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Lst>
  <p:sldSz cy="9753600" cx="13004800"/>
  <p:notesSz cx="6858000" cy="9144000"/>
  <p:embeddedFontLst>
    <p:embeddedFont>
      <p:font typeface="Overlock"/>
      <p:regular r:id="rId76"/>
      <p:bold r:id="rId77"/>
      <p:italic r:id="rId78"/>
      <p:boldItalic r:id="rId79"/>
    </p:embeddedFont>
    <p:embeddedFont>
      <p:font typeface="Helvetica Neue Light"/>
      <p:regular r:id="rId80"/>
      <p:bold r:id="rId81"/>
      <p:italic r:id="rId82"/>
      <p:boldItalic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84" roundtripDataSignature="AMtx7mi58w8Yq1QOlOhY8UijboSigcTp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01BBFE-8B5D-4D13-B827-D4F06699E064}">
  <a:tblStyle styleId="{CA01BBFE-8B5D-4D13-B827-D4F06699E064}" styleName="Table_0">
    <a:wholeTbl>
      <a:tcTxStyle b="off" i="off">
        <a:font>
          <a:latin typeface="ヒラギノ角ゴ ProN W3"/>
          <a:ea typeface="ヒラギノ角ゴ ProN W3"/>
          <a:cs typeface="ヒラギノ角ゴ ProN W3"/>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CACACA"/>
          </a:solidFill>
        </a:fill>
      </a:tcStyle>
    </a:wholeTbl>
    <a:band1H>
      <a:tcTxStyle/>
    </a:band1H>
    <a:band2H>
      <a:tcTxStyle b="off" i="off"/>
      <a:tcStyle>
        <a:fill>
          <a:solidFill>
            <a:srgbClr val="E6E6E6"/>
          </a:solidFill>
        </a:fill>
      </a:tcStyle>
    </a:band2H>
    <a:band1V>
      <a:tcTxStyle/>
    </a:band1V>
    <a:band2V>
      <a:tcTxStyle/>
    </a:band2V>
    <a:lastCol>
      <a:tcTxStyle/>
    </a:lastCol>
    <a:firstCol>
      <a:tcTxStyle b="on" i="off">
        <a:font>
          <a:latin typeface="ヒラギノ角ゴ ProN W6"/>
          <a:ea typeface="ヒラギノ角ゴ ProN W6"/>
          <a:cs typeface="ヒラギノ角ゴ ProN W6"/>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000000"/>
          </a:solidFill>
        </a:fill>
      </a:tcStyle>
    </a:firstCol>
    <a:lastRow>
      <a:tcTxStyle b="on" i="off">
        <a:font>
          <a:latin typeface="ヒラギノ角ゴ ProN W6"/>
          <a:ea typeface="ヒラギノ角ゴ ProN W6"/>
          <a:cs typeface="ヒラギノ角ゴ ProN W6"/>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381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000000"/>
          </a:solidFill>
        </a:fill>
      </a:tcStyle>
    </a:lastRow>
    <a:seCell>
      <a:tcTxStyle/>
    </a:seCell>
    <a:swCell>
      <a:tcTxStyle/>
    </a:swCell>
    <a:firstRow>
      <a:tcTxStyle b="on" i="off">
        <a:font>
          <a:latin typeface="ヒラギノ角ゴ ProN W6"/>
          <a:ea typeface="ヒラギノ角ゴ ProN W6"/>
          <a:cs typeface="ヒラギノ角ゴ ProN W6"/>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381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000000"/>
          </a:solidFill>
        </a:fill>
      </a:tcStyle>
    </a:firstRow>
    <a:neCell>
      <a:tcTxStyle/>
    </a:neCell>
    <a:nwCell>
      <a:tcTxStyle/>
    </a:nwCell>
  </a:tblStyle>
  <a:tblStyle styleId="{EB1BB9BB-C93C-40EA-B528-5E87D4E8C2DD}" styleName="Table_1">
    <a:wholeTbl>
      <a:tcTxStyle b="off" i="off">
        <a:font>
          <a:latin typeface="ヒラギノ角ゴ ProN W3"/>
          <a:ea typeface="ヒラギノ角ゴ ProN W3"/>
          <a:cs typeface="ヒラギノ角ゴ ProN W3"/>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customschemas.google.com/relationships/presentationmetadata" Target="metadata"/><Relationship Id="rId83" Type="http://schemas.openxmlformats.org/officeDocument/2006/relationships/font" Target="fonts/HelveticaNeueLight-boldItalic.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HelveticaNeueLight-regular.fntdata"/><Relationship Id="rId82" Type="http://schemas.openxmlformats.org/officeDocument/2006/relationships/font" Target="fonts/HelveticaNeueLight-italic.fntdata"/><Relationship Id="rId81" Type="http://schemas.openxmlformats.org/officeDocument/2006/relationships/font" Target="fonts/HelveticaNeueLight-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font" Target="fonts/Overlock-bold.fntdata"/><Relationship Id="rId32" Type="http://schemas.openxmlformats.org/officeDocument/2006/relationships/slide" Target="slides/slide26.xml"/><Relationship Id="rId76" Type="http://schemas.openxmlformats.org/officeDocument/2006/relationships/font" Target="fonts/Overlock-regular.fntdata"/><Relationship Id="rId35" Type="http://schemas.openxmlformats.org/officeDocument/2006/relationships/slide" Target="slides/slide29.xml"/><Relationship Id="rId79" Type="http://schemas.openxmlformats.org/officeDocument/2006/relationships/font" Target="fonts/Overlock-boldItalic.fntdata"/><Relationship Id="rId34" Type="http://schemas.openxmlformats.org/officeDocument/2006/relationships/slide" Target="slides/slide28.xml"/><Relationship Id="rId78" Type="http://schemas.openxmlformats.org/officeDocument/2006/relationships/font" Target="fonts/Overlock-italic.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Arial"/>
                <a:ea typeface="Arial"/>
                <a:cs typeface="Arial"/>
                <a:sym typeface="Arial"/>
              </a:defRPr>
            </a:lvl1pPr>
            <a:lvl2pPr indent="-228600" lvl="1" marL="914400" marR="0" rtl="0" algn="l">
              <a:lnSpc>
                <a:spcPct val="117999"/>
              </a:lnSpc>
              <a:spcBef>
                <a:spcPts val="0"/>
              </a:spcBef>
              <a:spcAft>
                <a:spcPts val="0"/>
              </a:spcAft>
              <a:buSzPts val="1400"/>
              <a:buNone/>
              <a:defRPr b="0" i="0" sz="2200" u="none" cap="none" strike="noStrike">
                <a:latin typeface="Arial"/>
                <a:ea typeface="Arial"/>
                <a:cs typeface="Arial"/>
                <a:sym typeface="Arial"/>
              </a:defRPr>
            </a:lvl2pPr>
            <a:lvl3pPr indent="-228600" lvl="2" marL="1371600" marR="0" rtl="0" algn="l">
              <a:lnSpc>
                <a:spcPct val="117999"/>
              </a:lnSpc>
              <a:spcBef>
                <a:spcPts val="0"/>
              </a:spcBef>
              <a:spcAft>
                <a:spcPts val="0"/>
              </a:spcAft>
              <a:buSzPts val="1400"/>
              <a:buNone/>
              <a:defRPr b="0" i="0" sz="2200" u="none" cap="none" strike="noStrike">
                <a:latin typeface="Arial"/>
                <a:ea typeface="Arial"/>
                <a:cs typeface="Arial"/>
                <a:sym typeface="Arial"/>
              </a:defRPr>
            </a:lvl3pPr>
            <a:lvl4pPr indent="-228600" lvl="3" marL="1828800" marR="0" rtl="0" algn="l">
              <a:lnSpc>
                <a:spcPct val="117999"/>
              </a:lnSpc>
              <a:spcBef>
                <a:spcPts val="0"/>
              </a:spcBef>
              <a:spcAft>
                <a:spcPts val="0"/>
              </a:spcAft>
              <a:buSzPts val="1400"/>
              <a:buNone/>
              <a:defRPr b="0" i="0" sz="2200" u="none" cap="none" strike="noStrike">
                <a:latin typeface="Arial"/>
                <a:ea typeface="Arial"/>
                <a:cs typeface="Arial"/>
                <a:sym typeface="Arial"/>
              </a:defRPr>
            </a:lvl4pPr>
            <a:lvl5pPr indent="-228600" lvl="4" marL="2286000" marR="0" rtl="0" algn="l">
              <a:lnSpc>
                <a:spcPct val="117999"/>
              </a:lnSpc>
              <a:spcBef>
                <a:spcPts val="0"/>
              </a:spcBef>
              <a:spcAft>
                <a:spcPts val="0"/>
              </a:spcAft>
              <a:buSzPts val="1400"/>
              <a:buNone/>
              <a:defRPr b="0" i="0" sz="2200" u="none" cap="none" strike="noStrike">
                <a:latin typeface="Arial"/>
                <a:ea typeface="Arial"/>
                <a:cs typeface="Arial"/>
                <a:sym typeface="Arial"/>
              </a:defRPr>
            </a:lvl5pPr>
            <a:lvl6pPr indent="-228600" lvl="5" marL="2743200" marR="0" rtl="0" algn="l">
              <a:lnSpc>
                <a:spcPct val="117999"/>
              </a:lnSpc>
              <a:spcBef>
                <a:spcPts val="0"/>
              </a:spcBef>
              <a:spcAft>
                <a:spcPts val="0"/>
              </a:spcAft>
              <a:buSzPts val="1400"/>
              <a:buNone/>
              <a:defRPr b="0" i="0" sz="2200" u="none" cap="none" strike="noStrike">
                <a:latin typeface="Arial"/>
                <a:ea typeface="Arial"/>
                <a:cs typeface="Arial"/>
                <a:sym typeface="Arial"/>
              </a:defRPr>
            </a:lvl6pPr>
            <a:lvl7pPr indent="-228600" lvl="6" marL="3200400" marR="0" rtl="0" algn="l">
              <a:lnSpc>
                <a:spcPct val="117999"/>
              </a:lnSpc>
              <a:spcBef>
                <a:spcPts val="0"/>
              </a:spcBef>
              <a:spcAft>
                <a:spcPts val="0"/>
              </a:spcAft>
              <a:buSzPts val="1400"/>
              <a:buNone/>
              <a:defRPr b="0" i="0" sz="2200" u="none" cap="none" strike="noStrike">
                <a:latin typeface="Arial"/>
                <a:ea typeface="Arial"/>
                <a:cs typeface="Arial"/>
                <a:sym typeface="Arial"/>
              </a:defRPr>
            </a:lvl7pPr>
            <a:lvl8pPr indent="-228600" lvl="7" marL="3657600" marR="0" rtl="0" algn="l">
              <a:lnSpc>
                <a:spcPct val="117999"/>
              </a:lnSpc>
              <a:spcBef>
                <a:spcPts val="0"/>
              </a:spcBef>
              <a:spcAft>
                <a:spcPts val="0"/>
              </a:spcAft>
              <a:buSzPts val="1400"/>
              <a:buNone/>
              <a:defRPr b="0" i="0" sz="2200" u="none" cap="none" strike="noStrike">
                <a:latin typeface="Arial"/>
                <a:ea typeface="Arial"/>
                <a:cs typeface="Arial"/>
                <a:sym typeface="Arial"/>
              </a:defRPr>
            </a:lvl8pPr>
            <a:lvl9pPr indent="-228600" lvl="8" marL="4114800" marR="0" rtl="0" algn="l">
              <a:lnSpc>
                <a:spcPct val="117999"/>
              </a:lnSpc>
              <a:spcBef>
                <a:spcPts val="0"/>
              </a:spcBef>
              <a:spcAft>
                <a:spcPts val="0"/>
              </a:spcAft>
              <a:buSzPts val="1400"/>
              <a:buNone/>
              <a:defRPr b="0" i="0" sz="2200" u="none" cap="none" strike="noStrike">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 name="Google Shape;134;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 name="Google Shape;142;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0" name="Google Shape;16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5" name="Google Shape;215;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 name="Google Shape;245;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7" name="Google Shape;277;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0" name="Google Shape;290;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6" name="Google Shape;306;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9" name="Google Shape;329;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8" name="Google Shape;348;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0" name="Google Shape;370;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8" name="Google Shape;378;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9" name="Google Shape;389;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0" name="Google Shape;400;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3" name="Google Shape;423;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8" name="Google Shape;448;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3" name="Google Shape;463;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5" name="Google Shape;485;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9" name="Google Shape;509;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8" name="Google Shape;528;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7" name="Google Shape;547;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8" name="Google Shape;568;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6" name="Google Shape;576;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5" name="Google Shape;595;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8" name="Google Shape;608;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7" name="Google Shape;627;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6" name="Google Shape;646;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5" name="Google Shape;665;p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3" name="Google Shape;673;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7" name="Google Shape;697;p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6" name="Google Shape;716;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1" name="Google Shape;731;p3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6" name="Google Shape;746;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7" name="Google Shape;757;p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67" name="Google Shape;767;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6" name="Google Shape;786;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8" name="Google Shape;808;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7" name="Google Shape;827;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6" name="Google Shape;846;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1" name="Google Shape;861;p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9" name="Google Shape;869;p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2" name="Google Shape;882;p4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7" name="Google Shape;897;p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6" name="Google Shape;916;p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p5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4" name="Google Shape;92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5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4" name="Google Shape;934;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p5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5" name="Google Shape;945;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5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6" name="Google Shape;95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5" name="Google Shape;965;p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6" name="Google Shape;976;p5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2" name="Google Shape;992;p5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6" name="Google Shape;1006;p5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14" name="Google Shape;1014;p6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4" name="Google Shape;1024;p6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4" name="Google Shape;1034;p6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4" name="Google Shape;1044;p6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4" name="Google Shape;1054;p6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p6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3" name="Google Shape;1073;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p6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9" name="Google Shape;1079;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p6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5" name="Google Shape;1085;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p6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1" name="Google Shape;1091;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p6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7" name="Google Shape;1097;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PSILON" type="tx">
  <p:cSld name="TITLE_AND_BODY">
    <p:spTree>
      <p:nvGrpSpPr>
        <p:cNvPr id="9" name="Shape 9"/>
        <p:cNvGrpSpPr/>
        <p:nvPr/>
      </p:nvGrpSpPr>
      <p:grpSpPr>
        <a:xfrm>
          <a:off x="0" y="0"/>
          <a:ext cx="0" cy="0"/>
          <a:chOff x="0" y="0"/>
          <a:chExt cx="0" cy="0"/>
        </a:xfrm>
      </p:grpSpPr>
      <p:sp>
        <p:nvSpPr>
          <p:cNvPr id="10" name="Google Shape;10;p7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lvl1pPr lvl="0" algn="l">
              <a:lnSpc>
                <a:spcPct val="100000"/>
              </a:lnSpc>
              <a:spcBef>
                <a:spcPts val="0"/>
              </a:spcBef>
              <a:spcAft>
                <a:spcPts val="0"/>
              </a:spcAft>
              <a:buClr>
                <a:schemeClr val="lt2"/>
              </a:buClr>
              <a:buSzPts val="4400"/>
              <a:buFont typeface="Arial"/>
              <a:buNone/>
              <a:defRPr sz="4400">
                <a:solidFill>
                  <a:schemeClr val="lt2"/>
                </a:solidFill>
                <a:latin typeface="Arial"/>
                <a:ea typeface="Arial"/>
                <a:cs typeface="Arial"/>
                <a:sym typeface="Aria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 name="Google Shape;11;p71"/>
          <p:cNvSpPr txBox="1"/>
          <p:nvPr>
            <p:ph idx="1" type="body"/>
          </p:nvPr>
        </p:nvSpPr>
        <p:spPr>
          <a:xfrm>
            <a:off x="788652" y="1816873"/>
            <a:ext cx="10464801" cy="1130301"/>
          </a:xfrm>
          <a:prstGeom prst="rect">
            <a:avLst/>
          </a:prstGeom>
          <a:noFill/>
          <a:ln>
            <a:noFill/>
          </a:ln>
        </p:spPr>
        <p:txBody>
          <a:bodyPr anchorCtr="0" anchor="t" bIns="50800" lIns="50800" spcFirstLastPara="1" rIns="50800" wrap="square" tIns="50800">
            <a:noAutofit/>
          </a:bodyPr>
          <a:lstStyle>
            <a:lvl1pPr indent="-228600" lvl="0" marL="457200" algn="l">
              <a:lnSpc>
                <a:spcPct val="100000"/>
              </a:lnSpc>
              <a:spcBef>
                <a:spcPts val="0"/>
              </a:spcBef>
              <a:spcAft>
                <a:spcPts val="0"/>
              </a:spcAft>
              <a:buClr>
                <a:schemeClr val="lt2"/>
              </a:buClr>
              <a:buSzPts val="2800"/>
              <a:buFont typeface="Arial"/>
              <a:buNone/>
              <a:defRPr sz="2800">
                <a:solidFill>
                  <a:schemeClr val="lt2"/>
                </a:solidFill>
              </a:defRPr>
            </a:lvl1pPr>
            <a:lvl2pPr indent="-228600" lvl="1" marL="914400" algn="l">
              <a:lnSpc>
                <a:spcPct val="100000"/>
              </a:lnSpc>
              <a:spcBef>
                <a:spcPts val="0"/>
              </a:spcBef>
              <a:spcAft>
                <a:spcPts val="0"/>
              </a:spcAft>
              <a:buClr>
                <a:schemeClr val="lt2"/>
              </a:buClr>
              <a:buSzPts val="2800"/>
              <a:buFont typeface="Arial"/>
              <a:buNone/>
              <a:defRPr sz="2800">
                <a:solidFill>
                  <a:schemeClr val="lt2"/>
                </a:solidFill>
              </a:defRPr>
            </a:lvl2pPr>
            <a:lvl3pPr indent="-228600" lvl="2" marL="1371600" algn="l">
              <a:lnSpc>
                <a:spcPct val="100000"/>
              </a:lnSpc>
              <a:spcBef>
                <a:spcPts val="0"/>
              </a:spcBef>
              <a:spcAft>
                <a:spcPts val="0"/>
              </a:spcAft>
              <a:buClr>
                <a:schemeClr val="lt2"/>
              </a:buClr>
              <a:buSzPts val="2800"/>
              <a:buFont typeface="Arial"/>
              <a:buNone/>
              <a:defRPr sz="2800">
                <a:solidFill>
                  <a:schemeClr val="lt2"/>
                </a:solidFill>
              </a:defRPr>
            </a:lvl3pPr>
            <a:lvl4pPr indent="-228600" lvl="3" marL="1828800" algn="l">
              <a:lnSpc>
                <a:spcPct val="100000"/>
              </a:lnSpc>
              <a:spcBef>
                <a:spcPts val="0"/>
              </a:spcBef>
              <a:spcAft>
                <a:spcPts val="0"/>
              </a:spcAft>
              <a:buClr>
                <a:schemeClr val="lt2"/>
              </a:buClr>
              <a:buSzPts val="2800"/>
              <a:buFont typeface="Arial"/>
              <a:buNone/>
              <a:defRPr sz="2800">
                <a:solidFill>
                  <a:schemeClr val="lt2"/>
                </a:solidFill>
              </a:defRPr>
            </a:lvl4pPr>
            <a:lvl5pPr indent="-228600" lvl="4" marL="2286000" algn="l">
              <a:lnSpc>
                <a:spcPct val="100000"/>
              </a:lnSpc>
              <a:spcBef>
                <a:spcPts val="0"/>
              </a:spcBef>
              <a:spcAft>
                <a:spcPts val="0"/>
              </a:spcAft>
              <a:buClr>
                <a:schemeClr val="lt2"/>
              </a:buClr>
              <a:buSzPts val="2800"/>
              <a:buFont typeface="Arial"/>
              <a:buNone/>
              <a:defRPr sz="2800">
                <a:solidFill>
                  <a:schemeClr val="lt2"/>
                </a:solidFill>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12" name="Google Shape;12;p71"/>
          <p:cNvSpPr/>
          <p:nvPr/>
        </p:nvSpPr>
        <p:spPr>
          <a:xfrm>
            <a:off x="0" y="342294"/>
            <a:ext cx="360000" cy="1080000"/>
          </a:xfrm>
          <a:prstGeom prst="rect">
            <a:avLst/>
          </a:prstGeom>
          <a:solidFill>
            <a:srgbClr val="DF683C"/>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EE230C"/>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 name="Google Shape;13;p71"/>
          <p:cNvSpPr txBox="1"/>
          <p:nvPr/>
        </p:nvSpPr>
        <p:spPr>
          <a:xfrm>
            <a:off x="6328884" y="9296400"/>
            <a:ext cx="340259" cy="32430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1600"/>
              <a:buFont typeface="Helvetica Neue Light"/>
              <a:buNone/>
            </a:pPr>
            <a:fld id="{00000000-1234-1234-1234-123412341234}" type="slidenum">
              <a:rPr b="0" i="0" lang="ja-JP" sz="1600" u="none" cap="none" strike="noStrike">
                <a:solidFill>
                  <a:srgbClr val="000000"/>
                </a:solidFill>
                <a:latin typeface="Helvetica Neue Light"/>
                <a:ea typeface="Helvetica Neue Light"/>
                <a:cs typeface="Helvetica Neue Light"/>
                <a:sym typeface="Helvetica Neue Light"/>
              </a:rPr>
              <a:t>‹#›</a:t>
            </a:fld>
            <a:endParaRPr b="0" i="0" sz="16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中央）">
  <p:cSld name="タイトル（中央）">
    <p:spTree>
      <p:nvGrpSpPr>
        <p:cNvPr id="14" name="Shape 14"/>
        <p:cNvGrpSpPr/>
        <p:nvPr/>
      </p:nvGrpSpPr>
      <p:grpSpPr>
        <a:xfrm>
          <a:off x="0" y="0"/>
          <a:ext cx="0" cy="0"/>
          <a:chOff x="0" y="0"/>
          <a:chExt cx="0" cy="0"/>
        </a:xfrm>
      </p:grpSpPr>
      <p:sp>
        <p:nvSpPr>
          <p:cNvPr id="15" name="Google Shape;15;p72"/>
          <p:cNvSpPr txBox="1"/>
          <p:nvPr>
            <p:ph type="title"/>
          </p:nvPr>
        </p:nvSpPr>
        <p:spPr>
          <a:xfrm>
            <a:off x="1270000" y="3225800"/>
            <a:ext cx="10464800" cy="33020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6" name="Google Shape;16;p72"/>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画像（縦長）">
  <p:cSld name="画像（縦長）">
    <p:spTree>
      <p:nvGrpSpPr>
        <p:cNvPr id="17" name="Shape 17"/>
        <p:cNvGrpSpPr/>
        <p:nvPr/>
      </p:nvGrpSpPr>
      <p:grpSpPr>
        <a:xfrm>
          <a:off x="0" y="0"/>
          <a:ext cx="0" cy="0"/>
          <a:chOff x="0" y="0"/>
          <a:chExt cx="0" cy="0"/>
        </a:xfrm>
      </p:grpSpPr>
      <p:sp>
        <p:nvSpPr>
          <p:cNvPr id="18" name="Google Shape;18;p73"/>
          <p:cNvSpPr/>
          <p:nvPr>
            <p:ph idx="2" type="pic"/>
          </p:nvPr>
        </p:nvSpPr>
        <p:spPr>
          <a:xfrm>
            <a:off x="6718300" y="635000"/>
            <a:ext cx="5334000" cy="8216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19" name="Google Shape;19;p73"/>
          <p:cNvSpPr txBox="1"/>
          <p:nvPr>
            <p:ph type="title"/>
          </p:nvPr>
        </p:nvSpPr>
        <p:spPr>
          <a:xfrm>
            <a:off x="952500" y="635000"/>
            <a:ext cx="5334000" cy="3987800"/>
          </a:xfrm>
          <a:prstGeom prst="rect">
            <a:avLst/>
          </a:prstGeom>
          <a:noFill/>
          <a:ln>
            <a:noFill/>
          </a:ln>
        </p:spPr>
        <p:txBody>
          <a:bodyPr anchorCtr="0" anchor="b" bIns="50800" lIns="50800" spcFirstLastPara="1" rIns="50800" wrap="square" tIns="50800">
            <a:normAutofit/>
          </a:bodyPr>
          <a:lstStyle>
            <a:lvl1pPr lvl="0" algn="ctr">
              <a:lnSpc>
                <a:spcPct val="100000"/>
              </a:lnSpc>
              <a:spcBef>
                <a:spcPts val="0"/>
              </a:spcBef>
              <a:spcAft>
                <a:spcPts val="0"/>
              </a:spcAft>
              <a:buClr>
                <a:srgbClr val="000000"/>
              </a:buClr>
              <a:buSzPts val="6000"/>
              <a:buFont typeface="Arial"/>
              <a:buNone/>
              <a:defRPr sz="6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0" name="Google Shape;20;p73"/>
          <p:cNvSpPr txBox="1"/>
          <p:nvPr>
            <p:ph idx="1" type="body"/>
          </p:nvPr>
        </p:nvSpPr>
        <p:spPr>
          <a:xfrm>
            <a:off x="952500" y="4724400"/>
            <a:ext cx="5334000" cy="4114800"/>
          </a:xfrm>
          <a:prstGeom prst="rect">
            <a:avLst/>
          </a:prstGeom>
          <a:noFill/>
          <a:ln>
            <a:noFill/>
          </a:ln>
        </p:spPr>
        <p:txBody>
          <a:bodyPr anchorCtr="0" anchor="t" bIns="50800" lIns="50800" spcFirstLastPara="1" rIns="50800" wrap="square" tIns="50800">
            <a:normAutofit/>
          </a:bodyPr>
          <a:lstStyle>
            <a:lvl1pPr indent="-228600" lvl="0" marL="457200" algn="ctr">
              <a:lnSpc>
                <a:spcPct val="100000"/>
              </a:lnSpc>
              <a:spcBef>
                <a:spcPts val="0"/>
              </a:spcBef>
              <a:spcAft>
                <a:spcPts val="0"/>
              </a:spcAft>
              <a:buClr>
                <a:srgbClr val="000000"/>
              </a:buClr>
              <a:buSzPts val="3700"/>
              <a:buFont typeface="Arial"/>
              <a:buNone/>
              <a:defRPr sz="3700"/>
            </a:lvl1pPr>
            <a:lvl2pPr indent="-228600" lvl="1" marL="914400" algn="ctr">
              <a:lnSpc>
                <a:spcPct val="100000"/>
              </a:lnSpc>
              <a:spcBef>
                <a:spcPts val="0"/>
              </a:spcBef>
              <a:spcAft>
                <a:spcPts val="0"/>
              </a:spcAft>
              <a:buClr>
                <a:srgbClr val="000000"/>
              </a:buClr>
              <a:buSzPts val="3700"/>
              <a:buFont typeface="Arial"/>
              <a:buNone/>
              <a:defRPr sz="3700"/>
            </a:lvl2pPr>
            <a:lvl3pPr indent="-228600" lvl="2" marL="1371600" algn="ctr">
              <a:lnSpc>
                <a:spcPct val="100000"/>
              </a:lnSpc>
              <a:spcBef>
                <a:spcPts val="0"/>
              </a:spcBef>
              <a:spcAft>
                <a:spcPts val="0"/>
              </a:spcAft>
              <a:buClr>
                <a:srgbClr val="000000"/>
              </a:buClr>
              <a:buSzPts val="3700"/>
              <a:buFont typeface="Arial"/>
              <a:buNone/>
              <a:defRPr sz="3700"/>
            </a:lvl3pPr>
            <a:lvl4pPr indent="-228600" lvl="3" marL="1828800" algn="ctr">
              <a:lnSpc>
                <a:spcPct val="100000"/>
              </a:lnSpc>
              <a:spcBef>
                <a:spcPts val="0"/>
              </a:spcBef>
              <a:spcAft>
                <a:spcPts val="0"/>
              </a:spcAft>
              <a:buClr>
                <a:srgbClr val="000000"/>
              </a:buClr>
              <a:buSzPts val="3700"/>
              <a:buFont typeface="Arial"/>
              <a:buNone/>
              <a:defRPr sz="3700"/>
            </a:lvl4pPr>
            <a:lvl5pPr indent="-228600" lvl="4" marL="2286000" algn="ctr">
              <a:lnSpc>
                <a:spcPct val="100000"/>
              </a:lnSpc>
              <a:spcBef>
                <a:spcPts val="0"/>
              </a:spcBef>
              <a:spcAft>
                <a:spcPts val="0"/>
              </a:spcAft>
              <a:buClr>
                <a:srgbClr val="000000"/>
              </a:buClr>
              <a:buSzPts val="3700"/>
              <a:buFont typeface="Arial"/>
              <a:buNone/>
              <a:defRPr sz="3700"/>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21" name="Google Shape;21;p73"/>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上）">
  <p:cSld name="タイトル（上）">
    <p:spTree>
      <p:nvGrpSpPr>
        <p:cNvPr id="22" name="Shape 22"/>
        <p:cNvGrpSpPr/>
        <p:nvPr/>
      </p:nvGrpSpPr>
      <p:grpSpPr>
        <a:xfrm>
          <a:off x="0" y="0"/>
          <a:ext cx="0" cy="0"/>
          <a:chOff x="0" y="0"/>
          <a:chExt cx="0" cy="0"/>
        </a:xfrm>
      </p:grpSpPr>
      <p:sp>
        <p:nvSpPr>
          <p:cNvPr id="23" name="Google Shape;23;p74"/>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4" name="Google Shape;24;p74"/>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箇条書き、画像">
  <p:cSld name="タイトル、箇条書き、画像">
    <p:spTree>
      <p:nvGrpSpPr>
        <p:cNvPr id="25" name="Shape 25"/>
        <p:cNvGrpSpPr/>
        <p:nvPr/>
      </p:nvGrpSpPr>
      <p:grpSpPr>
        <a:xfrm>
          <a:off x="0" y="0"/>
          <a:ext cx="0" cy="0"/>
          <a:chOff x="0" y="0"/>
          <a:chExt cx="0" cy="0"/>
        </a:xfrm>
      </p:grpSpPr>
      <p:sp>
        <p:nvSpPr>
          <p:cNvPr id="26" name="Google Shape;26;p75"/>
          <p:cNvSpPr/>
          <p:nvPr>
            <p:ph idx="2" type="pic"/>
          </p:nvPr>
        </p:nvSpPr>
        <p:spPr>
          <a:xfrm>
            <a:off x="6718300" y="2590800"/>
            <a:ext cx="5334000" cy="62865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27" name="Google Shape;27;p75"/>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8" name="Google Shape;28;p75"/>
          <p:cNvSpPr txBox="1"/>
          <p:nvPr>
            <p:ph idx="1" type="body"/>
          </p:nvPr>
        </p:nvSpPr>
        <p:spPr>
          <a:xfrm>
            <a:off x="952500" y="2590800"/>
            <a:ext cx="5334000" cy="6286500"/>
          </a:xfrm>
          <a:prstGeom prst="rect">
            <a:avLst/>
          </a:prstGeom>
          <a:noFill/>
          <a:ln>
            <a:noFill/>
          </a:ln>
        </p:spPr>
        <p:txBody>
          <a:bodyPr anchorCtr="0" anchor="ctr" bIns="50800" lIns="50800" spcFirstLastPara="1" rIns="50800" wrap="square" tIns="50800">
            <a:normAutofit/>
          </a:bodyPr>
          <a:lstStyle>
            <a:lvl1pPr indent="-486410" lvl="0" marL="457200" algn="l">
              <a:lnSpc>
                <a:spcPct val="100000"/>
              </a:lnSpc>
              <a:spcBef>
                <a:spcPts val="3200"/>
              </a:spcBef>
              <a:spcAft>
                <a:spcPts val="0"/>
              </a:spcAft>
              <a:buClr>
                <a:srgbClr val="000000"/>
              </a:buClr>
              <a:buSzPts val="4060"/>
              <a:buFont typeface="Arial"/>
              <a:buChar char="•"/>
              <a:defRPr sz="2800"/>
            </a:lvl1pPr>
            <a:lvl2pPr indent="-486410" lvl="1" marL="914400" algn="l">
              <a:lnSpc>
                <a:spcPct val="100000"/>
              </a:lnSpc>
              <a:spcBef>
                <a:spcPts val="3200"/>
              </a:spcBef>
              <a:spcAft>
                <a:spcPts val="0"/>
              </a:spcAft>
              <a:buClr>
                <a:srgbClr val="000000"/>
              </a:buClr>
              <a:buSzPts val="4060"/>
              <a:buFont typeface="Arial"/>
              <a:buChar char="•"/>
              <a:defRPr sz="2800"/>
            </a:lvl2pPr>
            <a:lvl3pPr indent="-486410" lvl="2" marL="1371600" algn="l">
              <a:lnSpc>
                <a:spcPct val="100000"/>
              </a:lnSpc>
              <a:spcBef>
                <a:spcPts val="3200"/>
              </a:spcBef>
              <a:spcAft>
                <a:spcPts val="0"/>
              </a:spcAft>
              <a:buClr>
                <a:srgbClr val="000000"/>
              </a:buClr>
              <a:buSzPts val="4060"/>
              <a:buFont typeface="Arial"/>
              <a:buChar char="•"/>
              <a:defRPr sz="2800"/>
            </a:lvl3pPr>
            <a:lvl4pPr indent="-486410" lvl="3" marL="1828800" algn="l">
              <a:lnSpc>
                <a:spcPct val="100000"/>
              </a:lnSpc>
              <a:spcBef>
                <a:spcPts val="3200"/>
              </a:spcBef>
              <a:spcAft>
                <a:spcPts val="0"/>
              </a:spcAft>
              <a:buClr>
                <a:srgbClr val="000000"/>
              </a:buClr>
              <a:buSzPts val="4060"/>
              <a:buFont typeface="Arial"/>
              <a:buChar char="•"/>
              <a:defRPr sz="2800"/>
            </a:lvl4pPr>
            <a:lvl5pPr indent="-486410" lvl="4" marL="2286000" algn="l">
              <a:lnSpc>
                <a:spcPct val="100000"/>
              </a:lnSpc>
              <a:spcBef>
                <a:spcPts val="3200"/>
              </a:spcBef>
              <a:spcAft>
                <a:spcPts val="0"/>
              </a:spcAft>
              <a:buClr>
                <a:srgbClr val="000000"/>
              </a:buClr>
              <a:buSzPts val="4060"/>
              <a:buFont typeface="Arial"/>
              <a:buChar char="•"/>
              <a:defRPr sz="2800"/>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29" name="Google Shape;29;p75"/>
          <p:cNvSpPr txBox="1"/>
          <p:nvPr>
            <p:ph idx="12" type="sldNum"/>
          </p:nvPr>
        </p:nvSpPr>
        <p:spPr>
          <a:xfrm>
            <a:off x="6308360" y="9296400"/>
            <a:ext cx="381306" cy="3048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1pPr>
            <a:lvl2pPr indent="0" lvl="1"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2pPr>
            <a:lvl3pPr indent="0" lvl="2"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3pPr>
            <a:lvl4pPr indent="0" lvl="3"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4pPr>
            <a:lvl5pPr indent="0" lvl="4"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5pPr>
            <a:lvl6pPr indent="0" lvl="5"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6pPr>
            <a:lvl7pPr indent="0" lvl="6"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7pPr>
            <a:lvl8pPr indent="0" lvl="7"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8pPr>
            <a:lvl9pPr indent="0" lvl="8" marL="0" algn="ctr">
              <a:lnSpc>
                <a:spcPct val="100000"/>
              </a:lnSpc>
              <a:spcBef>
                <a:spcPts val="0"/>
              </a:spcBef>
              <a:spcAft>
                <a:spcPts val="0"/>
              </a:spcAft>
              <a:buClr>
                <a:srgbClr val="000000"/>
              </a:buClr>
              <a:buSzPts val="1600"/>
              <a:buFont typeface="Arial"/>
              <a:buNone/>
              <a:defRPr>
                <a:latin typeface="Arial"/>
                <a:ea typeface="Arial"/>
                <a:cs typeface="Arial"/>
                <a:sym typeface="Arial"/>
              </a:defRPr>
            </a:lvl9pPr>
          </a:lstStyle>
          <a:p>
            <a:pPr indent="0" lvl="0" marL="0" rtl="0" algn="ctr">
              <a:spcBef>
                <a:spcPts val="0"/>
              </a:spcBef>
              <a:spcAft>
                <a:spcPts val="0"/>
              </a:spcAft>
              <a:buNone/>
            </a:pPr>
            <a:fld id="{00000000-1234-1234-1234-123412341234}" type="slidenum">
              <a:rPr lang="ja-JP"/>
              <a:t>‹#›</a:t>
            </a:fld>
            <a:endParaRPr b="0" i="0" sz="1600" u="none" cap="none" strike="noStrike">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箇条書き">
  <p:cSld name="箇条書き">
    <p:spTree>
      <p:nvGrpSpPr>
        <p:cNvPr id="30" name="Shape 30"/>
        <p:cNvGrpSpPr/>
        <p:nvPr/>
      </p:nvGrpSpPr>
      <p:grpSpPr>
        <a:xfrm>
          <a:off x="0" y="0"/>
          <a:ext cx="0" cy="0"/>
          <a:chOff x="0" y="0"/>
          <a:chExt cx="0" cy="0"/>
        </a:xfrm>
      </p:grpSpPr>
      <p:sp>
        <p:nvSpPr>
          <p:cNvPr id="31" name="Google Shape;31;p76"/>
          <p:cNvSpPr txBox="1"/>
          <p:nvPr>
            <p:ph idx="1" type="body"/>
          </p:nvPr>
        </p:nvSpPr>
        <p:spPr>
          <a:xfrm>
            <a:off x="952500" y="1270000"/>
            <a:ext cx="11099800" cy="7213600"/>
          </a:xfrm>
          <a:prstGeom prst="rect">
            <a:avLst/>
          </a:prstGeom>
          <a:noFill/>
          <a:ln>
            <a:noFill/>
          </a:ln>
        </p:spPr>
        <p:txBody>
          <a:bodyPr anchorCtr="0" anchor="ctr" bIns="50800" lIns="50800" spcFirstLastPara="1" rIns="50800" wrap="square" tIns="50800">
            <a:normAutofit/>
          </a:bodyPr>
          <a:lstStyle>
            <a:lvl1pPr indent="-394335" lvl="0" marL="457200" algn="l">
              <a:lnSpc>
                <a:spcPct val="100000"/>
              </a:lnSpc>
              <a:spcBef>
                <a:spcPts val="4200"/>
              </a:spcBef>
              <a:spcAft>
                <a:spcPts val="0"/>
              </a:spcAft>
              <a:buClr>
                <a:srgbClr val="000000"/>
              </a:buClr>
              <a:buSzPts val="2610"/>
              <a:buChar char="•"/>
              <a:defRPr/>
            </a:lvl1pPr>
            <a:lvl2pPr indent="-394335" lvl="1" marL="914400" algn="l">
              <a:lnSpc>
                <a:spcPct val="100000"/>
              </a:lnSpc>
              <a:spcBef>
                <a:spcPts val="4200"/>
              </a:spcBef>
              <a:spcAft>
                <a:spcPts val="0"/>
              </a:spcAft>
              <a:buClr>
                <a:srgbClr val="000000"/>
              </a:buClr>
              <a:buSzPts val="2610"/>
              <a:buChar char="•"/>
              <a:defRPr/>
            </a:lvl2pPr>
            <a:lvl3pPr indent="-394335" lvl="2" marL="1371600" algn="l">
              <a:lnSpc>
                <a:spcPct val="100000"/>
              </a:lnSpc>
              <a:spcBef>
                <a:spcPts val="4200"/>
              </a:spcBef>
              <a:spcAft>
                <a:spcPts val="0"/>
              </a:spcAft>
              <a:buClr>
                <a:srgbClr val="000000"/>
              </a:buClr>
              <a:buSzPts val="2610"/>
              <a:buChar char="•"/>
              <a:defRPr/>
            </a:lvl3pPr>
            <a:lvl4pPr indent="-394335" lvl="3" marL="1828800" algn="l">
              <a:lnSpc>
                <a:spcPct val="100000"/>
              </a:lnSpc>
              <a:spcBef>
                <a:spcPts val="4200"/>
              </a:spcBef>
              <a:spcAft>
                <a:spcPts val="0"/>
              </a:spcAft>
              <a:buClr>
                <a:srgbClr val="000000"/>
              </a:buClr>
              <a:buSzPts val="2610"/>
              <a:buChar char="•"/>
              <a:defRPr/>
            </a:lvl4pPr>
            <a:lvl5pPr indent="-394335" lvl="4" marL="2286000" algn="l">
              <a:lnSpc>
                <a:spcPct val="100000"/>
              </a:lnSpc>
              <a:spcBef>
                <a:spcPts val="4200"/>
              </a:spcBef>
              <a:spcAft>
                <a:spcPts val="0"/>
              </a:spcAft>
              <a:buClr>
                <a:srgbClr val="000000"/>
              </a:buClr>
              <a:buSzPts val="2610"/>
              <a:buChar char="•"/>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32" name="Google Shape;32;p76"/>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画像（3点）">
  <p:cSld name="画像（3点）">
    <p:spTree>
      <p:nvGrpSpPr>
        <p:cNvPr id="33" name="Shape 33"/>
        <p:cNvGrpSpPr/>
        <p:nvPr/>
      </p:nvGrpSpPr>
      <p:grpSpPr>
        <a:xfrm>
          <a:off x="0" y="0"/>
          <a:ext cx="0" cy="0"/>
          <a:chOff x="0" y="0"/>
          <a:chExt cx="0" cy="0"/>
        </a:xfrm>
      </p:grpSpPr>
      <p:sp>
        <p:nvSpPr>
          <p:cNvPr id="34" name="Google Shape;34;p77"/>
          <p:cNvSpPr/>
          <p:nvPr>
            <p:ph idx="2" type="pic"/>
          </p:nvPr>
        </p:nvSpPr>
        <p:spPr>
          <a:xfrm>
            <a:off x="6718300" y="5092700"/>
            <a:ext cx="5334000" cy="3771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35" name="Google Shape;35;p77"/>
          <p:cNvSpPr/>
          <p:nvPr>
            <p:ph idx="3" type="pic"/>
          </p:nvPr>
        </p:nvSpPr>
        <p:spPr>
          <a:xfrm>
            <a:off x="6718300" y="889000"/>
            <a:ext cx="5334000" cy="3771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36" name="Google Shape;36;p77"/>
          <p:cNvSpPr/>
          <p:nvPr>
            <p:ph idx="4" type="pic"/>
          </p:nvPr>
        </p:nvSpPr>
        <p:spPr>
          <a:xfrm>
            <a:off x="952500" y="889000"/>
            <a:ext cx="5334000" cy="7975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37" name="Google Shape;37;p77"/>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写真">
  <p:cSld name="写真">
    <p:spTree>
      <p:nvGrpSpPr>
        <p:cNvPr id="38" name="Shape 38"/>
        <p:cNvGrpSpPr/>
        <p:nvPr/>
      </p:nvGrpSpPr>
      <p:grpSpPr>
        <a:xfrm>
          <a:off x="0" y="0"/>
          <a:ext cx="0" cy="0"/>
          <a:chOff x="0" y="0"/>
          <a:chExt cx="0" cy="0"/>
        </a:xfrm>
      </p:grpSpPr>
      <p:sp>
        <p:nvSpPr>
          <p:cNvPr id="39" name="Google Shape;39;p78"/>
          <p:cNvSpPr/>
          <p:nvPr>
            <p:ph idx="2" type="pic"/>
          </p:nvPr>
        </p:nvSpPr>
        <p:spPr>
          <a:xfrm>
            <a:off x="0" y="0"/>
            <a:ext cx="13004800" cy="9753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40" name="Google Shape;40;p78"/>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p:cSld name="空白">
    <p:spTree>
      <p:nvGrpSpPr>
        <p:cNvPr id="41" name="Shape 41"/>
        <p:cNvGrpSpPr/>
        <p:nvPr/>
      </p:nvGrpSpPr>
      <p:grpSpPr>
        <a:xfrm>
          <a:off x="0" y="0"/>
          <a:ext cx="0" cy="0"/>
          <a:chOff x="0" y="0"/>
          <a:chExt cx="0" cy="0"/>
        </a:xfrm>
      </p:grpSpPr>
      <p:sp>
        <p:nvSpPr>
          <p:cNvPr id="42" name="Google Shape;42;p79"/>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600"/>
              <a:buFont typeface="Helvetica Neue Light"/>
              <a:buNone/>
              <a:defRPr sz="16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p:cSld name="タイトル スライド">
    <p:spTree>
      <p:nvGrpSpPr>
        <p:cNvPr id="43" name="Shape 43"/>
        <p:cNvGrpSpPr/>
        <p:nvPr/>
      </p:nvGrpSpPr>
      <p:grpSpPr>
        <a:xfrm>
          <a:off x="0" y="0"/>
          <a:ext cx="0" cy="0"/>
          <a:chOff x="0" y="0"/>
          <a:chExt cx="0" cy="0"/>
        </a:xfrm>
      </p:grpSpPr>
      <p:sp>
        <p:nvSpPr>
          <p:cNvPr id="44" name="Google Shape;44;p80"/>
          <p:cNvSpPr txBox="1"/>
          <p:nvPr>
            <p:ph type="title"/>
          </p:nvPr>
        </p:nvSpPr>
        <p:spPr>
          <a:xfrm>
            <a:off x="975358" y="3029936"/>
            <a:ext cx="11054083" cy="2090704"/>
          </a:xfrm>
          <a:prstGeom prst="rect">
            <a:avLst/>
          </a:prstGeom>
          <a:noFill/>
          <a:ln>
            <a:noFill/>
          </a:ln>
        </p:spPr>
        <p:txBody>
          <a:bodyPr anchorCtr="0" anchor="ctr" bIns="65000" lIns="65000" spcFirstLastPara="1" rIns="65000" wrap="square" tIns="65000">
            <a:normAutofit/>
          </a:bodyPr>
          <a:lstStyle>
            <a:lvl1pPr lvl="0" algn="ctr">
              <a:lnSpc>
                <a:spcPct val="100000"/>
              </a:lnSpc>
              <a:spcBef>
                <a:spcPts val="0"/>
              </a:spcBef>
              <a:spcAft>
                <a:spcPts val="0"/>
              </a:spcAft>
              <a:buClr>
                <a:srgbClr val="000000"/>
              </a:buClr>
              <a:buSzPts val="6200"/>
              <a:buFont typeface="Calibri"/>
              <a:buNone/>
              <a:defRPr sz="6200">
                <a:latin typeface="Calibri"/>
                <a:ea typeface="Calibri"/>
                <a:cs typeface="Calibri"/>
                <a:sym typeface="Calibri"/>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45" name="Google Shape;45;p80"/>
          <p:cNvSpPr txBox="1"/>
          <p:nvPr>
            <p:ph idx="1" type="body"/>
          </p:nvPr>
        </p:nvSpPr>
        <p:spPr>
          <a:xfrm>
            <a:off x="1950718" y="5527040"/>
            <a:ext cx="9103362" cy="2492588"/>
          </a:xfrm>
          <a:prstGeom prst="rect">
            <a:avLst/>
          </a:prstGeom>
          <a:noFill/>
          <a:ln>
            <a:noFill/>
          </a:ln>
        </p:spPr>
        <p:txBody>
          <a:bodyPr anchorCtr="0" anchor="t" bIns="65000" lIns="65000" spcFirstLastPara="1" rIns="65000" wrap="square" tIns="65000">
            <a:normAutofit/>
          </a:bodyPr>
          <a:lstStyle>
            <a:lvl1pPr indent="-228600" lvl="0" marL="4572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1pPr>
            <a:lvl2pPr indent="-228600" lvl="1" marL="9144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2pPr>
            <a:lvl3pPr indent="-228600" lvl="2" marL="13716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3pPr>
            <a:lvl4pPr indent="-228600" lvl="3" marL="18288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4pPr>
            <a:lvl5pPr indent="-228600" lvl="4" marL="2286000" algn="ctr">
              <a:lnSpc>
                <a:spcPct val="100000"/>
              </a:lnSpc>
              <a:spcBef>
                <a:spcPts val="1000"/>
              </a:spcBef>
              <a:spcAft>
                <a:spcPts val="0"/>
              </a:spcAft>
              <a:buClr>
                <a:srgbClr val="888888"/>
              </a:buClr>
              <a:buSzPts val="4400"/>
              <a:buFont typeface="Calibri"/>
              <a:buNone/>
              <a:defRPr sz="4400">
                <a:solidFill>
                  <a:srgbClr val="888888"/>
                </a:solidFill>
                <a:latin typeface="Calibri"/>
                <a:ea typeface="Calibri"/>
                <a:cs typeface="Calibri"/>
                <a:sym typeface="Calibri"/>
              </a:defRPr>
            </a:lvl5pPr>
            <a:lvl6pPr indent="-394335" lvl="5" marL="2743200" algn="l">
              <a:lnSpc>
                <a:spcPct val="100000"/>
              </a:lnSpc>
              <a:spcBef>
                <a:spcPts val="4200"/>
              </a:spcBef>
              <a:spcAft>
                <a:spcPts val="0"/>
              </a:spcAft>
              <a:buClr>
                <a:srgbClr val="000000"/>
              </a:buClr>
              <a:buSzPts val="2610"/>
              <a:buChar char="•"/>
              <a:defRPr/>
            </a:lvl6pPr>
            <a:lvl7pPr indent="-394335" lvl="6" marL="3200400" algn="l">
              <a:lnSpc>
                <a:spcPct val="100000"/>
              </a:lnSpc>
              <a:spcBef>
                <a:spcPts val="4200"/>
              </a:spcBef>
              <a:spcAft>
                <a:spcPts val="0"/>
              </a:spcAft>
              <a:buClr>
                <a:srgbClr val="000000"/>
              </a:buClr>
              <a:buSzPts val="2610"/>
              <a:buChar char="•"/>
              <a:defRPr/>
            </a:lvl7pPr>
            <a:lvl8pPr indent="-394334" lvl="7" marL="3657600" algn="l">
              <a:lnSpc>
                <a:spcPct val="100000"/>
              </a:lnSpc>
              <a:spcBef>
                <a:spcPts val="4200"/>
              </a:spcBef>
              <a:spcAft>
                <a:spcPts val="0"/>
              </a:spcAft>
              <a:buClr>
                <a:srgbClr val="000000"/>
              </a:buClr>
              <a:buSzPts val="2610"/>
              <a:buChar char="•"/>
              <a:defRPr/>
            </a:lvl8pPr>
            <a:lvl9pPr indent="-394334" lvl="8" marL="4114800" algn="l">
              <a:lnSpc>
                <a:spcPct val="100000"/>
              </a:lnSpc>
              <a:spcBef>
                <a:spcPts val="4200"/>
              </a:spcBef>
              <a:spcAft>
                <a:spcPts val="0"/>
              </a:spcAft>
              <a:buClr>
                <a:srgbClr val="000000"/>
              </a:buClr>
              <a:buSzPts val="2610"/>
              <a:buChar char="•"/>
              <a:defRPr/>
            </a:lvl9pPr>
          </a:lstStyle>
          <a:p/>
        </p:txBody>
      </p:sp>
      <p:sp>
        <p:nvSpPr>
          <p:cNvPr id="46" name="Google Shape;46;p80"/>
          <p:cNvSpPr txBox="1"/>
          <p:nvPr>
            <p:ph idx="12" type="sldNum"/>
          </p:nvPr>
        </p:nvSpPr>
        <p:spPr>
          <a:xfrm>
            <a:off x="11998692" y="9114113"/>
            <a:ext cx="355869" cy="371347"/>
          </a:xfrm>
          <a:prstGeom prst="rect">
            <a:avLst/>
          </a:prstGeom>
          <a:noFill/>
          <a:ln>
            <a:noFill/>
          </a:ln>
        </p:spPr>
        <p:txBody>
          <a:bodyPr anchorCtr="0" anchor="ctr" bIns="65000" lIns="65000" spcFirstLastPara="1" rIns="65000" wrap="square" tIns="65000">
            <a:spAutoFit/>
          </a:bodyPr>
          <a:lstStyle>
            <a:lvl1pPr indent="0" lvl="0"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1pPr>
            <a:lvl2pPr indent="0" lvl="1"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2pPr>
            <a:lvl3pPr indent="0" lvl="2"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3pPr>
            <a:lvl4pPr indent="0" lvl="3"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4pPr>
            <a:lvl5pPr indent="0" lvl="4"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5pPr>
            <a:lvl6pPr indent="0" lvl="5"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6pPr>
            <a:lvl7pPr indent="0" lvl="6"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7pPr>
            <a:lvl8pPr indent="0" lvl="7"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8pPr>
            <a:lvl9pPr indent="0" lvl="8" marL="0" algn="r">
              <a:lnSpc>
                <a:spcPct val="100000"/>
              </a:lnSpc>
              <a:spcBef>
                <a:spcPts val="0"/>
              </a:spcBef>
              <a:spcAft>
                <a:spcPts val="0"/>
              </a:spcAft>
              <a:buClr>
                <a:srgbClr val="888888"/>
              </a:buClr>
              <a:buSzPts val="1600"/>
              <a:buFont typeface="Calibri"/>
              <a:buNone/>
              <a:defRPr>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JP"/>
              <a:t>‹#›</a:t>
            </a:fld>
            <a:endParaRPr b="0" i="0" sz="1600" u="none" cap="none" strike="noStrik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3" name="Shape 53"/>
        <p:cNvGrpSpPr/>
        <p:nvPr/>
      </p:nvGrpSpPr>
      <p:grpSpPr>
        <a:xfrm>
          <a:off x="0" y="0"/>
          <a:ext cx="0" cy="0"/>
          <a:chOff x="0" y="0"/>
          <a:chExt cx="0" cy="0"/>
        </a:xfrm>
      </p:grpSpPr>
      <p:sp>
        <p:nvSpPr>
          <p:cNvPr id="54" name="Google Shape;54;p82"/>
          <p:cNvSpPr txBox="1"/>
          <p:nvPr>
            <p:ph type="ctrTitle"/>
          </p:nvPr>
        </p:nvSpPr>
        <p:spPr>
          <a:xfrm>
            <a:off x="1625600" y="1597025"/>
            <a:ext cx="9753600" cy="339566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2"/>
          <p:cNvSpPr txBox="1"/>
          <p:nvPr>
            <p:ph idx="1" type="subTitle"/>
          </p:nvPr>
        </p:nvSpPr>
        <p:spPr>
          <a:xfrm>
            <a:off x="1625600" y="5122863"/>
            <a:ext cx="9753600" cy="23542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6" name="Google Shape;56;p82"/>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57" name="Google Shape;57;p82"/>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58" name="Google Shape;58;p82"/>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59" name="Shape 59"/>
        <p:cNvGrpSpPr/>
        <p:nvPr/>
      </p:nvGrpSpPr>
      <p:grpSpPr>
        <a:xfrm>
          <a:off x="0" y="0"/>
          <a:ext cx="0" cy="0"/>
          <a:chOff x="0" y="0"/>
          <a:chExt cx="0" cy="0"/>
        </a:xfrm>
      </p:grpSpPr>
      <p:sp>
        <p:nvSpPr>
          <p:cNvPr id="60" name="Google Shape;60;p83"/>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83"/>
          <p:cNvSpPr txBox="1"/>
          <p:nvPr>
            <p:ph idx="1" type="body"/>
          </p:nvPr>
        </p:nvSpPr>
        <p:spPr>
          <a:xfrm>
            <a:off x="893763" y="2597150"/>
            <a:ext cx="11217275" cy="61880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83"/>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63" name="Google Shape;63;p83"/>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64" name="Google Shape;64;p83"/>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65" name="Shape 65"/>
        <p:cNvGrpSpPr/>
        <p:nvPr/>
      </p:nvGrpSpPr>
      <p:grpSpPr>
        <a:xfrm>
          <a:off x="0" y="0"/>
          <a:ext cx="0" cy="0"/>
          <a:chOff x="0" y="0"/>
          <a:chExt cx="0" cy="0"/>
        </a:xfrm>
      </p:grpSpPr>
      <p:sp>
        <p:nvSpPr>
          <p:cNvPr id="66" name="Google Shape;66;p84"/>
          <p:cNvSpPr txBox="1"/>
          <p:nvPr>
            <p:ph type="title"/>
          </p:nvPr>
        </p:nvSpPr>
        <p:spPr>
          <a:xfrm>
            <a:off x="887413" y="2432050"/>
            <a:ext cx="11217275" cy="40560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84"/>
          <p:cNvSpPr txBox="1"/>
          <p:nvPr>
            <p:ph idx="1" type="body"/>
          </p:nvPr>
        </p:nvSpPr>
        <p:spPr>
          <a:xfrm>
            <a:off x="887413" y="6527800"/>
            <a:ext cx="11217275" cy="2133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8" name="Google Shape;68;p84"/>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69" name="Google Shape;69;p84"/>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70" name="Google Shape;70;p84"/>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1" name="Shape 71"/>
        <p:cNvGrpSpPr/>
        <p:nvPr/>
      </p:nvGrpSpPr>
      <p:grpSpPr>
        <a:xfrm>
          <a:off x="0" y="0"/>
          <a:ext cx="0" cy="0"/>
          <a:chOff x="0" y="0"/>
          <a:chExt cx="0" cy="0"/>
        </a:xfrm>
      </p:grpSpPr>
      <p:sp>
        <p:nvSpPr>
          <p:cNvPr id="72" name="Google Shape;72;p85"/>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85"/>
          <p:cNvSpPr txBox="1"/>
          <p:nvPr>
            <p:ph idx="1" type="body"/>
          </p:nvPr>
        </p:nvSpPr>
        <p:spPr>
          <a:xfrm>
            <a:off x="893763" y="2597150"/>
            <a:ext cx="5532437" cy="61880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85"/>
          <p:cNvSpPr txBox="1"/>
          <p:nvPr>
            <p:ph idx="2" type="body"/>
          </p:nvPr>
        </p:nvSpPr>
        <p:spPr>
          <a:xfrm>
            <a:off x="6578600" y="2597150"/>
            <a:ext cx="5532438" cy="61880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85"/>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76" name="Google Shape;76;p85"/>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77" name="Google Shape;77;p85"/>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78" name="Shape 78"/>
        <p:cNvGrpSpPr/>
        <p:nvPr/>
      </p:nvGrpSpPr>
      <p:grpSpPr>
        <a:xfrm>
          <a:off x="0" y="0"/>
          <a:ext cx="0" cy="0"/>
          <a:chOff x="0" y="0"/>
          <a:chExt cx="0" cy="0"/>
        </a:xfrm>
      </p:grpSpPr>
      <p:sp>
        <p:nvSpPr>
          <p:cNvPr id="79" name="Google Shape;79;p86"/>
          <p:cNvSpPr txBox="1"/>
          <p:nvPr>
            <p:ph type="title"/>
          </p:nvPr>
        </p:nvSpPr>
        <p:spPr>
          <a:xfrm>
            <a:off x="895350"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86"/>
          <p:cNvSpPr txBox="1"/>
          <p:nvPr>
            <p:ph idx="1" type="body"/>
          </p:nvPr>
        </p:nvSpPr>
        <p:spPr>
          <a:xfrm>
            <a:off x="895350" y="2390775"/>
            <a:ext cx="5502275" cy="117157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 name="Google Shape;81;p86"/>
          <p:cNvSpPr txBox="1"/>
          <p:nvPr>
            <p:ph idx="2" type="body"/>
          </p:nvPr>
        </p:nvSpPr>
        <p:spPr>
          <a:xfrm>
            <a:off x="895350" y="3562350"/>
            <a:ext cx="5502275" cy="5240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86"/>
          <p:cNvSpPr txBox="1"/>
          <p:nvPr>
            <p:ph idx="3" type="body"/>
          </p:nvPr>
        </p:nvSpPr>
        <p:spPr>
          <a:xfrm>
            <a:off x="6583363" y="2390775"/>
            <a:ext cx="5529262" cy="117157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3" name="Google Shape;83;p86"/>
          <p:cNvSpPr txBox="1"/>
          <p:nvPr>
            <p:ph idx="4" type="body"/>
          </p:nvPr>
        </p:nvSpPr>
        <p:spPr>
          <a:xfrm>
            <a:off x="6583363" y="3562350"/>
            <a:ext cx="5529262" cy="5240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86"/>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85" name="Google Shape;85;p86"/>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86" name="Google Shape;86;p86"/>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87" name="Shape 87"/>
        <p:cNvGrpSpPr/>
        <p:nvPr/>
      </p:nvGrpSpPr>
      <p:grpSpPr>
        <a:xfrm>
          <a:off x="0" y="0"/>
          <a:ext cx="0" cy="0"/>
          <a:chOff x="0" y="0"/>
          <a:chExt cx="0" cy="0"/>
        </a:xfrm>
      </p:grpSpPr>
      <p:sp>
        <p:nvSpPr>
          <p:cNvPr id="88" name="Google Shape;88;p87"/>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87"/>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0" name="Google Shape;90;p87"/>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1" name="Google Shape;91;p87"/>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2" name="Shape 92"/>
        <p:cNvGrpSpPr/>
        <p:nvPr/>
      </p:nvGrpSpPr>
      <p:grpSpPr>
        <a:xfrm>
          <a:off x="0" y="0"/>
          <a:ext cx="0" cy="0"/>
          <a:chOff x="0" y="0"/>
          <a:chExt cx="0" cy="0"/>
        </a:xfrm>
      </p:grpSpPr>
      <p:sp>
        <p:nvSpPr>
          <p:cNvPr id="93" name="Google Shape;93;p88"/>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4" name="Google Shape;94;p88"/>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95" name="Google Shape;95;p88"/>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96" name="Shape 96"/>
        <p:cNvGrpSpPr/>
        <p:nvPr/>
      </p:nvGrpSpPr>
      <p:grpSpPr>
        <a:xfrm>
          <a:off x="0" y="0"/>
          <a:ext cx="0" cy="0"/>
          <a:chOff x="0" y="0"/>
          <a:chExt cx="0" cy="0"/>
        </a:xfrm>
      </p:grpSpPr>
      <p:sp>
        <p:nvSpPr>
          <p:cNvPr id="97" name="Google Shape;97;p89"/>
          <p:cNvSpPr txBox="1"/>
          <p:nvPr>
            <p:ph type="title"/>
          </p:nvPr>
        </p:nvSpPr>
        <p:spPr>
          <a:xfrm>
            <a:off x="895350" y="650875"/>
            <a:ext cx="4194175" cy="227488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89"/>
          <p:cNvSpPr txBox="1"/>
          <p:nvPr>
            <p:ph idx="1" type="body"/>
          </p:nvPr>
        </p:nvSpPr>
        <p:spPr>
          <a:xfrm>
            <a:off x="5529263" y="1404938"/>
            <a:ext cx="6583362" cy="69310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 name="Google Shape;99;p89"/>
          <p:cNvSpPr txBox="1"/>
          <p:nvPr>
            <p:ph idx="2" type="body"/>
          </p:nvPr>
        </p:nvSpPr>
        <p:spPr>
          <a:xfrm>
            <a:off x="895350" y="2925763"/>
            <a:ext cx="4194175" cy="542131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0" name="Google Shape;100;p89"/>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1" name="Google Shape;101;p89"/>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2" name="Google Shape;102;p89"/>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3" name="Shape 103"/>
        <p:cNvGrpSpPr/>
        <p:nvPr/>
      </p:nvGrpSpPr>
      <p:grpSpPr>
        <a:xfrm>
          <a:off x="0" y="0"/>
          <a:ext cx="0" cy="0"/>
          <a:chOff x="0" y="0"/>
          <a:chExt cx="0" cy="0"/>
        </a:xfrm>
      </p:grpSpPr>
      <p:sp>
        <p:nvSpPr>
          <p:cNvPr id="104" name="Google Shape;104;p90"/>
          <p:cNvSpPr txBox="1"/>
          <p:nvPr>
            <p:ph type="title"/>
          </p:nvPr>
        </p:nvSpPr>
        <p:spPr>
          <a:xfrm>
            <a:off x="895350" y="650875"/>
            <a:ext cx="4194175" cy="227488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90"/>
          <p:cNvSpPr/>
          <p:nvPr>
            <p:ph idx="2" type="pic"/>
          </p:nvPr>
        </p:nvSpPr>
        <p:spPr>
          <a:xfrm>
            <a:off x="5529263" y="1404938"/>
            <a:ext cx="6583362" cy="69310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06" name="Google Shape;106;p90"/>
          <p:cNvSpPr txBox="1"/>
          <p:nvPr>
            <p:ph idx="1" type="body"/>
          </p:nvPr>
        </p:nvSpPr>
        <p:spPr>
          <a:xfrm>
            <a:off x="895350" y="2925763"/>
            <a:ext cx="4194175" cy="542131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7" name="Google Shape;107;p90"/>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8" name="Google Shape;108;p90"/>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09" name="Google Shape;109;p90"/>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0" name="Shape 110"/>
        <p:cNvGrpSpPr/>
        <p:nvPr/>
      </p:nvGrpSpPr>
      <p:grpSpPr>
        <a:xfrm>
          <a:off x="0" y="0"/>
          <a:ext cx="0" cy="0"/>
          <a:chOff x="0" y="0"/>
          <a:chExt cx="0" cy="0"/>
        </a:xfrm>
      </p:grpSpPr>
      <p:sp>
        <p:nvSpPr>
          <p:cNvPr id="111" name="Google Shape;111;p91"/>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91"/>
          <p:cNvSpPr txBox="1"/>
          <p:nvPr>
            <p:ph idx="1" type="body"/>
          </p:nvPr>
        </p:nvSpPr>
        <p:spPr>
          <a:xfrm rot="5400000">
            <a:off x="3408363" y="82550"/>
            <a:ext cx="6188075" cy="112172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91"/>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4" name="Google Shape;114;p91"/>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5" name="Google Shape;115;p91"/>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16" name="Shape 116"/>
        <p:cNvGrpSpPr/>
        <p:nvPr/>
      </p:nvGrpSpPr>
      <p:grpSpPr>
        <a:xfrm>
          <a:off x="0" y="0"/>
          <a:ext cx="0" cy="0"/>
          <a:chOff x="0" y="0"/>
          <a:chExt cx="0" cy="0"/>
        </a:xfrm>
      </p:grpSpPr>
      <p:sp>
        <p:nvSpPr>
          <p:cNvPr id="117" name="Google Shape;117;p92"/>
          <p:cNvSpPr txBox="1"/>
          <p:nvPr>
            <p:ph type="title"/>
          </p:nvPr>
        </p:nvSpPr>
        <p:spPr>
          <a:xfrm rot="5400000">
            <a:off x="6576220" y="3250406"/>
            <a:ext cx="8266112" cy="280352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92"/>
          <p:cNvSpPr txBox="1"/>
          <p:nvPr>
            <p:ph idx="1" type="body"/>
          </p:nvPr>
        </p:nvSpPr>
        <p:spPr>
          <a:xfrm rot="5400000">
            <a:off x="891383" y="521494"/>
            <a:ext cx="8266112" cy="82613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92"/>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20" name="Google Shape;120;p92"/>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21" name="Google Shape;121;p92"/>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Clr>
                <a:srgbClr val="888888"/>
              </a:buClr>
              <a:buSzPts val="1200"/>
              <a:buFont typeface="Arial"/>
              <a:buNone/>
              <a:defRPr/>
            </a:lvl1pPr>
            <a:lvl2pPr indent="0" lvl="1" marL="0" algn="r">
              <a:lnSpc>
                <a:spcPct val="100000"/>
              </a:lnSpc>
              <a:spcBef>
                <a:spcPts val="0"/>
              </a:spcBef>
              <a:spcAft>
                <a:spcPts val="0"/>
              </a:spcAft>
              <a:buClr>
                <a:srgbClr val="888888"/>
              </a:buClr>
              <a:buSzPts val="1200"/>
              <a:buFont typeface="Arial"/>
              <a:buNone/>
              <a:defRPr/>
            </a:lvl2pPr>
            <a:lvl3pPr indent="0" lvl="2" marL="0" algn="r">
              <a:lnSpc>
                <a:spcPct val="100000"/>
              </a:lnSpc>
              <a:spcBef>
                <a:spcPts val="0"/>
              </a:spcBef>
              <a:spcAft>
                <a:spcPts val="0"/>
              </a:spcAft>
              <a:buClr>
                <a:srgbClr val="888888"/>
              </a:buClr>
              <a:buSzPts val="1200"/>
              <a:buFont typeface="Arial"/>
              <a:buNone/>
              <a:defRPr/>
            </a:lvl3pPr>
            <a:lvl4pPr indent="0" lvl="3" marL="0" algn="r">
              <a:lnSpc>
                <a:spcPct val="100000"/>
              </a:lnSpc>
              <a:spcBef>
                <a:spcPts val="0"/>
              </a:spcBef>
              <a:spcAft>
                <a:spcPts val="0"/>
              </a:spcAft>
              <a:buClr>
                <a:srgbClr val="888888"/>
              </a:buClr>
              <a:buSzPts val="1200"/>
              <a:buFont typeface="Arial"/>
              <a:buNone/>
              <a:defRPr/>
            </a:lvl4pPr>
            <a:lvl5pPr indent="0" lvl="4" marL="0" algn="r">
              <a:lnSpc>
                <a:spcPct val="100000"/>
              </a:lnSpc>
              <a:spcBef>
                <a:spcPts val="0"/>
              </a:spcBef>
              <a:spcAft>
                <a:spcPts val="0"/>
              </a:spcAft>
              <a:buClr>
                <a:srgbClr val="888888"/>
              </a:buClr>
              <a:buSzPts val="1200"/>
              <a:buFont typeface="Arial"/>
              <a:buNone/>
              <a:defRPr/>
            </a:lvl5pPr>
            <a:lvl6pPr indent="0" lvl="5" marL="0" algn="r">
              <a:lnSpc>
                <a:spcPct val="100000"/>
              </a:lnSpc>
              <a:spcBef>
                <a:spcPts val="0"/>
              </a:spcBef>
              <a:spcAft>
                <a:spcPts val="0"/>
              </a:spcAft>
              <a:buClr>
                <a:srgbClr val="888888"/>
              </a:buClr>
              <a:buSzPts val="1200"/>
              <a:buFont typeface="Arial"/>
              <a:buNone/>
              <a:defRPr/>
            </a:lvl6pPr>
            <a:lvl7pPr indent="0" lvl="6" marL="0" algn="r">
              <a:lnSpc>
                <a:spcPct val="100000"/>
              </a:lnSpc>
              <a:spcBef>
                <a:spcPts val="0"/>
              </a:spcBef>
              <a:spcAft>
                <a:spcPts val="0"/>
              </a:spcAft>
              <a:buClr>
                <a:srgbClr val="888888"/>
              </a:buClr>
              <a:buSzPts val="1200"/>
              <a:buFont typeface="Arial"/>
              <a:buNone/>
              <a:defRPr/>
            </a:lvl7pPr>
            <a:lvl8pPr indent="0" lvl="7" marL="0" algn="r">
              <a:lnSpc>
                <a:spcPct val="100000"/>
              </a:lnSpc>
              <a:spcBef>
                <a:spcPts val="0"/>
              </a:spcBef>
              <a:spcAft>
                <a:spcPts val="0"/>
              </a:spcAft>
              <a:buClr>
                <a:srgbClr val="888888"/>
              </a:buClr>
              <a:buSzPts val="1200"/>
              <a:buFont typeface="Arial"/>
              <a:buNone/>
              <a:defRPr/>
            </a:lvl8pPr>
            <a:lvl9pPr indent="0" lvl="8" marL="0" algn="r">
              <a:lnSpc>
                <a:spcPct val="100000"/>
              </a:lnSpc>
              <a:spcBef>
                <a:spcPts val="0"/>
              </a:spcBef>
              <a:spcAft>
                <a:spcPts val="0"/>
              </a:spcAft>
              <a:buClr>
                <a:srgbClr val="888888"/>
              </a:buClr>
              <a:buSzPts val="1200"/>
              <a:buFont typeface="Arial"/>
              <a:buNone/>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2.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70"/>
          <p:cNvSpPr txBox="1"/>
          <p:nvPr>
            <p:ph type="title"/>
          </p:nvPr>
        </p:nvSpPr>
        <p:spPr>
          <a:xfrm>
            <a:off x="952500" y="254000"/>
            <a:ext cx="11099800" cy="2159000"/>
          </a:xfrm>
          <a:prstGeom prst="rect">
            <a:avLst/>
          </a:prstGeom>
          <a:noFill/>
          <a:ln>
            <a:noFill/>
          </a:ln>
        </p:spPr>
        <p:txBody>
          <a:bodyPr anchorCtr="0" anchor="ctr" bIns="50800" lIns="50800" spcFirstLastPara="1" rIns="50800" wrap="square" tIns="50800">
            <a:normAutofit/>
          </a:bodyPr>
          <a:lstStyle>
            <a:lvl1pPr lvl="0"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8000"/>
              <a:buFont typeface="Arial"/>
              <a:buNone/>
              <a:defRPr b="0" i="0" sz="8000" u="none" cap="none" strike="noStrike">
                <a:solidFill>
                  <a:srgbClr val="000000"/>
                </a:solidFill>
                <a:latin typeface="Arial"/>
                <a:ea typeface="Arial"/>
                <a:cs typeface="Arial"/>
                <a:sym typeface="Arial"/>
              </a:defRPr>
            </a:lvl9pPr>
          </a:lstStyle>
          <a:p/>
        </p:txBody>
      </p:sp>
      <p:sp>
        <p:nvSpPr>
          <p:cNvPr id="7" name="Google Shape;7;p70"/>
          <p:cNvSpPr txBox="1"/>
          <p:nvPr>
            <p:ph idx="1" type="body"/>
          </p:nvPr>
        </p:nvSpPr>
        <p:spPr>
          <a:xfrm>
            <a:off x="952500" y="2590800"/>
            <a:ext cx="11099800" cy="6286500"/>
          </a:xfrm>
          <a:prstGeom prst="rect">
            <a:avLst/>
          </a:prstGeom>
          <a:noFill/>
          <a:ln>
            <a:noFill/>
          </a:ln>
        </p:spPr>
        <p:txBody>
          <a:bodyPr anchorCtr="0" anchor="ctr" bIns="50800" lIns="50800" spcFirstLastPara="1" rIns="50800" wrap="square" tIns="50800">
            <a:normAutofit/>
          </a:bodyPr>
          <a:lstStyle>
            <a:lvl1pPr indent="-523240" lvl="0" marL="457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1pPr>
            <a:lvl2pPr indent="-523240" lvl="1" marL="914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2pPr>
            <a:lvl3pPr indent="-523239" lvl="2" marL="1371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3pPr>
            <a:lvl4pPr indent="-523239" lvl="3" marL="1828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4pPr>
            <a:lvl5pPr indent="-523239" lvl="4" marL="22860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5pPr>
            <a:lvl6pPr indent="-523239" lvl="5" marL="27432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6pPr>
            <a:lvl7pPr indent="-523239" lvl="6" marL="32004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7pPr>
            <a:lvl8pPr indent="-523239" lvl="7" marL="36576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8pPr>
            <a:lvl9pPr indent="-523240" lvl="8" marL="4114800" marR="0" rtl="0" algn="l">
              <a:lnSpc>
                <a:spcPct val="100000"/>
              </a:lnSpc>
              <a:spcBef>
                <a:spcPts val="4200"/>
              </a:spcBef>
              <a:spcAft>
                <a:spcPts val="0"/>
              </a:spcAft>
              <a:buClr>
                <a:srgbClr val="000000"/>
              </a:buClr>
              <a:buSzPts val="4640"/>
              <a:buFont typeface="Arial"/>
              <a:buChar char="•"/>
              <a:defRPr b="0" i="0" sz="3200" u="none" cap="none" strike="noStrike">
                <a:solidFill>
                  <a:srgbClr val="000000"/>
                </a:solidFill>
                <a:latin typeface="Arial"/>
                <a:ea typeface="Arial"/>
                <a:cs typeface="Arial"/>
                <a:sym typeface="Arial"/>
              </a:defRPr>
            </a:lvl9pPr>
          </a:lstStyle>
          <a:p/>
        </p:txBody>
      </p:sp>
      <p:sp>
        <p:nvSpPr>
          <p:cNvPr id="8" name="Google Shape;8;p70"/>
          <p:cNvSpPr txBox="1"/>
          <p:nvPr>
            <p:ph idx="12" type="sldNum"/>
          </p:nvPr>
        </p:nvSpPr>
        <p:spPr>
          <a:xfrm>
            <a:off x="6328884" y="9296400"/>
            <a:ext cx="340259" cy="324306"/>
          </a:xfrm>
          <a:prstGeom prst="rect">
            <a:avLst/>
          </a:prstGeom>
          <a:noFill/>
          <a:ln>
            <a:noFill/>
          </a:ln>
        </p:spPr>
        <p:txBody>
          <a:bodyPr anchorCtr="0" anchor="t" bIns="50800" lIns="50800" spcFirstLastPara="1" rIns="50800" wrap="square" tIns="50800">
            <a:spAutoFit/>
          </a:bodyPr>
          <a:lstStyle>
            <a:lvl1pPr indent="0" lvl="0"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1600"/>
              <a:buFont typeface="Helvetica Neue Light"/>
              <a:buNone/>
              <a:defRPr b="0" i="0" sz="16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 name="Shape 47"/>
        <p:cNvGrpSpPr/>
        <p:nvPr/>
      </p:nvGrpSpPr>
      <p:grpSpPr>
        <a:xfrm>
          <a:off x="0" y="0"/>
          <a:ext cx="0" cy="0"/>
          <a:chOff x="0" y="0"/>
          <a:chExt cx="0" cy="0"/>
        </a:xfrm>
      </p:grpSpPr>
      <p:sp>
        <p:nvSpPr>
          <p:cNvPr id="48" name="Google Shape;48;p81"/>
          <p:cNvSpPr txBox="1"/>
          <p:nvPr>
            <p:ph type="title"/>
          </p:nvPr>
        </p:nvSpPr>
        <p:spPr>
          <a:xfrm>
            <a:off x="893763" y="519113"/>
            <a:ext cx="11217275" cy="188595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 name="Google Shape;49;p81"/>
          <p:cNvSpPr txBox="1"/>
          <p:nvPr>
            <p:ph idx="1" type="body"/>
          </p:nvPr>
        </p:nvSpPr>
        <p:spPr>
          <a:xfrm>
            <a:off x="893763" y="2597150"/>
            <a:ext cx="11217275" cy="6188075"/>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 name="Google Shape;50;p81"/>
          <p:cNvSpPr txBox="1"/>
          <p:nvPr>
            <p:ph idx="10" type="dt"/>
          </p:nvPr>
        </p:nvSpPr>
        <p:spPr>
          <a:xfrm>
            <a:off x="893763" y="9040813"/>
            <a:ext cx="2925762" cy="5191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lvl="1"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9pPr>
          </a:lstStyle>
          <a:p/>
        </p:txBody>
      </p:sp>
      <p:sp>
        <p:nvSpPr>
          <p:cNvPr id="51" name="Google Shape;51;p81"/>
          <p:cNvSpPr txBox="1"/>
          <p:nvPr>
            <p:ph idx="11" type="ftr"/>
          </p:nvPr>
        </p:nvSpPr>
        <p:spPr>
          <a:xfrm>
            <a:off x="4308475" y="9040813"/>
            <a:ext cx="4387850" cy="519112"/>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lvl="1"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2400" u="none" cap="none" strike="noStrike">
                <a:solidFill>
                  <a:srgbClr val="000000"/>
                </a:solidFill>
                <a:latin typeface="Arial"/>
                <a:ea typeface="Arial"/>
                <a:cs typeface="Arial"/>
                <a:sym typeface="Arial"/>
              </a:defRPr>
            </a:lvl9pPr>
          </a:lstStyle>
          <a:p/>
        </p:txBody>
      </p:sp>
      <p:sp>
        <p:nvSpPr>
          <p:cNvPr id="52" name="Google Shape;52;p81"/>
          <p:cNvSpPr txBox="1"/>
          <p:nvPr>
            <p:ph idx="12" type="sldNum"/>
          </p:nvPr>
        </p:nvSpPr>
        <p:spPr>
          <a:xfrm>
            <a:off x="9185275" y="9040813"/>
            <a:ext cx="2925763" cy="519112"/>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5.png"/><Relationship Id="rId6"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6.png"/><Relationship Id="rId4" Type="http://schemas.openxmlformats.org/officeDocument/2006/relationships/image" Target="../media/image14.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32.png"/><Relationship Id="rId5"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8.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1.png"/><Relationship Id="rId4" Type="http://schemas.openxmlformats.org/officeDocument/2006/relationships/image" Target="../media/image27.png"/><Relationship Id="rId5"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5.png"/><Relationship Id="rId4" Type="http://schemas.openxmlformats.org/officeDocument/2006/relationships/image" Target="../media/image43.png"/><Relationship Id="rId5" Type="http://schemas.openxmlformats.org/officeDocument/2006/relationships/image" Target="../media/image34.png"/><Relationship Id="rId6"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8.png"/><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9.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4.png"/><Relationship Id="rId4" Type="http://schemas.openxmlformats.org/officeDocument/2006/relationships/image" Target="../media/image46.png"/><Relationship Id="rId5"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1.png"/><Relationship Id="rId4" Type="http://schemas.openxmlformats.org/officeDocument/2006/relationships/image" Target="../media/image50.png"/><Relationship Id="rId5" Type="http://schemas.openxmlformats.org/officeDocument/2006/relationships/image" Target="../media/image6.png"/><Relationship Id="rId6" Type="http://schemas.openxmlformats.org/officeDocument/2006/relationships/image" Target="../media/image42.png"/><Relationship Id="rId7"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51.png"/><Relationship Id="rId4" Type="http://schemas.openxmlformats.org/officeDocument/2006/relationships/image" Target="../media/image37.png"/><Relationship Id="rId5"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8.png"/><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49.png"/><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51.png"/><Relationship Id="rId4" Type="http://schemas.openxmlformats.org/officeDocument/2006/relationships/image" Target="../media/image18.png"/><Relationship Id="rId5" Type="http://schemas.openxmlformats.org/officeDocument/2006/relationships/image" Target="../media/image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6.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53.png"/><Relationship Id="rId4" Type="http://schemas.openxmlformats.org/officeDocument/2006/relationships/image" Target="../media/image5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1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
          <p:cNvSpPr txBox="1"/>
          <p:nvPr>
            <p:ph type="title"/>
          </p:nvPr>
        </p:nvSpPr>
        <p:spPr>
          <a:xfrm>
            <a:off x="3155576" y="3864200"/>
            <a:ext cx="10464801" cy="1080000"/>
          </a:xfrm>
          <a:prstGeom prst="rect">
            <a:avLst/>
          </a:prstGeom>
          <a:noFill/>
          <a:ln>
            <a:noFill/>
          </a:ln>
        </p:spPr>
        <p:txBody>
          <a:bodyPr anchorCtr="0" anchor="ctr" bIns="50800" lIns="50800" spcFirstLastPara="1" rIns="50800" wrap="square" tIns="50800">
            <a:normAutofit/>
          </a:bodyPr>
          <a:lstStyle/>
          <a:p>
            <a:pPr indent="0" lvl="0" marL="0" rtl="0" algn="ctr">
              <a:lnSpc>
                <a:spcPct val="100000"/>
              </a:lnSpc>
              <a:spcBef>
                <a:spcPts val="0"/>
              </a:spcBef>
              <a:spcAft>
                <a:spcPts val="0"/>
              </a:spcAft>
              <a:buClr>
                <a:schemeClr val="lt2"/>
              </a:buClr>
              <a:buSzPts val="44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大学の教授法４</a:t>
            </a:r>
            <a:endParaRPr b="1" sz="4400">
              <a:solidFill>
                <a:schemeClr val="lt2"/>
              </a:solidFill>
              <a:latin typeface="Arial"/>
              <a:ea typeface="Arial"/>
              <a:cs typeface="Arial"/>
              <a:sym typeface="Arial"/>
            </a:endParaRPr>
          </a:p>
        </p:txBody>
      </p:sp>
      <p:sp>
        <p:nvSpPr>
          <p:cNvPr id="127" name="Google Shape;127;p1"/>
          <p:cNvSpPr/>
          <p:nvPr/>
        </p:nvSpPr>
        <p:spPr>
          <a:xfrm>
            <a:off x="0" y="297180"/>
            <a:ext cx="365760" cy="1165255"/>
          </a:xfrm>
          <a:prstGeom prst="rect">
            <a:avLst/>
          </a:prstGeom>
          <a:solidFill>
            <a:srgbClr val="FFFFFF"/>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28" name="Google Shape;128;p1"/>
          <p:cNvSpPr txBox="1"/>
          <p:nvPr/>
        </p:nvSpPr>
        <p:spPr>
          <a:xfrm>
            <a:off x="2086425" y="5193443"/>
            <a:ext cx="10464801" cy="1504120"/>
          </a:xfrm>
          <a:prstGeom prst="rect">
            <a:avLst/>
          </a:prstGeom>
          <a:no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chemeClr val="lt2"/>
              </a:buClr>
              <a:buSzPts val="8000"/>
              <a:buFont typeface="Arial"/>
              <a:buNone/>
            </a:pPr>
            <a:r>
              <a:rPr b="1" i="0" lang="ja-JP" sz="8000" u="none" cap="none" strike="noStrike">
                <a:solidFill>
                  <a:schemeClr val="lt2"/>
                </a:solidFill>
                <a:latin typeface="Arial"/>
                <a:ea typeface="Arial"/>
                <a:cs typeface="Arial"/>
                <a:sym typeface="Arial"/>
              </a:rPr>
              <a:t>学習評価</a:t>
            </a:r>
            <a:endParaRPr/>
          </a:p>
        </p:txBody>
      </p:sp>
      <p:sp>
        <p:nvSpPr>
          <p:cNvPr id="129" name="Google Shape;129;p1"/>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30" name="Google Shape;130;p1"/>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31" name="Google Shape;131;p1"/>
          <p:cNvSpPr txBox="1"/>
          <p:nvPr/>
        </p:nvSpPr>
        <p:spPr>
          <a:xfrm>
            <a:off x="1025786" y="5206451"/>
            <a:ext cx="1642110" cy="53860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4400"/>
              <a:buFont typeface="Arial"/>
              <a:buNone/>
            </a:pPr>
            <a:r>
              <a:rPr b="1" i="0" lang="ja-JP" sz="34400" u="none" cap="none" strike="noStrike">
                <a:solidFill>
                  <a:schemeClr val="lt1"/>
                </a:solidFill>
                <a:latin typeface="Arial"/>
                <a:ea typeface="Arial"/>
                <a:cs typeface="Arial"/>
                <a:sym typeface="Arial"/>
              </a:rPr>
              <a:t>４</a:t>
            </a:r>
            <a:endParaRPr b="0" i="0" sz="344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
          <p:cNvSpPr txBox="1"/>
          <p:nvPr>
            <p:ph type="title"/>
          </p:nvPr>
        </p:nvSpPr>
        <p:spPr>
          <a:xfrm>
            <a:off x="788652" y="342295"/>
            <a:ext cx="11997450"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シリーズ</a:t>
            </a:r>
            <a:r>
              <a:rPr b="1" lang="ja-JP" sz="4400">
                <a:latin typeface="Arial"/>
                <a:ea typeface="Arial"/>
                <a:cs typeface="Arial"/>
                <a:sym typeface="Arial"/>
              </a:rPr>
              <a:t> 大学の教授法</a:t>
            </a:r>
            <a:r>
              <a:rPr b="1" lang="ja-JP"/>
              <a:t>４</a:t>
            </a:r>
            <a:r>
              <a:rPr b="1" lang="ja-JP">
                <a:latin typeface="Arial"/>
                <a:ea typeface="Arial"/>
                <a:cs typeface="Arial"/>
                <a:sym typeface="Arial"/>
              </a:rPr>
              <a:t> 「学習評価」</a:t>
            </a:r>
            <a:endParaRPr b="1" sz="4400">
              <a:solidFill>
                <a:schemeClr val="lt2"/>
              </a:solidFill>
              <a:latin typeface="Arial"/>
              <a:ea typeface="Arial"/>
              <a:cs typeface="Arial"/>
              <a:sym typeface="Arial"/>
            </a:endParaRPr>
          </a:p>
        </p:txBody>
      </p:sp>
      <p:sp>
        <p:nvSpPr>
          <p:cNvPr id="137" name="Google Shape;137;p2"/>
          <p:cNvSpPr txBox="1"/>
          <p:nvPr/>
        </p:nvSpPr>
        <p:spPr>
          <a:xfrm>
            <a:off x="788652" y="2774978"/>
            <a:ext cx="11307300" cy="41661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本資料は、中島英博編著（2018）『講義法（シリーズ大学の教授法4）』（玉川大学出版部）の内容の一部を、</a:t>
            </a:r>
            <a:r>
              <a:rPr lang="ja-JP" sz="2400">
                <a:solidFill>
                  <a:schemeClr val="lt2"/>
                </a:solidFill>
              </a:rPr>
              <a:t>出版社ならびに編著者の許諾を得て、プレFDモデル研究会が要約して作成したものです。</a:t>
            </a:r>
            <a:endParaRPr sz="2400">
              <a:solidFill>
                <a:schemeClr val="lt2"/>
              </a:solidFill>
            </a:endParaRPr>
          </a:p>
          <a:p>
            <a:pPr indent="0" lvl="0" marL="0" rtl="0" algn="l">
              <a:spcBef>
                <a:spcPts val="0"/>
              </a:spcBef>
              <a:spcAft>
                <a:spcPts val="0"/>
              </a:spcAft>
              <a:buClr>
                <a:schemeClr val="lt2"/>
              </a:buClr>
              <a:buSzPts val="2400"/>
              <a:buFont typeface="Arial"/>
              <a:buNone/>
            </a:pPr>
            <a:r>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自学用教材として、学内での研修用教材としてご活用ください。原作者のクレジット（作成元、資料タイトルなど）を表示し、かつ非営利目的であることを主な条件に、改変したり再配布したりすることができます。</a:t>
            </a:r>
            <a:endParaRPr>
              <a:solidFill>
                <a:schemeClr val="dk1"/>
              </a:solidFill>
            </a:endParaRPr>
          </a:p>
          <a:p>
            <a:pPr indent="0" lvl="0" marL="0" rtl="0" algn="l">
              <a:spcBef>
                <a:spcPts val="0"/>
              </a:spcBef>
              <a:spcAft>
                <a:spcPts val="0"/>
              </a:spcAft>
              <a:buClr>
                <a:schemeClr val="lt2"/>
              </a:buClr>
              <a:buSzPts val="2400"/>
              <a:buFont typeface="Arial"/>
              <a:buNone/>
            </a:pPr>
            <a:r>
              <a:rPr lang="ja-JP" sz="2400">
                <a:solidFill>
                  <a:schemeClr val="lt2"/>
                </a:solidFill>
              </a:rPr>
              <a:t> </a:t>
            </a:r>
            <a:endParaRPr sz="2400">
              <a:solidFill>
                <a:schemeClr val="lt2"/>
              </a:solidFill>
            </a:endParaRPr>
          </a:p>
          <a:p>
            <a:pPr indent="0" lvl="0" marL="0" rtl="0" algn="l">
              <a:spcBef>
                <a:spcPts val="0"/>
              </a:spcBef>
              <a:spcAft>
                <a:spcPts val="0"/>
              </a:spcAft>
              <a:buClr>
                <a:schemeClr val="lt2"/>
              </a:buClr>
              <a:buSzPts val="2400"/>
              <a:buFont typeface="Arial"/>
              <a:buNone/>
            </a:pPr>
            <a:r>
              <a:rPr lang="ja-JP" sz="2400">
                <a:solidFill>
                  <a:schemeClr val="lt2"/>
                </a:solidFill>
              </a:rPr>
              <a:t>本資料は、科学研究費基盤研究（B）「教学マネジメントの基盤となる大学院生向けプレFDモデルの構築に関する研究」（研究代表者：佐藤浩章、研究番号：20H01696、研究期間：2020~2024年）の助成を得て作成されました。</a:t>
            </a:r>
            <a:endParaRPr sz="2400">
              <a:solidFill>
                <a:schemeClr val="lt2"/>
              </a:solidFill>
            </a:endParaRPr>
          </a:p>
        </p:txBody>
      </p:sp>
      <p:sp>
        <p:nvSpPr>
          <p:cNvPr id="138" name="Google Shape;138;p2"/>
          <p:cNvSpPr txBox="1"/>
          <p:nvPr/>
        </p:nvSpPr>
        <p:spPr>
          <a:xfrm>
            <a:off x="908731" y="8430056"/>
            <a:ext cx="11187337" cy="718145"/>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作成元：プレFDモデル研究会</a:t>
            </a:r>
            <a:endParaRPr/>
          </a:p>
          <a:p>
            <a:pPr indent="0" lvl="0" marL="0" marR="0" rtl="0" algn="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作成日：2021年3月31日</a:t>
            </a:r>
            <a:endParaRPr/>
          </a:p>
        </p:txBody>
      </p:sp>
      <p:pic>
        <p:nvPicPr>
          <p:cNvPr descr="by-nc" id="139" name="Google Shape;139;p2"/>
          <p:cNvPicPr preferRelativeResize="0"/>
          <p:nvPr/>
        </p:nvPicPr>
        <p:blipFill rotWithShape="1">
          <a:blip r:embed="rId3">
            <a:alphaModFix/>
          </a:blip>
          <a:srcRect b="0" l="0" r="0" t="0"/>
          <a:stretch/>
        </p:blipFill>
        <p:spPr>
          <a:xfrm>
            <a:off x="788652" y="7923573"/>
            <a:ext cx="3509028" cy="12246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3"/>
          <p:cNvSpPr/>
          <p:nvPr/>
        </p:nvSpPr>
        <p:spPr>
          <a:xfrm>
            <a:off x="691247" y="2060199"/>
            <a:ext cx="5508861" cy="2274576"/>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5" name="Google Shape;145;p3"/>
          <p:cNvSpPr txBox="1"/>
          <p:nvPr/>
        </p:nvSpPr>
        <p:spPr>
          <a:xfrm>
            <a:off x="1995863" y="2366932"/>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１</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学習評価を理解する</a:t>
            </a:r>
            <a:endParaRPr b="0" i="0" sz="2000" u="none" cap="none" strike="noStrike">
              <a:solidFill>
                <a:schemeClr val="lt2"/>
              </a:solidFill>
              <a:latin typeface="Arial"/>
              <a:ea typeface="Arial"/>
              <a:cs typeface="Arial"/>
              <a:sym typeface="Arial"/>
            </a:endParaRPr>
          </a:p>
        </p:txBody>
      </p:sp>
      <p:sp>
        <p:nvSpPr>
          <p:cNvPr id="146" name="Google Shape;146;p3"/>
          <p:cNvSpPr txBox="1"/>
          <p:nvPr/>
        </p:nvSpPr>
        <p:spPr>
          <a:xfrm>
            <a:off x="1651297" y="3201544"/>
            <a:ext cx="3841768" cy="748923"/>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1章  学習評価の意義と課題を理解する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2章  学習評価の構成要素を理解する</a:t>
            </a:r>
            <a:endParaRPr b="1" i="0" sz="1600" u="none" cap="none" strike="noStrike">
              <a:solidFill>
                <a:schemeClr val="lt2"/>
              </a:solidFill>
              <a:latin typeface="Arial"/>
              <a:ea typeface="Arial"/>
              <a:cs typeface="Arial"/>
              <a:sym typeface="Arial"/>
            </a:endParaRPr>
          </a:p>
        </p:txBody>
      </p:sp>
      <p:sp>
        <p:nvSpPr>
          <p:cNvPr id="147" name="Google Shape;147;p3"/>
          <p:cNvSpPr/>
          <p:nvPr/>
        </p:nvSpPr>
        <p:spPr>
          <a:xfrm>
            <a:off x="6727593" y="2060199"/>
            <a:ext cx="5535908" cy="2274576"/>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8" name="Google Shape;148;p3"/>
          <p:cNvSpPr txBox="1"/>
          <p:nvPr/>
        </p:nvSpPr>
        <p:spPr>
          <a:xfrm>
            <a:off x="7797269" y="2374913"/>
            <a:ext cx="3556084"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２</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学習評価を設計する</a:t>
            </a:r>
            <a:endParaRPr/>
          </a:p>
        </p:txBody>
      </p:sp>
      <p:sp>
        <p:nvSpPr>
          <p:cNvPr id="149" name="Google Shape;149;p3"/>
          <p:cNvSpPr txBox="1"/>
          <p:nvPr/>
        </p:nvSpPr>
        <p:spPr>
          <a:xfrm>
            <a:off x="7901944" y="3242776"/>
            <a:ext cx="3346733" cy="748923"/>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3章　目標と評価を整合させる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4章　成績評価の方法を設計する</a:t>
            </a:r>
            <a:endParaRPr b="1" i="0" sz="1600" u="none" cap="none" strike="noStrike">
              <a:solidFill>
                <a:schemeClr val="lt2"/>
              </a:solidFill>
              <a:latin typeface="Arial"/>
              <a:ea typeface="Arial"/>
              <a:cs typeface="Arial"/>
              <a:sym typeface="Arial"/>
            </a:endParaRPr>
          </a:p>
        </p:txBody>
      </p:sp>
      <p:sp>
        <p:nvSpPr>
          <p:cNvPr id="150" name="Google Shape;150;p3"/>
          <p:cNvSpPr/>
          <p:nvPr/>
        </p:nvSpPr>
        <p:spPr>
          <a:xfrm>
            <a:off x="664200" y="4713233"/>
            <a:ext cx="5535908" cy="4512776"/>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1" name="Google Shape;151;p3"/>
          <p:cNvSpPr/>
          <p:nvPr/>
        </p:nvSpPr>
        <p:spPr>
          <a:xfrm>
            <a:off x="6727594" y="4713233"/>
            <a:ext cx="5535907" cy="4512776"/>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2" name="Google Shape;152;p3"/>
          <p:cNvSpPr txBox="1"/>
          <p:nvPr/>
        </p:nvSpPr>
        <p:spPr>
          <a:xfrm>
            <a:off x="2009386" y="4947598"/>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第</a:t>
            </a:r>
            <a:r>
              <a:rPr lang="ja-JP" sz="2000">
                <a:solidFill>
                  <a:schemeClr val="lt2"/>
                </a:solidFill>
              </a:rPr>
              <a:t>３</a:t>
            </a:r>
            <a:r>
              <a:rPr b="0" i="0" lang="ja-JP" sz="2000" u="none" cap="none" strike="noStrike">
                <a:solidFill>
                  <a:schemeClr val="lt2"/>
                </a:solidFill>
                <a:latin typeface="Arial"/>
                <a:ea typeface="Arial"/>
                <a:cs typeface="Arial"/>
                <a:sym typeface="Arial"/>
              </a:rPr>
              <a:t>部</a:t>
            </a:r>
            <a:br>
              <a:rPr b="0" i="0" lang="ja-JP" sz="2000" u="none" cap="none" strike="noStrike">
                <a:solidFill>
                  <a:schemeClr val="lt2"/>
                </a:solidFill>
                <a:latin typeface="Arial"/>
                <a:ea typeface="Arial"/>
                <a:cs typeface="Arial"/>
                <a:sym typeface="Arial"/>
              </a:rPr>
            </a:br>
            <a:r>
              <a:rPr b="0" i="0" lang="ja-JP" sz="2000" u="none" cap="none" strike="noStrike">
                <a:solidFill>
                  <a:schemeClr val="lt2"/>
                </a:solidFill>
                <a:latin typeface="Arial"/>
                <a:ea typeface="Arial"/>
                <a:cs typeface="Arial"/>
                <a:sym typeface="Arial"/>
              </a:rPr>
              <a:t>学習評価を実践する</a:t>
            </a:r>
            <a:endParaRPr/>
          </a:p>
        </p:txBody>
      </p:sp>
      <p:sp>
        <p:nvSpPr>
          <p:cNvPr id="153" name="Google Shape;153;p3"/>
          <p:cNvSpPr txBox="1"/>
          <p:nvPr/>
        </p:nvSpPr>
        <p:spPr>
          <a:xfrm>
            <a:off x="1495558" y="5756781"/>
            <a:ext cx="4230999" cy="3334246"/>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5章　  評価で学習を促進する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6章　  筆記試験を作成する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7章　  筆記試験で学習を促す</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8章　  レポ―ト課題で評価する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9章　  グループ学習を評価する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10章　実技や実習を評価する</a:t>
            </a:r>
            <a:endParaRPr b="1" i="0" sz="16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11章　ルーブリックを活用して評価する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12章　学習ポートフォリオで評価する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13章　多様な学生に配慮して評価する</a:t>
            </a:r>
            <a:endParaRPr b="1"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1" i="0" lang="ja-JP" sz="1600" u="none" cap="none" strike="noStrike">
                <a:solidFill>
                  <a:srgbClr val="CACACA"/>
                </a:solidFill>
                <a:latin typeface="Arial"/>
                <a:ea typeface="Arial"/>
                <a:cs typeface="Arial"/>
                <a:sym typeface="Arial"/>
              </a:rPr>
              <a:t>14章　学習評価を授業改善に活用する</a:t>
            </a:r>
            <a:endParaRPr b="1" i="0" sz="1600" u="none" cap="none" strike="noStrike">
              <a:solidFill>
                <a:srgbClr val="CACACA"/>
              </a:solidFill>
              <a:latin typeface="Arial"/>
              <a:ea typeface="Arial"/>
              <a:cs typeface="Arial"/>
              <a:sym typeface="Arial"/>
            </a:endParaRPr>
          </a:p>
        </p:txBody>
      </p:sp>
      <p:sp>
        <p:nvSpPr>
          <p:cNvPr id="154" name="Google Shape;154;p3"/>
          <p:cNvSpPr txBox="1"/>
          <p:nvPr/>
        </p:nvSpPr>
        <p:spPr>
          <a:xfrm>
            <a:off x="8059256" y="4956150"/>
            <a:ext cx="2872581" cy="71814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CACACA"/>
              </a:buClr>
              <a:buSzPts val="2000"/>
              <a:buFont typeface="Arial"/>
              <a:buNone/>
            </a:pPr>
            <a:r>
              <a:rPr b="0" i="0" lang="ja-JP" sz="2000" u="none" cap="none" strike="noStrike">
                <a:solidFill>
                  <a:srgbClr val="CACACA"/>
                </a:solidFill>
                <a:latin typeface="Arial"/>
                <a:ea typeface="Arial"/>
                <a:cs typeface="Arial"/>
                <a:sym typeface="Arial"/>
              </a:rPr>
              <a:t>第4部</a:t>
            </a:r>
            <a:br>
              <a:rPr b="0" i="0" lang="ja-JP" sz="2000" u="none" cap="none" strike="noStrike">
                <a:solidFill>
                  <a:srgbClr val="CACACA"/>
                </a:solidFill>
                <a:latin typeface="Arial"/>
                <a:ea typeface="Arial"/>
                <a:cs typeface="Arial"/>
                <a:sym typeface="Arial"/>
              </a:rPr>
            </a:br>
            <a:r>
              <a:rPr b="0" i="0" lang="ja-JP" sz="2000" u="none" cap="none" strike="noStrike">
                <a:solidFill>
                  <a:srgbClr val="CACACA"/>
                </a:solidFill>
                <a:latin typeface="Arial"/>
                <a:ea typeface="Arial"/>
                <a:cs typeface="Arial"/>
                <a:sym typeface="Arial"/>
              </a:rPr>
              <a:t>学習評価のための資料</a:t>
            </a:r>
            <a:endParaRPr/>
          </a:p>
        </p:txBody>
      </p:sp>
      <p:sp>
        <p:nvSpPr>
          <p:cNvPr id="155" name="Google Shape;155;p3"/>
          <p:cNvSpPr txBox="1"/>
          <p:nvPr/>
        </p:nvSpPr>
        <p:spPr>
          <a:xfrm>
            <a:off x="7380046" y="5802501"/>
            <a:ext cx="4230999" cy="1395254"/>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rgbClr val="CACACA"/>
              </a:buClr>
              <a:buSzPts val="1600"/>
              <a:buFont typeface="Arial"/>
              <a:buNone/>
            </a:pPr>
            <a:r>
              <a:rPr b="0" i="0" lang="ja-JP" sz="1600" u="none" cap="none" strike="noStrike">
                <a:solidFill>
                  <a:srgbClr val="CACACA"/>
                </a:solidFill>
                <a:latin typeface="Arial"/>
                <a:ea typeface="Arial"/>
                <a:cs typeface="Arial"/>
                <a:sym typeface="Arial"/>
              </a:rPr>
              <a:t>1 試験・レポート・成績評価に関する資料</a:t>
            </a:r>
            <a:endParaRPr b="0"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0" i="0" lang="ja-JP" sz="1600" u="none" cap="none" strike="noStrike">
                <a:solidFill>
                  <a:srgbClr val="CACACA"/>
                </a:solidFill>
                <a:latin typeface="Arial"/>
                <a:ea typeface="Arial"/>
                <a:cs typeface="Arial"/>
                <a:sym typeface="Arial"/>
              </a:rPr>
              <a:t>2 ルーブリックに関する資料</a:t>
            </a:r>
            <a:endParaRPr b="0"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0" i="0" lang="ja-JP" sz="1600" u="none" cap="none" strike="noStrike">
                <a:solidFill>
                  <a:srgbClr val="CACACA"/>
                </a:solidFill>
                <a:latin typeface="Arial"/>
                <a:ea typeface="Arial"/>
                <a:cs typeface="Arial"/>
                <a:sym typeface="Arial"/>
              </a:rPr>
              <a:t>3 パフォーマンス評価に関する資料</a:t>
            </a:r>
            <a:endParaRPr b="0" i="0" sz="1600" u="none" cap="none" strike="noStrike">
              <a:solidFill>
                <a:srgbClr val="CACACA"/>
              </a:solidFill>
              <a:latin typeface="Arial"/>
              <a:ea typeface="Arial"/>
              <a:cs typeface="Arial"/>
              <a:sym typeface="Arial"/>
            </a:endParaRPr>
          </a:p>
          <a:p>
            <a:pPr indent="0" lvl="0" marL="0" marR="0" rtl="0" algn="l">
              <a:lnSpc>
                <a:spcPct val="100000"/>
              </a:lnSpc>
              <a:spcBef>
                <a:spcPts val="600"/>
              </a:spcBef>
              <a:spcAft>
                <a:spcPts val="0"/>
              </a:spcAft>
              <a:buClr>
                <a:srgbClr val="CACACA"/>
              </a:buClr>
              <a:buSzPts val="1600"/>
              <a:buFont typeface="Arial"/>
              <a:buNone/>
            </a:pPr>
            <a:r>
              <a:rPr b="0" i="0" lang="ja-JP" sz="1600" u="none" cap="none" strike="noStrike">
                <a:solidFill>
                  <a:srgbClr val="CACACA"/>
                </a:solidFill>
                <a:latin typeface="Arial"/>
                <a:ea typeface="Arial"/>
                <a:cs typeface="Arial"/>
                <a:sym typeface="Arial"/>
              </a:rPr>
              <a:t>4 学習活動・結果の振り返りに関する資料</a:t>
            </a:r>
            <a:endParaRPr b="0" i="0" sz="1600" u="none" cap="none" strike="noStrike">
              <a:solidFill>
                <a:srgbClr val="CACACA"/>
              </a:solidFill>
              <a:latin typeface="Arial"/>
              <a:ea typeface="Arial"/>
              <a:cs typeface="Arial"/>
              <a:sym typeface="Arial"/>
            </a:endParaRPr>
          </a:p>
        </p:txBody>
      </p:sp>
      <p:sp>
        <p:nvSpPr>
          <p:cNvPr id="156" name="Google Shape;156;p3"/>
          <p:cNvSpPr txBox="1"/>
          <p:nvPr/>
        </p:nvSpPr>
        <p:spPr>
          <a:xfrm>
            <a:off x="788652" y="342295"/>
            <a:ext cx="11997450"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シリーズ 大学の教授法</a:t>
            </a:r>
            <a:r>
              <a:rPr b="1" lang="ja-JP" sz="4400">
                <a:solidFill>
                  <a:schemeClr val="lt2"/>
                </a:solidFill>
              </a:rPr>
              <a:t>４</a:t>
            </a:r>
            <a:r>
              <a:rPr b="1" i="0" lang="ja-JP" sz="4400" u="none" cap="none" strike="noStrike">
                <a:solidFill>
                  <a:schemeClr val="lt2"/>
                </a:solidFill>
                <a:latin typeface="Arial"/>
                <a:ea typeface="Arial"/>
                <a:cs typeface="Arial"/>
                <a:sym typeface="Arial"/>
              </a:rPr>
              <a:t> 「学習評価」</a:t>
            </a:r>
            <a:endParaRPr b="1" i="0" sz="4400" u="none" cap="none" strike="noStrike">
              <a:solidFill>
                <a:schemeClr val="lt2"/>
              </a:solidFill>
              <a:latin typeface="Arial"/>
              <a:ea typeface="Arial"/>
              <a:cs typeface="Arial"/>
              <a:sym typeface="Arial"/>
            </a:endParaRPr>
          </a:p>
        </p:txBody>
      </p:sp>
      <p:sp>
        <p:nvSpPr>
          <p:cNvPr id="157" name="Google Shape;157;p3"/>
          <p:cNvSpPr txBox="1"/>
          <p:nvPr/>
        </p:nvSpPr>
        <p:spPr>
          <a:xfrm>
            <a:off x="399250" y="1391300"/>
            <a:ext cx="12102300" cy="3489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rgbClr val="CACACA"/>
              </a:buClr>
              <a:buSzPts val="1600"/>
              <a:buFont typeface="Arial"/>
              <a:buNone/>
            </a:pPr>
            <a:r>
              <a:rPr b="0" i="0" lang="ja-JP" sz="1600" u="none" cap="none" strike="noStrike">
                <a:solidFill>
                  <a:srgbClr val="000000"/>
                </a:solidFill>
                <a:latin typeface="Arial"/>
                <a:ea typeface="Arial"/>
                <a:cs typeface="Arial"/>
                <a:sym typeface="Arial"/>
              </a:rPr>
              <a:t>黒</a:t>
            </a:r>
            <a:r>
              <a:rPr lang="ja-JP" sz="1600">
                <a:solidFill>
                  <a:srgbClr val="000000"/>
                </a:solidFill>
              </a:rPr>
              <a:t>太</a:t>
            </a:r>
            <a:r>
              <a:rPr b="0" i="0" lang="ja-JP" sz="1600" u="none" cap="none" strike="noStrike">
                <a:solidFill>
                  <a:srgbClr val="000000"/>
                </a:solidFill>
                <a:latin typeface="Arial"/>
                <a:ea typeface="Arial"/>
                <a:cs typeface="Arial"/>
                <a:sym typeface="Arial"/>
              </a:rPr>
              <a:t>字</a:t>
            </a:r>
            <a:r>
              <a:rPr lang="ja-JP" sz="1600">
                <a:solidFill>
                  <a:srgbClr val="000000"/>
                </a:solidFill>
              </a:rPr>
              <a:t>で記載された</a:t>
            </a:r>
            <a:r>
              <a:rPr b="0" i="0" lang="ja-JP" sz="1600" u="none" cap="none" strike="noStrike">
                <a:solidFill>
                  <a:srgbClr val="000000"/>
                </a:solidFill>
                <a:latin typeface="Arial"/>
                <a:ea typeface="Arial"/>
                <a:cs typeface="Arial"/>
                <a:sym typeface="Arial"/>
              </a:rPr>
              <a:t>章のみが要約されています。それ以外の章については、原著をお読みください。</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4"/>
          <p:cNvSpPr txBox="1"/>
          <p:nvPr>
            <p:ph type="title"/>
          </p:nvPr>
        </p:nvSpPr>
        <p:spPr>
          <a:xfrm>
            <a:off x="4577144" y="3211507"/>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t>１</a:t>
            </a:r>
            <a:r>
              <a:rPr b="1" lang="ja-JP" sz="4000">
                <a:latin typeface="Arial"/>
                <a:ea typeface="Arial"/>
                <a:cs typeface="Arial"/>
                <a:sym typeface="Arial"/>
              </a:rPr>
              <a:t>章 学習評価を理解する</a:t>
            </a:r>
            <a:endParaRPr b="1" sz="4000">
              <a:solidFill>
                <a:schemeClr val="lt2"/>
              </a:solidFill>
              <a:latin typeface="Arial"/>
              <a:ea typeface="Arial"/>
              <a:cs typeface="Arial"/>
              <a:sym typeface="Arial"/>
            </a:endParaRPr>
          </a:p>
        </p:txBody>
      </p:sp>
      <p:sp>
        <p:nvSpPr>
          <p:cNvPr id="163" name="Google Shape;163;p4"/>
          <p:cNvSpPr txBox="1"/>
          <p:nvPr/>
        </p:nvSpPr>
        <p:spPr>
          <a:xfrm>
            <a:off x="4842344" y="4291507"/>
            <a:ext cx="8162400" cy="2294400"/>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教授や学生にとっても関心が高い領域である「学習評価」における、意義と課題について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
        <p:nvSpPr>
          <p:cNvPr id="164" name="Google Shape;164;p4"/>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65" name="Google Shape;165;p4"/>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5"/>
          <p:cNvSpPr/>
          <p:nvPr/>
        </p:nvSpPr>
        <p:spPr>
          <a:xfrm>
            <a:off x="4779773" y="2155474"/>
            <a:ext cx="348385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1" name="Google Shape;171;p5"/>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１章 学習評価の意義と課題を理解する①</a:t>
            </a:r>
            <a:endParaRPr/>
          </a:p>
        </p:txBody>
      </p:sp>
      <p:sp>
        <p:nvSpPr>
          <p:cNvPr id="172" name="Google Shape;172;p5"/>
          <p:cNvSpPr txBox="1"/>
          <p:nvPr/>
        </p:nvSpPr>
        <p:spPr>
          <a:xfrm>
            <a:off x="5023710" y="1767585"/>
            <a:ext cx="3111622"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学習評価の意義</a:t>
            </a:r>
            <a:endParaRPr b="1" i="0" sz="3200" u="none" cap="none" strike="noStrike">
              <a:solidFill>
                <a:schemeClr val="lt2"/>
              </a:solidFill>
              <a:latin typeface="Arial"/>
              <a:ea typeface="Arial"/>
              <a:cs typeface="Arial"/>
              <a:sym typeface="Arial"/>
            </a:endParaRPr>
          </a:p>
        </p:txBody>
      </p:sp>
      <p:sp>
        <p:nvSpPr>
          <p:cNvPr id="173" name="Google Shape;173;p5"/>
          <p:cNvSpPr/>
          <p:nvPr/>
        </p:nvSpPr>
        <p:spPr>
          <a:xfrm>
            <a:off x="605772" y="3265946"/>
            <a:ext cx="3630286" cy="2456127"/>
          </a:xfrm>
          <a:prstGeom prst="rect">
            <a:avLst/>
          </a:prstGeom>
          <a:solidFill>
            <a:schemeClr val="lt1"/>
          </a:solidFill>
          <a:ln cap="flat" cmpd="sng" w="25400">
            <a:solidFill>
              <a:schemeClr val="lt2"/>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4" name="Google Shape;174;p5"/>
          <p:cNvSpPr/>
          <p:nvPr/>
        </p:nvSpPr>
        <p:spPr>
          <a:xfrm>
            <a:off x="4762813" y="3265945"/>
            <a:ext cx="3658588" cy="2456127"/>
          </a:xfrm>
          <a:prstGeom prst="rect">
            <a:avLst/>
          </a:prstGeom>
          <a:solidFill>
            <a:schemeClr val="lt1"/>
          </a:solidFill>
          <a:ln cap="flat" cmpd="sng" w="25400">
            <a:solidFill>
              <a:schemeClr val="lt2"/>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5" name="Google Shape;175;p5"/>
          <p:cNvSpPr/>
          <p:nvPr/>
        </p:nvSpPr>
        <p:spPr>
          <a:xfrm>
            <a:off x="8919854" y="3265944"/>
            <a:ext cx="3613326" cy="2456127"/>
          </a:xfrm>
          <a:prstGeom prst="rect">
            <a:avLst/>
          </a:prstGeom>
          <a:solidFill>
            <a:schemeClr val="lt1"/>
          </a:solidFill>
          <a:ln cap="flat" cmpd="sng" w="25400">
            <a:solidFill>
              <a:schemeClr val="lt2"/>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76" name="Google Shape;176;p5"/>
          <p:cNvSpPr txBox="1"/>
          <p:nvPr/>
        </p:nvSpPr>
        <p:spPr>
          <a:xfrm>
            <a:off x="639692" y="349658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学生の学習を促進する</a:t>
            </a:r>
            <a:endParaRPr b="1" i="0" sz="2400" u="none" cap="none" strike="noStrike">
              <a:solidFill>
                <a:schemeClr val="lt2"/>
              </a:solidFill>
              <a:latin typeface="Arial"/>
              <a:ea typeface="Arial"/>
              <a:cs typeface="Arial"/>
              <a:sym typeface="Arial"/>
            </a:endParaRPr>
          </a:p>
        </p:txBody>
      </p:sp>
      <p:sp>
        <p:nvSpPr>
          <p:cNvPr id="177" name="Google Shape;177;p5"/>
          <p:cNvSpPr txBox="1"/>
          <p:nvPr/>
        </p:nvSpPr>
        <p:spPr>
          <a:xfrm>
            <a:off x="5203702" y="3345391"/>
            <a:ext cx="2751638"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学生の到達度を確認する</a:t>
            </a:r>
            <a:endParaRPr/>
          </a:p>
        </p:txBody>
      </p:sp>
      <p:sp>
        <p:nvSpPr>
          <p:cNvPr id="178" name="Google Shape;178;p5"/>
          <p:cNvSpPr txBox="1"/>
          <p:nvPr/>
        </p:nvSpPr>
        <p:spPr>
          <a:xfrm>
            <a:off x="8928334" y="3505091"/>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教員の授業改善を促す</a:t>
            </a:r>
            <a:endParaRPr b="1" i="0" sz="2400" u="none" cap="none" strike="noStrike">
              <a:solidFill>
                <a:schemeClr val="lt2"/>
              </a:solidFill>
              <a:latin typeface="Arial"/>
              <a:ea typeface="Arial"/>
              <a:cs typeface="Arial"/>
              <a:sym typeface="Arial"/>
            </a:endParaRPr>
          </a:p>
        </p:txBody>
      </p:sp>
      <p:grpSp>
        <p:nvGrpSpPr>
          <p:cNvPr id="179" name="Google Shape;179;p5"/>
          <p:cNvGrpSpPr/>
          <p:nvPr/>
        </p:nvGrpSpPr>
        <p:grpSpPr>
          <a:xfrm>
            <a:off x="2947670" y="6245643"/>
            <a:ext cx="3661362" cy="2456127"/>
            <a:chOff x="605772" y="6231126"/>
            <a:chExt cx="3661362" cy="2456127"/>
          </a:xfrm>
        </p:grpSpPr>
        <p:sp>
          <p:nvSpPr>
            <p:cNvPr id="180" name="Google Shape;180;p5"/>
            <p:cNvSpPr/>
            <p:nvPr/>
          </p:nvSpPr>
          <p:spPr>
            <a:xfrm>
              <a:off x="605772" y="6231126"/>
              <a:ext cx="3630286" cy="2456127"/>
            </a:xfrm>
            <a:prstGeom prst="rect">
              <a:avLst/>
            </a:prstGeom>
            <a:solidFill>
              <a:schemeClr val="lt1"/>
            </a:solidFill>
            <a:ln cap="flat" cmpd="sng" w="25400">
              <a:solidFill>
                <a:schemeClr val="lt2"/>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81" name="Google Shape;181;p5"/>
            <p:cNvSpPr txBox="1"/>
            <p:nvPr/>
          </p:nvSpPr>
          <p:spPr>
            <a:xfrm>
              <a:off x="653808" y="6540266"/>
              <a:ext cx="3613326"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学生支援の資料となる</a:t>
              </a:r>
              <a:endParaRPr b="1" i="0" sz="2400" u="none" cap="none" strike="noStrike">
                <a:solidFill>
                  <a:schemeClr val="lt2"/>
                </a:solidFill>
                <a:latin typeface="Arial"/>
                <a:ea typeface="Arial"/>
                <a:cs typeface="Arial"/>
                <a:sym typeface="Arial"/>
              </a:endParaRPr>
            </a:p>
          </p:txBody>
        </p:sp>
      </p:grpSp>
      <p:grpSp>
        <p:nvGrpSpPr>
          <p:cNvPr id="182" name="Google Shape;182;p5"/>
          <p:cNvGrpSpPr/>
          <p:nvPr/>
        </p:nvGrpSpPr>
        <p:grpSpPr>
          <a:xfrm>
            <a:off x="7096231" y="6245643"/>
            <a:ext cx="3630286" cy="2456127"/>
            <a:chOff x="4762813" y="6231125"/>
            <a:chExt cx="3630286" cy="2456127"/>
          </a:xfrm>
        </p:grpSpPr>
        <p:sp>
          <p:nvSpPr>
            <p:cNvPr id="183" name="Google Shape;183;p5"/>
            <p:cNvSpPr/>
            <p:nvPr/>
          </p:nvSpPr>
          <p:spPr>
            <a:xfrm>
              <a:off x="4762813" y="6231125"/>
              <a:ext cx="3630286" cy="2456127"/>
            </a:xfrm>
            <a:prstGeom prst="rect">
              <a:avLst/>
            </a:prstGeom>
            <a:solidFill>
              <a:schemeClr val="lt1"/>
            </a:solidFill>
            <a:ln cap="flat" cmpd="sng" w="25400">
              <a:solidFill>
                <a:schemeClr val="lt2"/>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84" name="Google Shape;184;p5"/>
            <p:cNvSpPr txBox="1"/>
            <p:nvPr/>
          </p:nvSpPr>
          <p:spPr>
            <a:xfrm>
              <a:off x="5096071" y="6349917"/>
              <a:ext cx="2997689" cy="995144"/>
            </a:xfrm>
            <a:prstGeom prst="rect">
              <a:avLst/>
            </a:prstGeom>
            <a:noFill/>
            <a:ln cap="flat" cmpd="sng" w="12700">
              <a:solidFill>
                <a:srgbClr val="FBFBFB"/>
              </a:solidFill>
              <a:prstDash val="solid"/>
              <a:miter lim="400000"/>
              <a:headEnd len="sm" w="sm" type="none"/>
              <a:tailEnd len="sm" w="sm" type="none"/>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e. 社会に対する説明責任を果たす</a:t>
              </a:r>
              <a:endParaRPr b="1" i="0" sz="2400" u="none" cap="none" strike="noStrike">
                <a:solidFill>
                  <a:schemeClr val="lt2"/>
                </a:solidFill>
                <a:latin typeface="Arial"/>
                <a:ea typeface="Arial"/>
                <a:cs typeface="Arial"/>
                <a:sym typeface="Arial"/>
              </a:endParaRPr>
            </a:p>
          </p:txBody>
        </p:sp>
      </p:grpSp>
      <p:pic>
        <p:nvPicPr>
          <p:cNvPr id="185" name="Google Shape;185;p5"/>
          <p:cNvPicPr preferRelativeResize="0"/>
          <p:nvPr/>
        </p:nvPicPr>
        <p:blipFill rotWithShape="1">
          <a:blip r:embed="rId3">
            <a:alphaModFix/>
          </a:blip>
          <a:srcRect b="0" l="0" r="0" t="0"/>
          <a:stretch/>
        </p:blipFill>
        <p:spPr>
          <a:xfrm>
            <a:off x="6073561" y="4368979"/>
            <a:ext cx="996989" cy="996989"/>
          </a:xfrm>
          <a:prstGeom prst="rect">
            <a:avLst/>
          </a:prstGeom>
          <a:noFill/>
          <a:ln>
            <a:noFill/>
          </a:ln>
        </p:spPr>
      </p:pic>
      <p:pic>
        <p:nvPicPr>
          <p:cNvPr id="186" name="Google Shape;186;p5"/>
          <p:cNvPicPr preferRelativeResize="0"/>
          <p:nvPr/>
        </p:nvPicPr>
        <p:blipFill rotWithShape="1">
          <a:blip r:embed="rId4">
            <a:alphaModFix/>
          </a:blip>
          <a:srcRect b="0" l="0" r="0" t="0"/>
          <a:stretch/>
        </p:blipFill>
        <p:spPr>
          <a:xfrm>
            <a:off x="10289663" y="4288966"/>
            <a:ext cx="1077002" cy="1077002"/>
          </a:xfrm>
          <a:prstGeom prst="rect">
            <a:avLst/>
          </a:prstGeom>
          <a:noFill/>
          <a:ln>
            <a:noFill/>
          </a:ln>
        </p:spPr>
      </p:pic>
      <p:pic>
        <p:nvPicPr>
          <p:cNvPr id="187" name="Google Shape;187;p5"/>
          <p:cNvPicPr preferRelativeResize="0"/>
          <p:nvPr/>
        </p:nvPicPr>
        <p:blipFill rotWithShape="1">
          <a:blip r:embed="rId5">
            <a:alphaModFix/>
          </a:blip>
          <a:srcRect b="0" l="0" r="0" t="0"/>
          <a:stretch/>
        </p:blipFill>
        <p:spPr>
          <a:xfrm>
            <a:off x="1974392" y="4372464"/>
            <a:ext cx="910005" cy="910005"/>
          </a:xfrm>
          <a:prstGeom prst="rect">
            <a:avLst/>
          </a:prstGeom>
          <a:noFill/>
          <a:ln>
            <a:noFill/>
          </a:ln>
        </p:spPr>
      </p:pic>
      <p:pic>
        <p:nvPicPr>
          <p:cNvPr id="188" name="Google Shape;188;p5"/>
          <p:cNvPicPr preferRelativeResize="0"/>
          <p:nvPr/>
        </p:nvPicPr>
        <p:blipFill rotWithShape="1">
          <a:blip r:embed="rId6">
            <a:alphaModFix/>
          </a:blip>
          <a:srcRect b="0" l="0" r="0" t="0"/>
          <a:stretch/>
        </p:blipFill>
        <p:spPr>
          <a:xfrm>
            <a:off x="4390127" y="7352788"/>
            <a:ext cx="910005" cy="910005"/>
          </a:xfrm>
          <a:prstGeom prst="rect">
            <a:avLst/>
          </a:prstGeom>
          <a:noFill/>
          <a:ln>
            <a:noFill/>
          </a:ln>
        </p:spPr>
      </p:pic>
      <p:pic>
        <p:nvPicPr>
          <p:cNvPr id="189" name="Google Shape;189;p5"/>
          <p:cNvPicPr preferRelativeResize="0"/>
          <p:nvPr/>
        </p:nvPicPr>
        <p:blipFill rotWithShape="1">
          <a:blip r:embed="rId7">
            <a:alphaModFix/>
          </a:blip>
          <a:srcRect b="0" l="0" r="0" t="0"/>
          <a:stretch/>
        </p:blipFill>
        <p:spPr>
          <a:xfrm>
            <a:off x="8485284" y="7406632"/>
            <a:ext cx="886100" cy="886100"/>
          </a:xfrm>
          <a:prstGeom prst="rect">
            <a:avLst/>
          </a:prstGeom>
          <a:noFill/>
          <a:ln>
            <a:noFill/>
          </a:ln>
        </p:spPr>
      </p:pic>
      <p:sp>
        <p:nvSpPr>
          <p:cNvPr id="190" name="Google Shape;190;p5"/>
          <p:cNvSpPr txBox="1"/>
          <p:nvPr/>
        </p:nvSpPr>
        <p:spPr>
          <a:xfrm>
            <a:off x="10619999" y="9180000"/>
            <a:ext cx="198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4-5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6"/>
          <p:cNvSpPr txBox="1"/>
          <p:nvPr/>
        </p:nvSpPr>
        <p:spPr>
          <a:xfrm>
            <a:off x="776083" y="1404877"/>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196" name="Google Shape;196;p6"/>
          <p:cNvSpPr/>
          <p:nvPr/>
        </p:nvSpPr>
        <p:spPr>
          <a:xfrm>
            <a:off x="2378198" y="3136616"/>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7" name="Google Shape;197;p6"/>
          <p:cNvSpPr/>
          <p:nvPr/>
        </p:nvSpPr>
        <p:spPr>
          <a:xfrm>
            <a:off x="6737130" y="3136616"/>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98" name="Google Shape;198;p6"/>
          <p:cNvSpPr txBox="1"/>
          <p:nvPr/>
        </p:nvSpPr>
        <p:spPr>
          <a:xfrm>
            <a:off x="2378198" y="340198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口頭試験から筆記試験</a:t>
            </a:r>
            <a:endParaRPr b="1" i="0" sz="2400" u="none" cap="none" strike="noStrike">
              <a:solidFill>
                <a:schemeClr val="lt2"/>
              </a:solidFill>
              <a:latin typeface="Arial"/>
              <a:ea typeface="Arial"/>
              <a:cs typeface="Arial"/>
              <a:sym typeface="Arial"/>
            </a:endParaRPr>
          </a:p>
        </p:txBody>
      </p:sp>
      <p:sp>
        <p:nvSpPr>
          <p:cNvPr id="199" name="Google Shape;199;p6"/>
          <p:cNvSpPr txBox="1"/>
          <p:nvPr/>
        </p:nvSpPr>
        <p:spPr>
          <a:xfrm>
            <a:off x="6682154" y="335903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試験から考査へ</a:t>
            </a:r>
            <a:endParaRPr/>
          </a:p>
        </p:txBody>
      </p:sp>
      <p:grpSp>
        <p:nvGrpSpPr>
          <p:cNvPr id="200" name="Google Shape;200;p6"/>
          <p:cNvGrpSpPr/>
          <p:nvPr/>
        </p:nvGrpSpPr>
        <p:grpSpPr>
          <a:xfrm>
            <a:off x="6682154" y="6305918"/>
            <a:ext cx="3689418" cy="2456127"/>
            <a:chOff x="-1085227" y="6536895"/>
            <a:chExt cx="3689418" cy="2456127"/>
          </a:xfrm>
        </p:grpSpPr>
        <p:sp>
          <p:nvSpPr>
            <p:cNvPr id="201" name="Google Shape;201;p6"/>
            <p:cNvSpPr/>
            <p:nvPr/>
          </p:nvSpPr>
          <p:spPr>
            <a:xfrm>
              <a:off x="-1026095" y="653689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2" name="Google Shape;202;p6"/>
            <p:cNvSpPr txBox="1"/>
            <p:nvPr/>
          </p:nvSpPr>
          <p:spPr>
            <a:xfrm>
              <a:off x="-1085227" y="6692930"/>
              <a:ext cx="3613326"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教育目標と教育評価</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の関係性</a:t>
              </a:r>
              <a:endParaRPr b="1" i="0" sz="2400" u="none" cap="none" strike="noStrike">
                <a:solidFill>
                  <a:schemeClr val="lt2"/>
                </a:solidFill>
                <a:latin typeface="Arial"/>
                <a:ea typeface="Arial"/>
                <a:cs typeface="Arial"/>
                <a:sym typeface="Arial"/>
              </a:endParaRPr>
            </a:p>
          </p:txBody>
        </p:sp>
      </p:grpSp>
      <p:grpSp>
        <p:nvGrpSpPr>
          <p:cNvPr id="203" name="Google Shape;203;p6"/>
          <p:cNvGrpSpPr/>
          <p:nvPr/>
        </p:nvGrpSpPr>
        <p:grpSpPr>
          <a:xfrm>
            <a:off x="2378198" y="6261055"/>
            <a:ext cx="3630286" cy="2456127"/>
            <a:chOff x="5739993" y="6536894"/>
            <a:chExt cx="3630286" cy="2456127"/>
          </a:xfrm>
        </p:grpSpPr>
        <p:sp>
          <p:nvSpPr>
            <p:cNvPr id="204" name="Google Shape;204;p6"/>
            <p:cNvSpPr/>
            <p:nvPr/>
          </p:nvSpPr>
          <p:spPr>
            <a:xfrm>
              <a:off x="5739993" y="653689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05" name="Google Shape;205;p6"/>
            <p:cNvSpPr txBox="1"/>
            <p:nvPr/>
          </p:nvSpPr>
          <p:spPr>
            <a:xfrm>
              <a:off x="5756953" y="6743050"/>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教育測定から教育評価</a:t>
              </a:r>
              <a:endParaRPr b="1" i="0" sz="2400" u="none" cap="none" strike="noStrike">
                <a:solidFill>
                  <a:schemeClr val="lt2"/>
                </a:solidFill>
                <a:latin typeface="Arial"/>
                <a:ea typeface="Arial"/>
                <a:cs typeface="Arial"/>
                <a:sym typeface="Arial"/>
              </a:endParaRPr>
            </a:p>
          </p:txBody>
        </p:sp>
      </p:grpSp>
      <p:pic>
        <p:nvPicPr>
          <p:cNvPr id="206" name="Google Shape;206;p6"/>
          <p:cNvPicPr preferRelativeResize="0"/>
          <p:nvPr/>
        </p:nvPicPr>
        <p:blipFill rotWithShape="1">
          <a:blip r:embed="rId3">
            <a:alphaModFix/>
          </a:blip>
          <a:srcRect b="0" l="0" r="0" t="0"/>
          <a:stretch/>
        </p:blipFill>
        <p:spPr>
          <a:xfrm>
            <a:off x="3747601" y="4279320"/>
            <a:ext cx="1000990" cy="1000990"/>
          </a:xfrm>
          <a:prstGeom prst="rect">
            <a:avLst/>
          </a:prstGeom>
          <a:noFill/>
          <a:ln>
            <a:noFill/>
          </a:ln>
        </p:spPr>
      </p:pic>
      <p:pic>
        <p:nvPicPr>
          <p:cNvPr id="207" name="Google Shape;207;p6"/>
          <p:cNvPicPr preferRelativeResize="0"/>
          <p:nvPr/>
        </p:nvPicPr>
        <p:blipFill rotWithShape="1">
          <a:blip r:embed="rId4">
            <a:alphaModFix/>
          </a:blip>
          <a:srcRect b="0" l="0" r="0" t="0"/>
          <a:stretch/>
        </p:blipFill>
        <p:spPr>
          <a:xfrm>
            <a:off x="3527797" y="7179404"/>
            <a:ext cx="1331088" cy="1331088"/>
          </a:xfrm>
          <a:prstGeom prst="rect">
            <a:avLst/>
          </a:prstGeom>
          <a:noFill/>
          <a:ln>
            <a:noFill/>
          </a:ln>
        </p:spPr>
      </p:pic>
      <p:pic>
        <p:nvPicPr>
          <p:cNvPr id="208" name="Google Shape;208;p6"/>
          <p:cNvPicPr preferRelativeResize="0"/>
          <p:nvPr/>
        </p:nvPicPr>
        <p:blipFill rotWithShape="1">
          <a:blip r:embed="rId5">
            <a:alphaModFix/>
          </a:blip>
          <a:srcRect b="0" l="0" r="0" t="0"/>
          <a:stretch/>
        </p:blipFill>
        <p:spPr>
          <a:xfrm>
            <a:off x="8075552" y="7536988"/>
            <a:ext cx="944793" cy="944793"/>
          </a:xfrm>
          <a:prstGeom prst="rect">
            <a:avLst/>
          </a:prstGeom>
          <a:noFill/>
          <a:ln>
            <a:noFill/>
          </a:ln>
        </p:spPr>
      </p:pic>
      <p:sp>
        <p:nvSpPr>
          <p:cNvPr id="209" name="Google Shape;209;p6"/>
          <p:cNvSpPr txBox="1"/>
          <p:nvPr/>
        </p:nvSpPr>
        <p:spPr>
          <a:xfrm>
            <a:off x="736089" y="1743852"/>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伝統的な学習評価の論点</a:t>
            </a:r>
            <a:endParaRPr b="1" i="0" sz="3200" u="none" cap="none" strike="noStrike">
              <a:solidFill>
                <a:schemeClr val="lt2"/>
              </a:solidFill>
              <a:latin typeface="Arial"/>
              <a:ea typeface="Arial"/>
              <a:cs typeface="Arial"/>
              <a:sym typeface="Arial"/>
            </a:endParaRPr>
          </a:p>
        </p:txBody>
      </p:sp>
      <p:pic>
        <p:nvPicPr>
          <p:cNvPr id="210" name="Google Shape;210;p6"/>
          <p:cNvPicPr preferRelativeResize="0"/>
          <p:nvPr/>
        </p:nvPicPr>
        <p:blipFill rotWithShape="1">
          <a:blip r:embed="rId6">
            <a:alphaModFix/>
          </a:blip>
          <a:srcRect b="0" l="0" r="0" t="0"/>
          <a:stretch/>
        </p:blipFill>
        <p:spPr>
          <a:xfrm>
            <a:off x="8101152" y="4246164"/>
            <a:ext cx="938299" cy="938299"/>
          </a:xfrm>
          <a:prstGeom prst="rect">
            <a:avLst/>
          </a:prstGeom>
          <a:noFill/>
          <a:ln>
            <a:noFill/>
          </a:ln>
        </p:spPr>
      </p:pic>
      <p:sp>
        <p:nvSpPr>
          <p:cNvPr id="211" name="Google Shape;211;p6"/>
          <p:cNvSpPr txBox="1"/>
          <p:nvPr/>
        </p:nvSpPr>
        <p:spPr>
          <a:xfrm>
            <a:off x="10619999" y="9180000"/>
            <a:ext cx="198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6-7</a:t>
            </a:r>
            <a:endParaRPr b="0" i="0" sz="1100" u="none" cap="none" strike="noStrike">
              <a:solidFill>
                <a:schemeClr val="lt2"/>
              </a:solidFill>
              <a:latin typeface="Arial"/>
              <a:ea typeface="Arial"/>
              <a:cs typeface="Arial"/>
              <a:sym typeface="Arial"/>
            </a:endParaRPr>
          </a:p>
        </p:txBody>
      </p:sp>
      <p:sp>
        <p:nvSpPr>
          <p:cNvPr id="212" name="Google Shape;212;p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１章 学習評価の意義と課題を理解する②</a:t>
            </a:r>
            <a:endParaRPr b="1">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7"/>
          <p:cNvSpPr txBox="1"/>
          <p:nvPr/>
        </p:nvSpPr>
        <p:spPr>
          <a:xfrm>
            <a:off x="1015942" y="1173372"/>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218" name="Google Shape;218;p7"/>
          <p:cNvSpPr txBox="1"/>
          <p:nvPr/>
        </p:nvSpPr>
        <p:spPr>
          <a:xfrm>
            <a:off x="789788" y="2271061"/>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今日の学習評価の論点</a:t>
            </a:r>
            <a:endParaRPr b="1" i="0" sz="3200" u="none" cap="none" strike="noStrike">
              <a:solidFill>
                <a:schemeClr val="lt2"/>
              </a:solidFill>
              <a:latin typeface="Arial"/>
              <a:ea typeface="Arial"/>
              <a:cs typeface="Arial"/>
              <a:sym typeface="Arial"/>
            </a:endParaRPr>
          </a:p>
        </p:txBody>
      </p:sp>
      <p:sp>
        <p:nvSpPr>
          <p:cNvPr id="219" name="Google Shape;219;p7"/>
          <p:cNvSpPr/>
          <p:nvPr/>
        </p:nvSpPr>
        <p:spPr>
          <a:xfrm>
            <a:off x="1022804" y="3683917"/>
            <a:ext cx="5312707"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0" name="Google Shape;220;p7"/>
          <p:cNvSpPr/>
          <p:nvPr/>
        </p:nvSpPr>
        <p:spPr>
          <a:xfrm>
            <a:off x="6653215" y="3683917"/>
            <a:ext cx="5312707"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1" name="Google Shape;221;p7"/>
          <p:cNvSpPr txBox="1"/>
          <p:nvPr/>
        </p:nvSpPr>
        <p:spPr>
          <a:xfrm>
            <a:off x="321069" y="3956800"/>
            <a:ext cx="670931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スタンダードに基づく教育理解</a:t>
            </a:r>
            <a:endParaRPr b="1" i="0" sz="2400" u="none" cap="none" strike="noStrike">
              <a:solidFill>
                <a:schemeClr val="lt2"/>
              </a:solidFill>
              <a:latin typeface="Arial"/>
              <a:ea typeface="Arial"/>
              <a:cs typeface="Arial"/>
              <a:sym typeface="Arial"/>
            </a:endParaRPr>
          </a:p>
        </p:txBody>
      </p:sp>
      <p:sp>
        <p:nvSpPr>
          <p:cNvPr id="222" name="Google Shape;222;p7"/>
          <p:cNvSpPr txBox="1"/>
          <p:nvPr/>
        </p:nvSpPr>
        <p:spPr>
          <a:xfrm>
            <a:off x="7304421" y="3768259"/>
            <a:ext cx="3832240"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エバリュエーションからアセスメントへ</a:t>
            </a:r>
            <a:endParaRPr/>
          </a:p>
        </p:txBody>
      </p:sp>
      <p:grpSp>
        <p:nvGrpSpPr>
          <p:cNvPr id="223" name="Google Shape;223;p7"/>
          <p:cNvGrpSpPr/>
          <p:nvPr/>
        </p:nvGrpSpPr>
        <p:grpSpPr>
          <a:xfrm>
            <a:off x="1015942" y="6474886"/>
            <a:ext cx="5319569" cy="2456127"/>
            <a:chOff x="-1026095" y="6536895"/>
            <a:chExt cx="3630286" cy="2456127"/>
          </a:xfrm>
        </p:grpSpPr>
        <p:sp>
          <p:nvSpPr>
            <p:cNvPr id="224" name="Google Shape;224;p7"/>
            <p:cNvSpPr/>
            <p:nvPr/>
          </p:nvSpPr>
          <p:spPr>
            <a:xfrm>
              <a:off x="-1026095" y="653689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5" name="Google Shape;225;p7"/>
            <p:cNvSpPr txBox="1"/>
            <p:nvPr/>
          </p:nvSpPr>
          <p:spPr>
            <a:xfrm>
              <a:off x="-1021035" y="6831791"/>
              <a:ext cx="3613326"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真正の評価</a:t>
              </a:r>
              <a:endParaRPr b="1" i="0" sz="2400" u="none" cap="none" strike="noStrike">
                <a:solidFill>
                  <a:schemeClr val="lt2"/>
                </a:solidFill>
                <a:latin typeface="Arial"/>
                <a:ea typeface="Arial"/>
                <a:cs typeface="Arial"/>
                <a:sym typeface="Arial"/>
              </a:endParaRPr>
            </a:p>
          </p:txBody>
        </p:sp>
      </p:grpSp>
      <p:grpSp>
        <p:nvGrpSpPr>
          <p:cNvPr id="226" name="Google Shape;226;p7"/>
          <p:cNvGrpSpPr/>
          <p:nvPr/>
        </p:nvGrpSpPr>
        <p:grpSpPr>
          <a:xfrm>
            <a:off x="6576598" y="6474886"/>
            <a:ext cx="5389323" cy="2456127"/>
            <a:chOff x="5687639" y="6536894"/>
            <a:chExt cx="3682640" cy="2456127"/>
          </a:xfrm>
        </p:grpSpPr>
        <p:sp>
          <p:nvSpPr>
            <p:cNvPr id="227" name="Google Shape;227;p7"/>
            <p:cNvSpPr/>
            <p:nvPr/>
          </p:nvSpPr>
          <p:spPr>
            <a:xfrm>
              <a:off x="5739993" y="653689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28" name="Google Shape;228;p7"/>
            <p:cNvSpPr txBox="1"/>
            <p:nvPr/>
          </p:nvSpPr>
          <p:spPr>
            <a:xfrm>
              <a:off x="5687639" y="6793318"/>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パフォーマンス評価</a:t>
              </a:r>
              <a:endParaRPr b="1" i="0" sz="2400" u="none" cap="none" strike="noStrike">
                <a:solidFill>
                  <a:schemeClr val="lt2"/>
                </a:solidFill>
                <a:latin typeface="Arial"/>
                <a:ea typeface="Arial"/>
                <a:cs typeface="Arial"/>
                <a:sym typeface="Arial"/>
              </a:endParaRPr>
            </a:p>
          </p:txBody>
        </p:sp>
      </p:grpSp>
      <p:sp>
        <p:nvSpPr>
          <p:cNvPr id="229" name="Google Shape;229;p7"/>
          <p:cNvSpPr txBox="1"/>
          <p:nvPr/>
        </p:nvSpPr>
        <p:spPr>
          <a:xfrm>
            <a:off x="1333648" y="4681326"/>
            <a:ext cx="4860454"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様々な能力を標準化し、客観的に学習の成果を捉えようとする動きが活発化した。</a:t>
            </a:r>
            <a:endParaRPr b="0" i="0" sz="1800" u="none" cap="none" strike="noStrike">
              <a:solidFill>
                <a:schemeClr val="lt2"/>
              </a:solidFill>
              <a:latin typeface="Arial"/>
              <a:ea typeface="Arial"/>
              <a:cs typeface="Arial"/>
              <a:sym typeface="Arial"/>
            </a:endParaRPr>
          </a:p>
        </p:txBody>
      </p:sp>
      <p:sp>
        <p:nvSpPr>
          <p:cNvPr id="230" name="Google Shape;230;p7"/>
          <p:cNvSpPr txBox="1"/>
          <p:nvPr/>
        </p:nvSpPr>
        <p:spPr>
          <a:xfrm>
            <a:off x="6879823" y="4682370"/>
            <a:ext cx="4860454"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エバリュエーションの教育的側面を継承しつつ、新たなアセスメントの特徴を統合する形で登場した。</a:t>
            </a:r>
            <a:endParaRPr b="0" i="0" sz="1800" u="none" cap="none" strike="noStrike">
              <a:solidFill>
                <a:schemeClr val="lt2"/>
              </a:solidFill>
              <a:latin typeface="Arial"/>
              <a:ea typeface="Arial"/>
              <a:cs typeface="Arial"/>
              <a:sym typeface="Arial"/>
            </a:endParaRPr>
          </a:p>
        </p:txBody>
      </p:sp>
      <p:sp>
        <p:nvSpPr>
          <p:cNvPr id="231" name="Google Shape;231;p7"/>
          <p:cNvSpPr txBox="1"/>
          <p:nvPr/>
        </p:nvSpPr>
        <p:spPr>
          <a:xfrm>
            <a:off x="1333648" y="7418967"/>
            <a:ext cx="4860454"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実社会で意味をもつもの、つまり「真正」のものへ変えていくという考え方が提唱される。</a:t>
            </a:r>
            <a:endParaRPr b="0" i="0" sz="1800" u="none" cap="none" strike="noStrike">
              <a:solidFill>
                <a:schemeClr val="lt2"/>
              </a:solidFill>
              <a:latin typeface="Arial"/>
              <a:ea typeface="Arial"/>
              <a:cs typeface="Arial"/>
              <a:sym typeface="Arial"/>
            </a:endParaRPr>
          </a:p>
        </p:txBody>
      </p:sp>
      <p:sp>
        <p:nvSpPr>
          <p:cNvPr id="232" name="Google Shape;232;p7"/>
          <p:cNvSpPr txBox="1"/>
          <p:nvPr/>
        </p:nvSpPr>
        <p:spPr>
          <a:xfrm>
            <a:off x="7004031" y="7429949"/>
            <a:ext cx="4860454"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最終的な結果だけではなく、そこに至る過程全体を含めて捉えようとする考え方が広まる。</a:t>
            </a:r>
            <a:endParaRPr b="0" i="0" sz="1800" u="none" cap="none" strike="noStrike">
              <a:solidFill>
                <a:schemeClr val="lt2"/>
              </a:solidFill>
              <a:latin typeface="Arial"/>
              <a:ea typeface="Arial"/>
              <a:cs typeface="Arial"/>
              <a:sym typeface="Arial"/>
            </a:endParaRPr>
          </a:p>
        </p:txBody>
      </p:sp>
      <p:sp>
        <p:nvSpPr>
          <p:cNvPr id="233" name="Google Shape;233;p7"/>
          <p:cNvSpPr txBox="1"/>
          <p:nvPr/>
        </p:nvSpPr>
        <p:spPr>
          <a:xfrm>
            <a:off x="10619999" y="9180000"/>
            <a:ext cx="198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7-9</a:t>
            </a:r>
            <a:endParaRPr b="0" i="0" sz="1100" u="none" cap="none" strike="noStrike">
              <a:solidFill>
                <a:schemeClr val="lt2"/>
              </a:solidFill>
              <a:latin typeface="Arial"/>
              <a:ea typeface="Arial"/>
              <a:cs typeface="Arial"/>
              <a:sym typeface="Arial"/>
            </a:endParaRPr>
          </a:p>
        </p:txBody>
      </p:sp>
      <p:sp>
        <p:nvSpPr>
          <p:cNvPr id="234" name="Google Shape;234;p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１章 学習評価の意義と課題を理解する③</a:t>
            </a:r>
            <a:endParaRPr b="1">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8"/>
          <p:cNvSpPr/>
          <p:nvPr/>
        </p:nvSpPr>
        <p:spPr>
          <a:xfrm rot="3125219">
            <a:off x="-2578075" y="-8377080"/>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40" name="Google Shape;240;p8"/>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41" name="Google Shape;241;p8"/>
          <p:cNvSpPr txBox="1"/>
          <p:nvPr>
            <p:ph type="title"/>
          </p:nvPr>
        </p:nvSpPr>
        <p:spPr>
          <a:xfrm>
            <a:off x="4152902" y="3486834"/>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２章 学習評価の構成要素を理解する</a:t>
            </a:r>
            <a:endParaRPr b="1" sz="4000">
              <a:solidFill>
                <a:schemeClr val="lt2"/>
              </a:solidFill>
              <a:latin typeface="Arial"/>
              <a:ea typeface="Arial"/>
              <a:cs typeface="Arial"/>
              <a:sym typeface="Arial"/>
            </a:endParaRPr>
          </a:p>
        </p:txBody>
      </p:sp>
      <p:sp>
        <p:nvSpPr>
          <p:cNvPr id="242" name="Google Shape;242;p8"/>
          <p:cNvSpPr txBox="1"/>
          <p:nvPr/>
        </p:nvSpPr>
        <p:spPr>
          <a:xfrm>
            <a:off x="4152902" y="4566834"/>
            <a:ext cx="8416222" cy="129952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評価の主体者、時期、基準、適切さ</a:t>
            </a:r>
            <a:r>
              <a:rPr lang="ja-JP" sz="2400">
                <a:solidFill>
                  <a:schemeClr val="lt2"/>
                </a:solidFill>
              </a:rPr>
              <a:t>といった学習評価の構成要素を理解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9"/>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学習評価の構成要素を理解する①</a:t>
            </a:r>
            <a:endParaRPr/>
          </a:p>
        </p:txBody>
      </p:sp>
      <p:sp>
        <p:nvSpPr>
          <p:cNvPr id="248" name="Google Shape;248;p9"/>
          <p:cNvSpPr/>
          <p:nvPr/>
        </p:nvSpPr>
        <p:spPr>
          <a:xfrm>
            <a:off x="967761" y="6212098"/>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49" name="Google Shape;249;p9"/>
          <p:cNvSpPr txBox="1"/>
          <p:nvPr/>
        </p:nvSpPr>
        <p:spPr>
          <a:xfrm>
            <a:off x="5055959" y="1873579"/>
            <a:ext cx="3091257"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評価の時期</a:t>
            </a:r>
            <a:endParaRPr b="1" i="0" sz="3200" u="none" cap="none" strike="noStrike">
              <a:solidFill>
                <a:schemeClr val="lt2"/>
              </a:solidFill>
              <a:latin typeface="Arial"/>
              <a:ea typeface="Arial"/>
              <a:cs typeface="Arial"/>
              <a:sym typeface="Arial"/>
            </a:endParaRPr>
          </a:p>
        </p:txBody>
      </p:sp>
      <p:sp>
        <p:nvSpPr>
          <p:cNvPr id="250" name="Google Shape;250;p9"/>
          <p:cNvSpPr/>
          <p:nvPr/>
        </p:nvSpPr>
        <p:spPr>
          <a:xfrm>
            <a:off x="6769530" y="6212098"/>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51" name="Google Shape;251;p9"/>
          <p:cNvSpPr/>
          <p:nvPr/>
        </p:nvSpPr>
        <p:spPr>
          <a:xfrm>
            <a:off x="3923579" y="3304147"/>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52" name="Google Shape;252;p9"/>
          <p:cNvSpPr txBox="1"/>
          <p:nvPr/>
        </p:nvSpPr>
        <p:spPr>
          <a:xfrm>
            <a:off x="2560265" y="6687316"/>
            <a:ext cx="1919590"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形成的評価</a:t>
            </a:r>
            <a:endParaRPr b="1" i="0" sz="2400" u="none" cap="none" strike="noStrike">
              <a:solidFill>
                <a:schemeClr val="lt2"/>
              </a:solidFill>
              <a:latin typeface="Arial"/>
              <a:ea typeface="Arial"/>
              <a:cs typeface="Arial"/>
              <a:sym typeface="Arial"/>
            </a:endParaRPr>
          </a:p>
        </p:txBody>
      </p:sp>
      <p:sp>
        <p:nvSpPr>
          <p:cNvPr id="253" name="Google Shape;253;p9"/>
          <p:cNvSpPr txBox="1"/>
          <p:nvPr/>
        </p:nvSpPr>
        <p:spPr>
          <a:xfrm>
            <a:off x="1338021" y="7279996"/>
            <a:ext cx="4364077"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学習中に評価を行い、理解度・達成度を把握する。</a:t>
            </a:r>
            <a:endParaRPr b="0" i="0" sz="1800" u="none" cap="none" strike="noStrike">
              <a:solidFill>
                <a:schemeClr val="lt2"/>
              </a:solidFill>
              <a:latin typeface="Arial"/>
              <a:ea typeface="Arial"/>
              <a:cs typeface="Arial"/>
              <a:sym typeface="Arial"/>
            </a:endParaRPr>
          </a:p>
        </p:txBody>
      </p:sp>
      <p:sp>
        <p:nvSpPr>
          <p:cNvPr id="254" name="Google Shape;254;p9"/>
          <p:cNvSpPr txBox="1"/>
          <p:nvPr/>
        </p:nvSpPr>
        <p:spPr>
          <a:xfrm>
            <a:off x="5516083" y="3727987"/>
            <a:ext cx="1919590"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診断的評価</a:t>
            </a:r>
            <a:endParaRPr b="1" i="0" sz="2400" u="none" cap="none" strike="noStrike">
              <a:solidFill>
                <a:schemeClr val="lt2"/>
              </a:solidFill>
              <a:latin typeface="Arial"/>
              <a:ea typeface="Arial"/>
              <a:cs typeface="Arial"/>
              <a:sym typeface="Arial"/>
            </a:endParaRPr>
          </a:p>
        </p:txBody>
      </p:sp>
      <p:sp>
        <p:nvSpPr>
          <p:cNvPr id="255" name="Google Shape;255;p9"/>
          <p:cNvSpPr txBox="1"/>
          <p:nvPr/>
        </p:nvSpPr>
        <p:spPr>
          <a:xfrm>
            <a:off x="4345756" y="4314558"/>
            <a:ext cx="4511662"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学習前に授業で求められる知識と学生の知識をすり合わせる。</a:t>
            </a:r>
            <a:endParaRPr b="0" i="0" sz="1800" u="none" cap="none" strike="noStrike">
              <a:solidFill>
                <a:schemeClr val="lt2"/>
              </a:solidFill>
              <a:latin typeface="Arial"/>
              <a:ea typeface="Arial"/>
              <a:cs typeface="Arial"/>
              <a:sym typeface="Arial"/>
            </a:endParaRPr>
          </a:p>
        </p:txBody>
      </p:sp>
      <p:sp>
        <p:nvSpPr>
          <p:cNvPr id="256" name="Google Shape;256;p9"/>
          <p:cNvSpPr txBox="1"/>
          <p:nvPr/>
        </p:nvSpPr>
        <p:spPr>
          <a:xfrm>
            <a:off x="8362033" y="6789749"/>
            <a:ext cx="1919590"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総括的評価</a:t>
            </a:r>
            <a:endParaRPr b="1" i="0" sz="2400" u="none" cap="none" strike="noStrike">
              <a:solidFill>
                <a:schemeClr val="lt2"/>
              </a:solidFill>
              <a:latin typeface="Arial"/>
              <a:ea typeface="Arial"/>
              <a:cs typeface="Arial"/>
              <a:sym typeface="Arial"/>
            </a:endParaRPr>
          </a:p>
        </p:txBody>
      </p:sp>
      <p:sp>
        <p:nvSpPr>
          <p:cNvPr id="257" name="Google Shape;257;p9"/>
          <p:cNvSpPr txBox="1"/>
          <p:nvPr/>
        </p:nvSpPr>
        <p:spPr>
          <a:xfrm>
            <a:off x="7521916" y="7347507"/>
            <a:ext cx="3599823" cy="525785"/>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最終的な学生の学習評価を行う。</a:t>
            </a:r>
            <a:endParaRPr b="0" i="0" sz="1800" u="none" cap="none" strike="noStrike">
              <a:solidFill>
                <a:schemeClr val="lt2"/>
              </a:solidFill>
              <a:latin typeface="Arial"/>
              <a:ea typeface="Arial"/>
              <a:cs typeface="Arial"/>
              <a:sym typeface="Arial"/>
            </a:endParaRPr>
          </a:p>
        </p:txBody>
      </p:sp>
      <p:sp>
        <p:nvSpPr>
          <p:cNvPr id="258" name="Google Shape;258;p9"/>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10-11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学習評価の構成要素を理解する②</a:t>
            </a:r>
            <a:endParaRPr/>
          </a:p>
        </p:txBody>
      </p:sp>
      <p:sp>
        <p:nvSpPr>
          <p:cNvPr id="264" name="Google Shape;264;p10"/>
          <p:cNvSpPr/>
          <p:nvPr/>
        </p:nvSpPr>
        <p:spPr>
          <a:xfrm>
            <a:off x="910225" y="6245643"/>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5" name="Google Shape;265;p10"/>
          <p:cNvSpPr txBox="1"/>
          <p:nvPr/>
        </p:nvSpPr>
        <p:spPr>
          <a:xfrm>
            <a:off x="868065" y="1842200"/>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評価の主体</a:t>
            </a:r>
            <a:endParaRPr b="1" i="0" sz="3200" u="none" cap="none" strike="noStrike">
              <a:solidFill>
                <a:schemeClr val="lt2"/>
              </a:solidFill>
              <a:latin typeface="Arial"/>
              <a:ea typeface="Arial"/>
              <a:cs typeface="Arial"/>
              <a:sym typeface="Arial"/>
            </a:endParaRPr>
          </a:p>
        </p:txBody>
      </p:sp>
      <p:sp>
        <p:nvSpPr>
          <p:cNvPr id="266" name="Google Shape;266;p10"/>
          <p:cNvSpPr/>
          <p:nvPr/>
        </p:nvSpPr>
        <p:spPr>
          <a:xfrm>
            <a:off x="6719654" y="6245642"/>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7" name="Google Shape;267;p10"/>
          <p:cNvSpPr/>
          <p:nvPr/>
        </p:nvSpPr>
        <p:spPr>
          <a:xfrm>
            <a:off x="3923580" y="3194208"/>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68" name="Google Shape;268;p10"/>
          <p:cNvSpPr txBox="1"/>
          <p:nvPr/>
        </p:nvSpPr>
        <p:spPr>
          <a:xfrm>
            <a:off x="2820330" y="6643570"/>
            <a:ext cx="1369166"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自己評価</a:t>
            </a:r>
            <a:endParaRPr b="1" i="0" sz="2400" u="none" cap="none" strike="noStrike">
              <a:solidFill>
                <a:schemeClr val="lt2"/>
              </a:solidFill>
              <a:latin typeface="Arial"/>
              <a:ea typeface="Arial"/>
              <a:cs typeface="Arial"/>
              <a:sym typeface="Arial"/>
            </a:endParaRPr>
          </a:p>
        </p:txBody>
      </p:sp>
      <p:sp>
        <p:nvSpPr>
          <p:cNvPr id="269" name="Google Shape;269;p10"/>
          <p:cNvSpPr txBox="1"/>
          <p:nvPr/>
        </p:nvSpPr>
        <p:spPr>
          <a:xfrm>
            <a:off x="1252789" y="7301293"/>
            <a:ext cx="4616115"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学生が自己学習を客観視して、自律的な成長を促す効果がある。</a:t>
            </a:r>
            <a:endParaRPr b="0" i="0" sz="1800" u="none" cap="none" strike="noStrike">
              <a:solidFill>
                <a:schemeClr val="lt2"/>
              </a:solidFill>
              <a:latin typeface="Arial"/>
              <a:ea typeface="Arial"/>
              <a:cs typeface="Arial"/>
              <a:sym typeface="Arial"/>
            </a:endParaRPr>
          </a:p>
        </p:txBody>
      </p:sp>
      <p:sp>
        <p:nvSpPr>
          <p:cNvPr id="270" name="Google Shape;270;p10"/>
          <p:cNvSpPr txBox="1"/>
          <p:nvPr/>
        </p:nvSpPr>
        <p:spPr>
          <a:xfrm>
            <a:off x="5777747" y="3604582"/>
            <a:ext cx="1449305"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他者評価</a:t>
            </a:r>
            <a:endParaRPr b="1" i="0" sz="2400" u="none" cap="none" strike="noStrike">
              <a:solidFill>
                <a:schemeClr val="lt2"/>
              </a:solidFill>
              <a:latin typeface="Arial"/>
              <a:ea typeface="Arial"/>
              <a:cs typeface="Arial"/>
              <a:sym typeface="Arial"/>
            </a:endParaRPr>
          </a:p>
        </p:txBody>
      </p:sp>
      <p:sp>
        <p:nvSpPr>
          <p:cNvPr id="271" name="Google Shape;271;p10"/>
          <p:cNvSpPr txBox="1"/>
          <p:nvPr/>
        </p:nvSpPr>
        <p:spPr>
          <a:xfrm>
            <a:off x="4167725" y="4241983"/>
            <a:ext cx="4860454"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担当教員以外の評価の場合は形成的評価がおススメである。</a:t>
            </a:r>
            <a:endParaRPr b="0" i="0" sz="1800" u="none" cap="none" strike="noStrike">
              <a:solidFill>
                <a:schemeClr val="lt2"/>
              </a:solidFill>
              <a:latin typeface="Arial"/>
              <a:ea typeface="Arial"/>
              <a:cs typeface="Arial"/>
              <a:sym typeface="Arial"/>
            </a:endParaRPr>
          </a:p>
        </p:txBody>
      </p:sp>
      <p:sp>
        <p:nvSpPr>
          <p:cNvPr id="272" name="Google Shape;272;p10"/>
          <p:cNvSpPr txBox="1"/>
          <p:nvPr/>
        </p:nvSpPr>
        <p:spPr>
          <a:xfrm>
            <a:off x="8608598" y="6643570"/>
            <a:ext cx="1326709"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ピア評価</a:t>
            </a:r>
            <a:endParaRPr b="1" i="0" sz="2400" u="none" cap="none" strike="noStrike">
              <a:solidFill>
                <a:schemeClr val="lt2"/>
              </a:solidFill>
              <a:latin typeface="Arial"/>
              <a:ea typeface="Arial"/>
              <a:cs typeface="Arial"/>
              <a:sym typeface="Arial"/>
            </a:endParaRPr>
          </a:p>
        </p:txBody>
      </p:sp>
      <p:sp>
        <p:nvSpPr>
          <p:cNvPr id="273" name="Google Shape;273;p10"/>
          <p:cNvSpPr txBox="1"/>
          <p:nvPr/>
        </p:nvSpPr>
        <p:spPr>
          <a:xfrm>
            <a:off x="6989978" y="7292248"/>
            <a:ext cx="4563950"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学生同士が定められた評価基準にそって評価し合う。</a:t>
            </a:r>
            <a:endParaRPr b="0" i="0" sz="1800" u="none" cap="none" strike="noStrike">
              <a:solidFill>
                <a:schemeClr val="lt2"/>
              </a:solidFill>
              <a:latin typeface="Arial"/>
              <a:ea typeface="Arial"/>
              <a:cs typeface="Arial"/>
              <a:sym typeface="Arial"/>
            </a:endParaRPr>
          </a:p>
        </p:txBody>
      </p:sp>
      <p:sp>
        <p:nvSpPr>
          <p:cNvPr id="274" name="Google Shape;274;p10"/>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12-13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学習評価の構成要素を理解する③</a:t>
            </a:r>
            <a:endParaRPr/>
          </a:p>
        </p:txBody>
      </p:sp>
      <p:sp>
        <p:nvSpPr>
          <p:cNvPr id="280" name="Google Shape;280;p11"/>
          <p:cNvSpPr txBox="1"/>
          <p:nvPr/>
        </p:nvSpPr>
        <p:spPr>
          <a:xfrm>
            <a:off x="3086926" y="2833525"/>
            <a:ext cx="6830948"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評価規準と評価基準の区別</a:t>
            </a:r>
            <a:endParaRPr b="1" i="0" sz="3200" u="none" cap="none" strike="noStrike">
              <a:solidFill>
                <a:schemeClr val="lt2"/>
              </a:solidFill>
              <a:latin typeface="Arial"/>
              <a:ea typeface="Arial"/>
              <a:cs typeface="Arial"/>
              <a:sym typeface="Arial"/>
            </a:endParaRPr>
          </a:p>
        </p:txBody>
      </p:sp>
      <p:sp>
        <p:nvSpPr>
          <p:cNvPr id="281" name="Google Shape;281;p11"/>
          <p:cNvSpPr/>
          <p:nvPr/>
        </p:nvSpPr>
        <p:spPr>
          <a:xfrm>
            <a:off x="868066" y="4482218"/>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2" name="Google Shape;282;p11"/>
          <p:cNvSpPr/>
          <p:nvPr/>
        </p:nvSpPr>
        <p:spPr>
          <a:xfrm>
            <a:off x="7032136" y="4482217"/>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83" name="Google Shape;283;p11"/>
          <p:cNvSpPr txBox="1"/>
          <p:nvPr/>
        </p:nvSpPr>
        <p:spPr>
          <a:xfrm>
            <a:off x="1266116" y="4902544"/>
            <a:ext cx="2658000" cy="4719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評価規準</a:t>
            </a:r>
            <a:endParaRPr b="1" i="0" sz="2400" u="none" cap="none" strike="noStrike">
              <a:solidFill>
                <a:schemeClr val="lt2"/>
              </a:solidFill>
              <a:latin typeface="Arial"/>
              <a:ea typeface="Arial"/>
              <a:cs typeface="Arial"/>
              <a:sym typeface="Arial"/>
            </a:endParaRPr>
          </a:p>
        </p:txBody>
      </p:sp>
      <p:sp>
        <p:nvSpPr>
          <p:cNvPr id="284" name="Google Shape;284;p11"/>
          <p:cNvSpPr txBox="1"/>
          <p:nvPr/>
        </p:nvSpPr>
        <p:spPr>
          <a:xfrm>
            <a:off x="1266125" y="5370425"/>
            <a:ext cx="4409700" cy="11493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何をもって評価するか、に値するもの。</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lang="ja-JP" sz="1800">
                <a:solidFill>
                  <a:schemeClr val="lt2"/>
                </a:solidFill>
              </a:rPr>
              <a:t>「ものさし」にあたり、学習目標と対応する。</a:t>
            </a:r>
            <a:endParaRPr sz="1800">
              <a:solidFill>
                <a:schemeClr val="lt2"/>
              </a:solidFill>
            </a:endParaRPr>
          </a:p>
        </p:txBody>
      </p:sp>
      <p:sp>
        <p:nvSpPr>
          <p:cNvPr id="285" name="Google Shape;285;p11"/>
          <p:cNvSpPr txBox="1"/>
          <p:nvPr/>
        </p:nvSpPr>
        <p:spPr>
          <a:xfrm>
            <a:off x="7506163" y="4864069"/>
            <a:ext cx="1919700" cy="471900"/>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評価基準</a:t>
            </a:r>
            <a:endParaRPr b="1" i="0" sz="2400" u="none" cap="none" strike="noStrike">
              <a:solidFill>
                <a:schemeClr val="lt2"/>
              </a:solidFill>
              <a:latin typeface="Arial"/>
              <a:ea typeface="Arial"/>
              <a:cs typeface="Arial"/>
              <a:sym typeface="Arial"/>
            </a:endParaRPr>
          </a:p>
        </p:txBody>
      </p:sp>
      <p:sp>
        <p:nvSpPr>
          <p:cNvPr id="286" name="Google Shape;286;p11"/>
          <p:cNvSpPr txBox="1"/>
          <p:nvPr/>
        </p:nvSpPr>
        <p:spPr>
          <a:xfrm>
            <a:off x="7586125" y="5412750"/>
            <a:ext cx="42585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評価規準をどの程度達成しているか、に値するもの。</a:t>
            </a:r>
            <a:r>
              <a:rPr lang="ja-JP" sz="1800">
                <a:solidFill>
                  <a:schemeClr val="lt2"/>
                </a:solidFill>
              </a:rPr>
              <a:t>ものさしの「目盛り」にあたる。</a:t>
            </a:r>
            <a:endParaRPr b="0" i="0" sz="1800" u="none" cap="none" strike="noStrike">
              <a:solidFill>
                <a:schemeClr val="lt2"/>
              </a:solidFill>
              <a:latin typeface="Arial"/>
              <a:ea typeface="Arial"/>
              <a:cs typeface="Arial"/>
              <a:sym typeface="Arial"/>
            </a:endParaRPr>
          </a:p>
        </p:txBody>
      </p:sp>
      <p:sp>
        <p:nvSpPr>
          <p:cNvPr id="287" name="Google Shape;287;p11"/>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13-14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学習評価の構成要素を理解する④</a:t>
            </a:r>
            <a:endParaRPr/>
          </a:p>
        </p:txBody>
      </p:sp>
      <p:sp>
        <p:nvSpPr>
          <p:cNvPr id="293" name="Google Shape;293;p12"/>
          <p:cNvSpPr/>
          <p:nvPr/>
        </p:nvSpPr>
        <p:spPr>
          <a:xfrm>
            <a:off x="956190" y="6245643"/>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4" name="Google Shape;294;p12"/>
          <p:cNvSpPr txBox="1"/>
          <p:nvPr/>
        </p:nvSpPr>
        <p:spPr>
          <a:xfrm>
            <a:off x="3685232" y="1833901"/>
            <a:ext cx="5634335"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評価の基準</a:t>
            </a:r>
            <a:endParaRPr b="1" i="0" sz="3200" u="none" cap="none" strike="noStrike">
              <a:solidFill>
                <a:schemeClr val="lt2"/>
              </a:solidFill>
              <a:latin typeface="Arial"/>
              <a:ea typeface="Arial"/>
              <a:cs typeface="Arial"/>
              <a:sym typeface="Arial"/>
            </a:endParaRPr>
          </a:p>
        </p:txBody>
      </p:sp>
      <p:sp>
        <p:nvSpPr>
          <p:cNvPr id="295" name="Google Shape;295;p12"/>
          <p:cNvSpPr/>
          <p:nvPr/>
        </p:nvSpPr>
        <p:spPr>
          <a:xfrm>
            <a:off x="6944011" y="6245642"/>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6" name="Google Shape;296;p12"/>
          <p:cNvSpPr/>
          <p:nvPr/>
        </p:nvSpPr>
        <p:spPr>
          <a:xfrm>
            <a:off x="3923580" y="3281908"/>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97" name="Google Shape;297;p12"/>
          <p:cNvSpPr txBox="1"/>
          <p:nvPr/>
        </p:nvSpPr>
        <p:spPr>
          <a:xfrm>
            <a:off x="2228757" y="6644925"/>
            <a:ext cx="265798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基準に沿った評価</a:t>
            </a:r>
            <a:endParaRPr b="1" i="0" sz="2400" u="none" cap="none" strike="noStrike">
              <a:solidFill>
                <a:schemeClr val="lt2"/>
              </a:solidFill>
              <a:latin typeface="Arial"/>
              <a:ea typeface="Arial"/>
              <a:cs typeface="Arial"/>
              <a:sym typeface="Arial"/>
            </a:endParaRPr>
          </a:p>
        </p:txBody>
      </p:sp>
      <p:sp>
        <p:nvSpPr>
          <p:cNvPr id="298" name="Google Shape;298;p12"/>
          <p:cNvSpPr txBox="1"/>
          <p:nvPr/>
        </p:nvSpPr>
        <p:spPr>
          <a:xfrm>
            <a:off x="1296610" y="7296044"/>
            <a:ext cx="4931717"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絶対評価と呼ばれ、集団外から与えら</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れた基準に沿って行われる。</a:t>
            </a:r>
            <a:endParaRPr b="0" i="0" sz="1800" u="none" cap="none" strike="noStrike">
              <a:solidFill>
                <a:schemeClr val="lt2"/>
              </a:solidFill>
              <a:latin typeface="Arial"/>
              <a:ea typeface="Arial"/>
              <a:cs typeface="Arial"/>
              <a:sym typeface="Arial"/>
            </a:endParaRPr>
          </a:p>
        </p:txBody>
      </p:sp>
      <p:sp>
        <p:nvSpPr>
          <p:cNvPr id="299" name="Google Shape;299;p12"/>
          <p:cNvSpPr txBox="1"/>
          <p:nvPr/>
        </p:nvSpPr>
        <p:spPr>
          <a:xfrm>
            <a:off x="5313652" y="3605012"/>
            <a:ext cx="237749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集団内での評価</a:t>
            </a:r>
            <a:endParaRPr b="1" i="0" sz="2400" u="none" cap="none" strike="noStrike">
              <a:solidFill>
                <a:schemeClr val="lt2"/>
              </a:solidFill>
              <a:latin typeface="Arial"/>
              <a:ea typeface="Arial"/>
              <a:cs typeface="Arial"/>
              <a:sym typeface="Arial"/>
            </a:endParaRPr>
          </a:p>
        </p:txBody>
      </p:sp>
      <p:sp>
        <p:nvSpPr>
          <p:cNvPr id="300" name="Google Shape;300;p12"/>
          <p:cNvSpPr txBox="1"/>
          <p:nvPr/>
        </p:nvSpPr>
        <p:spPr>
          <a:xfrm>
            <a:off x="4593106" y="4229244"/>
            <a:ext cx="3956533"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相対評価とも呼ばれる。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集団内での序列を示す評価方法。</a:t>
            </a:r>
            <a:endParaRPr b="0" i="0" sz="1800" u="none" cap="none" strike="noStrike">
              <a:solidFill>
                <a:schemeClr val="lt2"/>
              </a:solidFill>
              <a:latin typeface="Arial"/>
              <a:ea typeface="Arial"/>
              <a:cs typeface="Arial"/>
              <a:sym typeface="Arial"/>
            </a:endParaRPr>
          </a:p>
        </p:txBody>
      </p:sp>
      <p:sp>
        <p:nvSpPr>
          <p:cNvPr id="301" name="Google Shape;301;p12"/>
          <p:cNvSpPr txBox="1"/>
          <p:nvPr/>
        </p:nvSpPr>
        <p:spPr>
          <a:xfrm>
            <a:off x="8594920" y="6644925"/>
            <a:ext cx="1802780"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個人内評価</a:t>
            </a:r>
            <a:endParaRPr b="1" i="0" sz="2400" u="none" cap="none" strike="noStrike">
              <a:solidFill>
                <a:schemeClr val="lt2"/>
              </a:solidFill>
              <a:latin typeface="Arial"/>
              <a:ea typeface="Arial"/>
              <a:cs typeface="Arial"/>
              <a:sym typeface="Arial"/>
            </a:endParaRPr>
          </a:p>
        </p:txBody>
      </p:sp>
      <p:sp>
        <p:nvSpPr>
          <p:cNvPr id="302" name="Google Shape;302;p12"/>
          <p:cNvSpPr txBox="1"/>
          <p:nvPr/>
        </p:nvSpPr>
        <p:spPr>
          <a:xfrm>
            <a:off x="7266649" y="7323003"/>
            <a:ext cx="4441542"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個別の学生に着目して、継続的・全体的な評価を行う。</a:t>
            </a:r>
            <a:endParaRPr b="0" i="0" sz="1800" u="none" cap="none" strike="noStrike">
              <a:solidFill>
                <a:schemeClr val="lt2"/>
              </a:solidFill>
              <a:latin typeface="Arial"/>
              <a:ea typeface="Arial"/>
              <a:cs typeface="Arial"/>
              <a:sym typeface="Arial"/>
            </a:endParaRPr>
          </a:p>
        </p:txBody>
      </p:sp>
      <p:sp>
        <p:nvSpPr>
          <p:cNvPr id="303" name="Google Shape;303;p12"/>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14-16</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学習評価の構成要素を理解する⑤</a:t>
            </a:r>
            <a:endParaRPr/>
          </a:p>
        </p:txBody>
      </p:sp>
      <p:sp>
        <p:nvSpPr>
          <p:cNvPr id="309" name="Google Shape;309;p13"/>
          <p:cNvSpPr txBox="1"/>
          <p:nvPr/>
        </p:nvSpPr>
        <p:spPr>
          <a:xfrm>
            <a:off x="5619118" y="1758226"/>
            <a:ext cx="2384239"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評価の方法</a:t>
            </a:r>
            <a:endParaRPr b="1" i="0" sz="3200" u="none" cap="none" strike="noStrike">
              <a:solidFill>
                <a:schemeClr val="lt2"/>
              </a:solidFill>
              <a:latin typeface="Arial"/>
              <a:ea typeface="Arial"/>
              <a:cs typeface="Arial"/>
              <a:sym typeface="Arial"/>
            </a:endParaRPr>
          </a:p>
        </p:txBody>
      </p:sp>
      <p:sp>
        <p:nvSpPr>
          <p:cNvPr id="310" name="Google Shape;310;p13"/>
          <p:cNvSpPr/>
          <p:nvPr/>
        </p:nvSpPr>
        <p:spPr>
          <a:xfrm>
            <a:off x="713397" y="30685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1" name="Google Shape;311;p13"/>
          <p:cNvSpPr/>
          <p:nvPr/>
        </p:nvSpPr>
        <p:spPr>
          <a:xfrm>
            <a:off x="709237" y="61483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2" name="Google Shape;312;p13"/>
          <p:cNvSpPr txBox="1"/>
          <p:nvPr/>
        </p:nvSpPr>
        <p:spPr>
          <a:xfrm>
            <a:off x="2722849" y="3541016"/>
            <a:ext cx="265798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直接評価</a:t>
            </a:r>
            <a:endParaRPr b="1" i="0" sz="2400" u="none" cap="none" strike="noStrike">
              <a:solidFill>
                <a:schemeClr val="lt2"/>
              </a:solidFill>
              <a:latin typeface="Arial"/>
              <a:ea typeface="Arial"/>
              <a:cs typeface="Arial"/>
              <a:sym typeface="Arial"/>
            </a:endParaRPr>
          </a:p>
        </p:txBody>
      </p:sp>
      <p:sp>
        <p:nvSpPr>
          <p:cNvPr id="313" name="Google Shape;313;p13"/>
          <p:cNvSpPr txBox="1"/>
          <p:nvPr/>
        </p:nvSpPr>
        <p:spPr>
          <a:xfrm>
            <a:off x="2737311" y="4046282"/>
            <a:ext cx="3182627"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直接的に成果物から学生の知識や能力を評価する。</a:t>
            </a:r>
            <a:endParaRPr b="0" i="0" sz="2000" u="none" cap="none" strike="noStrike">
              <a:solidFill>
                <a:schemeClr val="lt2"/>
              </a:solidFill>
              <a:latin typeface="Arial"/>
              <a:ea typeface="Arial"/>
              <a:cs typeface="Arial"/>
              <a:sym typeface="Arial"/>
            </a:endParaRPr>
          </a:p>
        </p:txBody>
      </p:sp>
      <p:sp>
        <p:nvSpPr>
          <p:cNvPr id="314" name="Google Shape;314;p13"/>
          <p:cNvSpPr txBox="1"/>
          <p:nvPr/>
        </p:nvSpPr>
        <p:spPr>
          <a:xfrm>
            <a:off x="2608415" y="6625646"/>
            <a:ext cx="26787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間接評価</a:t>
            </a:r>
            <a:endParaRPr b="1" i="0" sz="2400" u="none" cap="none" strike="noStrike">
              <a:solidFill>
                <a:schemeClr val="lt2"/>
              </a:solidFill>
              <a:latin typeface="Arial"/>
              <a:ea typeface="Arial"/>
              <a:cs typeface="Arial"/>
              <a:sym typeface="Arial"/>
            </a:endParaRPr>
          </a:p>
        </p:txBody>
      </p:sp>
      <p:sp>
        <p:nvSpPr>
          <p:cNvPr id="315" name="Google Shape;315;p13"/>
          <p:cNvSpPr txBox="1"/>
          <p:nvPr/>
        </p:nvSpPr>
        <p:spPr>
          <a:xfrm>
            <a:off x="2608415" y="7126111"/>
            <a:ext cx="3180997"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間接的に学生自身の自己評価したものを評価する。</a:t>
            </a:r>
            <a:endParaRPr b="0" i="0" sz="2000" u="none" cap="none" strike="noStrike">
              <a:solidFill>
                <a:schemeClr val="lt2"/>
              </a:solidFill>
              <a:latin typeface="Arial"/>
              <a:ea typeface="Arial"/>
              <a:cs typeface="Arial"/>
              <a:sym typeface="Arial"/>
            </a:endParaRPr>
          </a:p>
        </p:txBody>
      </p:sp>
      <p:sp>
        <p:nvSpPr>
          <p:cNvPr id="316" name="Google Shape;316;p13"/>
          <p:cNvSpPr/>
          <p:nvPr/>
        </p:nvSpPr>
        <p:spPr>
          <a:xfrm>
            <a:off x="6816301" y="30412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7" name="Google Shape;317;p13"/>
          <p:cNvSpPr/>
          <p:nvPr/>
        </p:nvSpPr>
        <p:spPr>
          <a:xfrm>
            <a:off x="6812141" y="61210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8" name="Google Shape;318;p13"/>
          <p:cNvSpPr txBox="1"/>
          <p:nvPr/>
        </p:nvSpPr>
        <p:spPr>
          <a:xfrm>
            <a:off x="8825753" y="3513716"/>
            <a:ext cx="265798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筆記型</a:t>
            </a:r>
            <a:endParaRPr b="1" i="0" sz="2400" u="none" cap="none" strike="noStrike">
              <a:solidFill>
                <a:schemeClr val="lt2"/>
              </a:solidFill>
              <a:latin typeface="Arial"/>
              <a:ea typeface="Arial"/>
              <a:cs typeface="Arial"/>
              <a:sym typeface="Arial"/>
            </a:endParaRPr>
          </a:p>
        </p:txBody>
      </p:sp>
      <p:sp>
        <p:nvSpPr>
          <p:cNvPr id="319" name="Google Shape;319;p13"/>
          <p:cNvSpPr txBox="1"/>
          <p:nvPr/>
        </p:nvSpPr>
        <p:spPr>
          <a:xfrm>
            <a:off x="8840215" y="4018982"/>
            <a:ext cx="3182627"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選択式・自由記述式・レポート・論文で評価する。</a:t>
            </a:r>
            <a:endParaRPr b="0" i="0" sz="2000" u="none" cap="none" strike="noStrike">
              <a:solidFill>
                <a:schemeClr val="lt2"/>
              </a:solidFill>
              <a:latin typeface="Arial"/>
              <a:ea typeface="Arial"/>
              <a:cs typeface="Arial"/>
              <a:sym typeface="Arial"/>
            </a:endParaRPr>
          </a:p>
        </p:txBody>
      </p:sp>
      <p:sp>
        <p:nvSpPr>
          <p:cNvPr id="320" name="Google Shape;320;p13"/>
          <p:cNvSpPr txBox="1"/>
          <p:nvPr/>
        </p:nvSpPr>
        <p:spPr>
          <a:xfrm>
            <a:off x="8711319" y="6598346"/>
            <a:ext cx="26787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実演型</a:t>
            </a:r>
            <a:endParaRPr b="1" i="0" sz="2400" u="none" cap="none" strike="noStrike">
              <a:solidFill>
                <a:schemeClr val="lt2"/>
              </a:solidFill>
              <a:latin typeface="Arial"/>
              <a:ea typeface="Arial"/>
              <a:cs typeface="Arial"/>
              <a:sym typeface="Arial"/>
            </a:endParaRPr>
          </a:p>
        </p:txBody>
      </p:sp>
      <p:sp>
        <p:nvSpPr>
          <p:cNvPr id="321" name="Google Shape;321;p13"/>
          <p:cNvSpPr txBox="1"/>
          <p:nvPr/>
        </p:nvSpPr>
        <p:spPr>
          <a:xfrm>
            <a:off x="8711319" y="7098811"/>
            <a:ext cx="3180997" cy="948978"/>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質問への応答・口頭試問・実演で評価する。</a:t>
            </a:r>
            <a:endParaRPr b="0" i="0" sz="2000" u="none" cap="none" strike="noStrike">
              <a:solidFill>
                <a:schemeClr val="lt2"/>
              </a:solidFill>
              <a:latin typeface="Arial"/>
              <a:ea typeface="Arial"/>
              <a:cs typeface="Arial"/>
              <a:sym typeface="Arial"/>
            </a:endParaRPr>
          </a:p>
        </p:txBody>
      </p:sp>
      <p:pic>
        <p:nvPicPr>
          <p:cNvPr id="322" name="Google Shape;322;p13"/>
          <p:cNvPicPr preferRelativeResize="0"/>
          <p:nvPr/>
        </p:nvPicPr>
        <p:blipFill rotWithShape="1">
          <a:blip r:embed="rId3">
            <a:alphaModFix/>
          </a:blip>
          <a:srcRect b="0" l="0" r="0" t="0"/>
          <a:stretch/>
        </p:blipFill>
        <p:spPr>
          <a:xfrm>
            <a:off x="1100699" y="6738911"/>
            <a:ext cx="1322601" cy="1322601"/>
          </a:xfrm>
          <a:prstGeom prst="rect">
            <a:avLst/>
          </a:prstGeom>
          <a:noFill/>
          <a:ln>
            <a:noFill/>
          </a:ln>
        </p:spPr>
      </p:pic>
      <p:pic>
        <p:nvPicPr>
          <p:cNvPr id="323" name="Google Shape;323;p13"/>
          <p:cNvPicPr preferRelativeResize="0"/>
          <p:nvPr/>
        </p:nvPicPr>
        <p:blipFill rotWithShape="1">
          <a:blip r:embed="rId4">
            <a:alphaModFix/>
          </a:blip>
          <a:srcRect b="0" l="0" r="0" t="0"/>
          <a:stretch/>
        </p:blipFill>
        <p:spPr>
          <a:xfrm>
            <a:off x="1221999" y="3815450"/>
            <a:ext cx="1080000" cy="1080000"/>
          </a:xfrm>
          <a:prstGeom prst="rect">
            <a:avLst/>
          </a:prstGeom>
          <a:noFill/>
          <a:ln>
            <a:noFill/>
          </a:ln>
        </p:spPr>
      </p:pic>
      <p:pic>
        <p:nvPicPr>
          <p:cNvPr id="324" name="Google Shape;324;p13"/>
          <p:cNvPicPr preferRelativeResize="0"/>
          <p:nvPr/>
        </p:nvPicPr>
        <p:blipFill rotWithShape="1">
          <a:blip r:embed="rId5">
            <a:alphaModFix/>
          </a:blip>
          <a:srcRect b="0" l="0" r="0" t="0"/>
          <a:stretch/>
        </p:blipFill>
        <p:spPr>
          <a:xfrm>
            <a:off x="7196675" y="3687072"/>
            <a:ext cx="1329639" cy="1329639"/>
          </a:xfrm>
          <a:prstGeom prst="rect">
            <a:avLst/>
          </a:prstGeom>
          <a:noFill/>
          <a:ln>
            <a:noFill/>
          </a:ln>
        </p:spPr>
      </p:pic>
      <p:pic>
        <p:nvPicPr>
          <p:cNvPr id="325" name="Google Shape;325;p13"/>
          <p:cNvPicPr preferRelativeResize="0"/>
          <p:nvPr/>
        </p:nvPicPr>
        <p:blipFill rotWithShape="1">
          <a:blip r:embed="rId6">
            <a:alphaModFix/>
          </a:blip>
          <a:srcRect b="0" l="0" r="0" t="0"/>
          <a:stretch/>
        </p:blipFill>
        <p:spPr>
          <a:xfrm>
            <a:off x="7253798" y="6851267"/>
            <a:ext cx="1215392" cy="1215392"/>
          </a:xfrm>
          <a:prstGeom prst="rect">
            <a:avLst/>
          </a:prstGeom>
          <a:noFill/>
          <a:ln>
            <a:noFill/>
          </a:ln>
        </p:spPr>
      </p:pic>
      <p:sp>
        <p:nvSpPr>
          <p:cNvPr id="326" name="Google Shape;326;p13"/>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16-17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学習評価の構成要素を理解する⑥</a:t>
            </a:r>
            <a:endParaRPr/>
          </a:p>
        </p:txBody>
      </p:sp>
      <p:sp>
        <p:nvSpPr>
          <p:cNvPr id="332" name="Google Shape;332;p14"/>
          <p:cNvSpPr/>
          <p:nvPr/>
        </p:nvSpPr>
        <p:spPr>
          <a:xfrm>
            <a:off x="788652" y="6245643"/>
            <a:ext cx="536365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3" name="Google Shape;333;p14"/>
          <p:cNvSpPr txBox="1"/>
          <p:nvPr/>
        </p:nvSpPr>
        <p:spPr>
          <a:xfrm>
            <a:off x="868065" y="1874198"/>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パフォーマンス課題への理解</a:t>
            </a:r>
            <a:endParaRPr b="1" i="0" sz="3200" u="none" cap="none" strike="noStrike">
              <a:solidFill>
                <a:schemeClr val="lt2"/>
              </a:solidFill>
              <a:latin typeface="Arial"/>
              <a:ea typeface="Arial"/>
              <a:cs typeface="Arial"/>
              <a:sym typeface="Arial"/>
            </a:endParaRPr>
          </a:p>
        </p:txBody>
      </p:sp>
      <p:sp>
        <p:nvSpPr>
          <p:cNvPr id="334" name="Google Shape;334;p14"/>
          <p:cNvSpPr/>
          <p:nvPr/>
        </p:nvSpPr>
        <p:spPr>
          <a:xfrm>
            <a:off x="6852493" y="6245642"/>
            <a:ext cx="5363658"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5" name="Google Shape;335;p14"/>
          <p:cNvSpPr/>
          <p:nvPr/>
        </p:nvSpPr>
        <p:spPr>
          <a:xfrm>
            <a:off x="3923580" y="3243804"/>
            <a:ext cx="5104599"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6" name="Google Shape;336;p14"/>
          <p:cNvSpPr txBox="1"/>
          <p:nvPr/>
        </p:nvSpPr>
        <p:spPr>
          <a:xfrm>
            <a:off x="2820827" y="6686521"/>
            <a:ext cx="3122262"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大がかりなイベント</a:t>
            </a:r>
            <a:endParaRPr b="1" i="0" sz="2400" u="none" cap="none" strike="noStrike">
              <a:solidFill>
                <a:schemeClr val="lt2"/>
              </a:solidFill>
              <a:latin typeface="Arial"/>
              <a:ea typeface="Arial"/>
              <a:cs typeface="Arial"/>
              <a:sym typeface="Arial"/>
            </a:endParaRPr>
          </a:p>
        </p:txBody>
      </p:sp>
      <p:sp>
        <p:nvSpPr>
          <p:cNvPr id="337" name="Google Shape;337;p14"/>
          <p:cNvSpPr txBox="1"/>
          <p:nvPr/>
        </p:nvSpPr>
        <p:spPr>
          <a:xfrm>
            <a:off x="2824826" y="7229550"/>
            <a:ext cx="3192652"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１回～数回の授業にわたって、取り組む課題である。</a:t>
            </a:r>
            <a:endParaRPr b="0" i="0" sz="1800" u="none" cap="none" strike="noStrike">
              <a:solidFill>
                <a:schemeClr val="lt2"/>
              </a:solidFill>
              <a:latin typeface="Arial"/>
              <a:ea typeface="Arial"/>
              <a:cs typeface="Arial"/>
              <a:sym typeface="Arial"/>
            </a:endParaRPr>
          </a:p>
        </p:txBody>
      </p:sp>
      <p:sp>
        <p:nvSpPr>
          <p:cNvPr id="338" name="Google Shape;338;p14"/>
          <p:cNvSpPr txBox="1"/>
          <p:nvPr/>
        </p:nvSpPr>
        <p:spPr>
          <a:xfrm>
            <a:off x="5769204" y="3554990"/>
            <a:ext cx="2390183"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短い評価課題</a:t>
            </a:r>
            <a:endParaRPr b="1" i="0" sz="2400" u="none" cap="none" strike="noStrike">
              <a:solidFill>
                <a:schemeClr val="lt2"/>
              </a:solidFill>
              <a:latin typeface="Arial"/>
              <a:ea typeface="Arial"/>
              <a:cs typeface="Arial"/>
              <a:sym typeface="Arial"/>
            </a:endParaRPr>
          </a:p>
        </p:txBody>
      </p:sp>
      <p:sp>
        <p:nvSpPr>
          <p:cNvPr id="339" name="Google Shape;339;p14"/>
          <p:cNvSpPr txBox="1"/>
          <p:nvPr/>
        </p:nvSpPr>
        <p:spPr>
          <a:xfrm>
            <a:off x="5769204" y="4045679"/>
            <a:ext cx="3171611"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基本的概念や思考スキルなどの習得を判断するために用いる課題である。</a:t>
            </a:r>
            <a:endParaRPr b="0" i="0" sz="1800" u="none" cap="none" strike="noStrike">
              <a:solidFill>
                <a:schemeClr val="lt2"/>
              </a:solidFill>
              <a:latin typeface="Arial"/>
              <a:ea typeface="Arial"/>
              <a:cs typeface="Arial"/>
              <a:sym typeface="Arial"/>
            </a:endParaRPr>
          </a:p>
        </p:txBody>
      </p:sp>
      <p:sp>
        <p:nvSpPr>
          <p:cNvPr id="340" name="Google Shape;340;p14"/>
          <p:cNvSpPr txBox="1"/>
          <p:nvPr/>
        </p:nvSpPr>
        <p:spPr>
          <a:xfrm>
            <a:off x="8605690" y="6686521"/>
            <a:ext cx="3209339"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長期にわたる拡張課題</a:t>
            </a:r>
            <a:endParaRPr b="1" i="0" sz="2400" u="none" cap="none" strike="noStrike">
              <a:solidFill>
                <a:schemeClr val="lt2"/>
              </a:solidFill>
              <a:latin typeface="Arial"/>
              <a:ea typeface="Arial"/>
              <a:cs typeface="Arial"/>
              <a:sym typeface="Arial"/>
            </a:endParaRPr>
          </a:p>
        </p:txBody>
      </p:sp>
      <p:sp>
        <p:nvSpPr>
          <p:cNvPr id="341" name="Google Shape;341;p14"/>
          <p:cNvSpPr txBox="1"/>
          <p:nvPr/>
        </p:nvSpPr>
        <p:spPr>
          <a:xfrm>
            <a:off x="8680079" y="7235389"/>
            <a:ext cx="3394491"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授業全体（大部分）を使って、学生が主体的に取り組む課題である。</a:t>
            </a:r>
            <a:endParaRPr b="0" i="0" sz="1800" u="none" cap="none" strike="noStrike">
              <a:solidFill>
                <a:schemeClr val="lt2"/>
              </a:solidFill>
              <a:latin typeface="Arial"/>
              <a:ea typeface="Arial"/>
              <a:cs typeface="Arial"/>
              <a:sym typeface="Arial"/>
            </a:endParaRPr>
          </a:p>
        </p:txBody>
      </p:sp>
      <p:pic>
        <p:nvPicPr>
          <p:cNvPr id="342" name="Google Shape;342;p14"/>
          <p:cNvPicPr preferRelativeResize="0"/>
          <p:nvPr/>
        </p:nvPicPr>
        <p:blipFill rotWithShape="1">
          <a:blip r:embed="rId3">
            <a:alphaModFix/>
          </a:blip>
          <a:srcRect b="0" l="0" r="0" t="0"/>
          <a:stretch/>
        </p:blipFill>
        <p:spPr>
          <a:xfrm>
            <a:off x="1189771" y="6765460"/>
            <a:ext cx="1435632" cy="1435632"/>
          </a:xfrm>
          <a:prstGeom prst="rect">
            <a:avLst/>
          </a:prstGeom>
          <a:noFill/>
          <a:ln>
            <a:noFill/>
          </a:ln>
        </p:spPr>
      </p:pic>
      <p:pic>
        <p:nvPicPr>
          <p:cNvPr id="343" name="Google Shape;343;p14"/>
          <p:cNvPicPr preferRelativeResize="0"/>
          <p:nvPr/>
        </p:nvPicPr>
        <p:blipFill rotWithShape="1">
          <a:blip r:embed="rId4">
            <a:alphaModFix/>
          </a:blip>
          <a:srcRect b="0" l="0" r="0" t="0"/>
          <a:stretch/>
        </p:blipFill>
        <p:spPr>
          <a:xfrm>
            <a:off x="4453795" y="3947954"/>
            <a:ext cx="1080000" cy="1080000"/>
          </a:xfrm>
          <a:prstGeom prst="rect">
            <a:avLst/>
          </a:prstGeom>
          <a:noFill/>
          <a:ln>
            <a:noFill/>
          </a:ln>
        </p:spPr>
      </p:pic>
      <p:pic>
        <p:nvPicPr>
          <p:cNvPr id="344" name="Google Shape;344;p14"/>
          <p:cNvPicPr preferRelativeResize="0"/>
          <p:nvPr/>
        </p:nvPicPr>
        <p:blipFill rotWithShape="1">
          <a:blip r:embed="rId5">
            <a:alphaModFix/>
          </a:blip>
          <a:srcRect b="0" l="0" r="0" t="0"/>
          <a:stretch/>
        </p:blipFill>
        <p:spPr>
          <a:xfrm>
            <a:off x="7298941" y="6960955"/>
            <a:ext cx="1133634" cy="1133634"/>
          </a:xfrm>
          <a:prstGeom prst="rect">
            <a:avLst/>
          </a:prstGeom>
          <a:noFill/>
          <a:ln>
            <a:noFill/>
          </a:ln>
        </p:spPr>
      </p:pic>
      <p:sp>
        <p:nvSpPr>
          <p:cNvPr id="345" name="Google Shape;345;p14"/>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17-18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5"/>
          <p:cNvSpPr txBox="1"/>
          <p:nvPr/>
        </p:nvSpPr>
        <p:spPr>
          <a:xfrm>
            <a:off x="941052" y="1019369"/>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351" name="Google Shape;351;p15"/>
          <p:cNvSpPr txBox="1"/>
          <p:nvPr/>
        </p:nvSpPr>
        <p:spPr>
          <a:xfrm>
            <a:off x="941052" y="2076821"/>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評価の適切さ</a:t>
            </a:r>
            <a:endParaRPr b="1" i="0" sz="3200" u="none" cap="none" strike="noStrike">
              <a:solidFill>
                <a:schemeClr val="lt2"/>
              </a:solidFill>
              <a:latin typeface="Arial"/>
              <a:ea typeface="Arial"/>
              <a:cs typeface="Arial"/>
              <a:sym typeface="Arial"/>
            </a:endParaRPr>
          </a:p>
        </p:txBody>
      </p:sp>
      <p:sp>
        <p:nvSpPr>
          <p:cNvPr id="352" name="Google Shape;352;p15"/>
          <p:cNvSpPr/>
          <p:nvPr/>
        </p:nvSpPr>
        <p:spPr>
          <a:xfrm>
            <a:off x="2624438" y="3531887"/>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3" name="Google Shape;353;p15"/>
          <p:cNvSpPr/>
          <p:nvPr/>
        </p:nvSpPr>
        <p:spPr>
          <a:xfrm>
            <a:off x="6831609" y="3542868"/>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4" name="Google Shape;354;p15"/>
          <p:cNvSpPr txBox="1"/>
          <p:nvPr/>
        </p:nvSpPr>
        <p:spPr>
          <a:xfrm>
            <a:off x="2641398" y="367980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信頼性</a:t>
            </a:r>
            <a:endParaRPr b="1" i="0" sz="2400" u="none" cap="none" strike="noStrike">
              <a:solidFill>
                <a:schemeClr val="lt2"/>
              </a:solidFill>
              <a:latin typeface="Arial"/>
              <a:ea typeface="Arial"/>
              <a:cs typeface="Arial"/>
              <a:sym typeface="Arial"/>
            </a:endParaRPr>
          </a:p>
        </p:txBody>
      </p:sp>
      <p:sp>
        <p:nvSpPr>
          <p:cNvPr id="355" name="Google Shape;355;p15"/>
          <p:cNvSpPr txBox="1"/>
          <p:nvPr/>
        </p:nvSpPr>
        <p:spPr>
          <a:xfrm>
            <a:off x="6848569" y="3690789"/>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妥当性</a:t>
            </a:r>
            <a:endParaRPr/>
          </a:p>
        </p:txBody>
      </p:sp>
      <p:grpSp>
        <p:nvGrpSpPr>
          <p:cNvPr id="356" name="Google Shape;356;p15"/>
          <p:cNvGrpSpPr/>
          <p:nvPr/>
        </p:nvGrpSpPr>
        <p:grpSpPr>
          <a:xfrm>
            <a:off x="2614756" y="6516447"/>
            <a:ext cx="3649182" cy="2456127"/>
            <a:chOff x="-1044991" y="6536895"/>
            <a:chExt cx="3649182" cy="2456127"/>
          </a:xfrm>
        </p:grpSpPr>
        <p:sp>
          <p:nvSpPr>
            <p:cNvPr id="357" name="Google Shape;357;p15"/>
            <p:cNvSpPr/>
            <p:nvPr/>
          </p:nvSpPr>
          <p:spPr>
            <a:xfrm>
              <a:off x="-1026095" y="653689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58" name="Google Shape;358;p15"/>
            <p:cNvSpPr txBox="1"/>
            <p:nvPr/>
          </p:nvSpPr>
          <p:spPr>
            <a:xfrm>
              <a:off x="-1044991" y="6720578"/>
              <a:ext cx="3613326"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効率性</a:t>
              </a:r>
              <a:endParaRPr b="1" i="0" sz="2400" u="none" cap="none" strike="noStrike">
                <a:solidFill>
                  <a:schemeClr val="lt2"/>
                </a:solidFill>
                <a:latin typeface="Arial"/>
                <a:ea typeface="Arial"/>
                <a:cs typeface="Arial"/>
                <a:sym typeface="Arial"/>
              </a:endParaRPr>
            </a:p>
          </p:txBody>
        </p:sp>
      </p:grpSp>
      <p:grpSp>
        <p:nvGrpSpPr>
          <p:cNvPr id="359" name="Google Shape;359;p15"/>
          <p:cNvGrpSpPr/>
          <p:nvPr/>
        </p:nvGrpSpPr>
        <p:grpSpPr>
          <a:xfrm>
            <a:off x="6823129" y="6516447"/>
            <a:ext cx="3630286" cy="2456127"/>
            <a:chOff x="5739993" y="6536894"/>
            <a:chExt cx="3630286" cy="2456127"/>
          </a:xfrm>
        </p:grpSpPr>
        <p:sp>
          <p:nvSpPr>
            <p:cNvPr id="360" name="Google Shape;360;p15"/>
            <p:cNvSpPr/>
            <p:nvPr/>
          </p:nvSpPr>
          <p:spPr>
            <a:xfrm>
              <a:off x="5739993" y="653689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61" name="Google Shape;361;p15"/>
            <p:cNvSpPr txBox="1"/>
            <p:nvPr/>
          </p:nvSpPr>
          <p:spPr>
            <a:xfrm>
              <a:off x="5748473" y="6693087"/>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公平性</a:t>
              </a:r>
              <a:endParaRPr b="1" i="0" sz="2400" u="none" cap="none" strike="noStrike">
                <a:solidFill>
                  <a:schemeClr val="lt2"/>
                </a:solidFill>
                <a:latin typeface="Arial"/>
                <a:ea typeface="Arial"/>
                <a:cs typeface="Arial"/>
                <a:sym typeface="Arial"/>
              </a:endParaRPr>
            </a:p>
          </p:txBody>
        </p:sp>
      </p:grpSp>
      <p:pic>
        <p:nvPicPr>
          <p:cNvPr id="362" name="Google Shape;362;p15"/>
          <p:cNvPicPr preferRelativeResize="0"/>
          <p:nvPr/>
        </p:nvPicPr>
        <p:blipFill rotWithShape="1">
          <a:blip r:embed="rId3">
            <a:alphaModFix/>
          </a:blip>
          <a:srcRect b="0" l="0" r="0" t="0"/>
          <a:stretch/>
        </p:blipFill>
        <p:spPr>
          <a:xfrm>
            <a:off x="3736542" y="7287470"/>
            <a:ext cx="1424506" cy="1424506"/>
          </a:xfrm>
          <a:prstGeom prst="rect">
            <a:avLst/>
          </a:prstGeom>
          <a:noFill/>
          <a:ln>
            <a:noFill/>
          </a:ln>
        </p:spPr>
      </p:pic>
      <p:pic>
        <p:nvPicPr>
          <p:cNvPr id="363" name="Google Shape;363;p15"/>
          <p:cNvPicPr preferRelativeResize="0"/>
          <p:nvPr/>
        </p:nvPicPr>
        <p:blipFill rotWithShape="1">
          <a:blip r:embed="rId4">
            <a:alphaModFix/>
          </a:blip>
          <a:srcRect b="0" l="0" r="0" t="0"/>
          <a:stretch/>
        </p:blipFill>
        <p:spPr>
          <a:xfrm>
            <a:off x="7844526" y="7294945"/>
            <a:ext cx="1639839" cy="1639839"/>
          </a:xfrm>
          <a:prstGeom prst="rect">
            <a:avLst/>
          </a:prstGeom>
          <a:noFill/>
          <a:ln>
            <a:noFill/>
          </a:ln>
        </p:spPr>
      </p:pic>
      <p:pic>
        <p:nvPicPr>
          <p:cNvPr id="364" name="Google Shape;364;p15"/>
          <p:cNvPicPr preferRelativeResize="0"/>
          <p:nvPr/>
        </p:nvPicPr>
        <p:blipFill rotWithShape="1">
          <a:blip r:embed="rId5">
            <a:alphaModFix/>
          </a:blip>
          <a:srcRect b="0" l="0" r="0" t="0"/>
          <a:stretch/>
        </p:blipFill>
        <p:spPr>
          <a:xfrm>
            <a:off x="3831292" y="4489302"/>
            <a:ext cx="1225007" cy="1225007"/>
          </a:xfrm>
          <a:prstGeom prst="rect">
            <a:avLst/>
          </a:prstGeom>
          <a:noFill/>
          <a:ln>
            <a:noFill/>
          </a:ln>
        </p:spPr>
      </p:pic>
      <p:pic>
        <p:nvPicPr>
          <p:cNvPr id="365" name="Google Shape;365;p15"/>
          <p:cNvPicPr preferRelativeResize="0"/>
          <p:nvPr/>
        </p:nvPicPr>
        <p:blipFill rotWithShape="1">
          <a:blip r:embed="rId6">
            <a:alphaModFix/>
          </a:blip>
          <a:srcRect b="0" l="0" r="0" t="0"/>
          <a:stretch/>
        </p:blipFill>
        <p:spPr>
          <a:xfrm>
            <a:off x="8056047" y="4306188"/>
            <a:ext cx="1419103" cy="1419103"/>
          </a:xfrm>
          <a:prstGeom prst="rect">
            <a:avLst/>
          </a:prstGeom>
          <a:noFill/>
          <a:ln>
            <a:noFill/>
          </a:ln>
        </p:spPr>
      </p:pic>
      <p:sp>
        <p:nvSpPr>
          <p:cNvPr id="366" name="Google Shape;366;p15"/>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２章　学習評価の構成要素を理解する⑦　</a:t>
            </a:r>
            <a:endParaRPr b="1">
              <a:latin typeface="Arial"/>
              <a:ea typeface="Arial"/>
              <a:cs typeface="Arial"/>
              <a:sym typeface="Arial"/>
            </a:endParaRPr>
          </a:p>
        </p:txBody>
      </p:sp>
      <p:sp>
        <p:nvSpPr>
          <p:cNvPr id="367" name="Google Shape;367;p15"/>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18-20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6"/>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73" name="Google Shape;373;p16"/>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74" name="Google Shape;374;p16"/>
          <p:cNvSpPr txBox="1"/>
          <p:nvPr>
            <p:ph type="title"/>
          </p:nvPr>
        </p:nvSpPr>
        <p:spPr>
          <a:xfrm>
            <a:off x="4152902" y="3796800"/>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３章  目標と評価を整合させる</a:t>
            </a:r>
            <a:endParaRPr b="1" sz="4000">
              <a:solidFill>
                <a:schemeClr val="lt2"/>
              </a:solidFill>
              <a:latin typeface="Arial"/>
              <a:ea typeface="Arial"/>
              <a:cs typeface="Arial"/>
              <a:sym typeface="Arial"/>
            </a:endParaRPr>
          </a:p>
        </p:txBody>
      </p:sp>
      <p:sp>
        <p:nvSpPr>
          <p:cNvPr id="375" name="Google Shape;375;p16"/>
          <p:cNvSpPr txBox="1"/>
          <p:nvPr/>
        </p:nvSpPr>
        <p:spPr>
          <a:xfrm>
            <a:off x="4302630" y="3705411"/>
            <a:ext cx="10464801" cy="354780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授業設計の重要な構成要素の1つである、</a:t>
            </a:r>
            <a:endParaRPr b="0" i="0" sz="2400" u="none" cap="none" strike="noStrike">
              <a:solidFill>
                <a:schemeClr val="lt2"/>
              </a:solidFill>
              <a:latin typeface="Arial"/>
              <a:ea typeface="Arial"/>
              <a:cs typeface="Arial"/>
              <a:sym typeface="Arial"/>
            </a:endParaRPr>
          </a:p>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学習評価の設計</a:t>
            </a:r>
            <a:r>
              <a:rPr lang="ja-JP" sz="2400">
                <a:solidFill>
                  <a:schemeClr val="lt2"/>
                </a:solidFill>
              </a:rPr>
              <a:t>方法</a:t>
            </a:r>
            <a:r>
              <a:rPr b="0" i="0" lang="ja-JP" sz="2400" u="none" cap="none" strike="noStrike">
                <a:solidFill>
                  <a:schemeClr val="lt2"/>
                </a:solidFill>
                <a:latin typeface="Arial"/>
                <a:ea typeface="Arial"/>
                <a:cs typeface="Arial"/>
                <a:sym typeface="Arial"/>
              </a:rPr>
              <a:t>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目標と評価を整合させる①</a:t>
            </a:r>
            <a:endParaRPr b="1">
              <a:latin typeface="Arial"/>
              <a:ea typeface="Arial"/>
              <a:cs typeface="Arial"/>
              <a:sym typeface="Arial"/>
            </a:endParaRPr>
          </a:p>
        </p:txBody>
      </p:sp>
      <p:sp>
        <p:nvSpPr>
          <p:cNvPr id="381" name="Google Shape;381;p17"/>
          <p:cNvSpPr txBox="1"/>
          <p:nvPr/>
        </p:nvSpPr>
        <p:spPr>
          <a:xfrm>
            <a:off x="1913669" y="7654713"/>
            <a:ext cx="37122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梶田（2010）p.128を参考に作成</a:t>
            </a:r>
            <a:endParaRPr b="0" i="0" sz="1100" u="none" cap="none" strike="noStrike">
              <a:solidFill>
                <a:schemeClr val="lt2"/>
              </a:solidFill>
              <a:latin typeface="Arial"/>
              <a:ea typeface="Arial"/>
              <a:cs typeface="Arial"/>
              <a:sym typeface="Arial"/>
            </a:endParaRPr>
          </a:p>
        </p:txBody>
      </p:sp>
      <p:sp>
        <p:nvSpPr>
          <p:cNvPr id="382" name="Google Shape;382;p17"/>
          <p:cNvSpPr txBox="1"/>
          <p:nvPr/>
        </p:nvSpPr>
        <p:spPr>
          <a:xfrm>
            <a:off x="1913669" y="2651161"/>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a. 求められている成果を明確にする</a:t>
            </a:r>
            <a:endParaRPr b="1" i="0" sz="3200" u="none" cap="none" strike="noStrike">
              <a:solidFill>
                <a:schemeClr val="lt2"/>
              </a:solidFill>
              <a:latin typeface="Arial"/>
              <a:ea typeface="Arial"/>
              <a:cs typeface="Arial"/>
              <a:sym typeface="Arial"/>
            </a:endParaRPr>
          </a:p>
        </p:txBody>
      </p:sp>
      <p:sp>
        <p:nvSpPr>
          <p:cNvPr id="383" name="Google Shape;383;p17"/>
          <p:cNvSpPr txBox="1"/>
          <p:nvPr/>
        </p:nvSpPr>
        <p:spPr>
          <a:xfrm>
            <a:off x="1913669" y="3540644"/>
            <a:ext cx="10557900" cy="8031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目標の領域と水準の２つを明確にする。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ブルームの教育目標分類を用いて分類</a:t>
            </a:r>
            <a:r>
              <a:rPr lang="ja-JP" sz="1800">
                <a:solidFill>
                  <a:schemeClr val="lt2"/>
                </a:solidFill>
              </a:rPr>
              <a:t>し、</a:t>
            </a:r>
            <a:r>
              <a:rPr b="0" i="0" lang="ja-JP" sz="1800" u="none" cap="none" strike="noStrike">
                <a:solidFill>
                  <a:schemeClr val="lt2"/>
                </a:solidFill>
                <a:latin typeface="Arial"/>
                <a:ea typeface="Arial"/>
                <a:cs typeface="Arial"/>
                <a:sym typeface="Arial"/>
              </a:rPr>
              <a:t>さらに水準を明確化する。</a:t>
            </a:r>
            <a:endParaRPr b="0" i="0" sz="1800" u="none" cap="none" strike="noStrike">
              <a:solidFill>
                <a:schemeClr val="lt2"/>
              </a:solidFill>
              <a:latin typeface="Arial"/>
              <a:ea typeface="Arial"/>
              <a:cs typeface="Arial"/>
              <a:sym typeface="Arial"/>
            </a:endParaRPr>
          </a:p>
        </p:txBody>
      </p:sp>
      <p:graphicFrame>
        <p:nvGraphicFramePr>
          <p:cNvPr id="384" name="Google Shape;384;p17"/>
          <p:cNvGraphicFramePr/>
          <p:nvPr/>
        </p:nvGraphicFramePr>
        <p:xfrm>
          <a:off x="1913669" y="4984741"/>
          <a:ext cx="3000000" cy="3000000"/>
        </p:xfrm>
        <a:graphic>
          <a:graphicData uri="http://schemas.openxmlformats.org/drawingml/2006/table">
            <a:tbl>
              <a:tblPr bandRow="1" firstRow="1">
                <a:noFill/>
                <a:tableStyleId>{CA01BBFE-8B5D-4D13-B827-D4F06699E064}</a:tableStyleId>
              </a:tblPr>
              <a:tblGrid>
                <a:gridCol w="1733975"/>
                <a:gridCol w="584750"/>
                <a:gridCol w="2117050"/>
                <a:gridCol w="2117050"/>
                <a:gridCol w="2117050"/>
              </a:tblGrid>
              <a:tr h="370850">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認知的領域</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精神運動的領域</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情意的領域</a:t>
                      </a:r>
                      <a:endParaRPr/>
                    </a:p>
                  </a:txBody>
                  <a:tcPr marT="45725" marB="45725" marR="91450" marL="91450">
                    <a:solidFill>
                      <a:srgbClr val="EDC6AA"/>
                    </a:solidFill>
                  </a:tcPr>
                </a:tc>
              </a:tr>
              <a:tr h="370850">
                <a:tc rowSpan="6">
                  <a:txBody>
                    <a:bodyPr/>
                    <a:lstStyle/>
                    <a:p>
                      <a:pPr indent="0" lvl="0" marL="0" marR="0" rtl="0" algn="ctr">
                        <a:lnSpc>
                          <a:spcPct val="2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低次</a:t>
                      </a:r>
                      <a:endParaRPr b="1" i="0" sz="16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a:t>
                      </a:r>
                      <a:endParaRPr b="1" i="0" sz="16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a:t>
                      </a:r>
                      <a:endParaRPr b="1" i="0" sz="16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高次</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１</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知識</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受け入れ</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模倣</a:t>
                      </a:r>
                      <a:endParaRPr/>
                    </a:p>
                  </a:txBody>
                  <a:tcPr marT="45725" marB="45725" marR="91450" marL="91450">
                    <a:solidFill>
                      <a:srgbClr val="F2F2F2"/>
                    </a:solidFill>
                  </a:tcPr>
                </a:tc>
              </a:tr>
              <a:tr h="370850">
                <a:tc vMerge="1"/>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２</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理解</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反応</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巧妙化</a:t>
                      </a:r>
                      <a:endParaRPr/>
                    </a:p>
                  </a:txBody>
                  <a:tcPr marT="45725" marB="45725" marR="91450" marL="91450">
                    <a:solidFill>
                      <a:schemeClr val="lt1"/>
                    </a:solidFill>
                  </a:tcPr>
                </a:tc>
              </a:tr>
              <a:tr h="370850">
                <a:tc vMerge="1"/>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３</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応用</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価値づけ</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精密化</a:t>
                      </a:r>
                      <a:endParaRPr/>
                    </a:p>
                  </a:txBody>
                  <a:tcPr marT="45725" marB="45725" marR="91450" marL="91450">
                    <a:solidFill>
                      <a:srgbClr val="F2F2F2"/>
                    </a:solidFill>
                  </a:tcPr>
                </a:tc>
              </a:tr>
              <a:tr h="370850">
                <a:tc vMerge="1"/>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４</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分析</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組織化</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分節化</a:t>
                      </a:r>
                      <a:endParaRPr/>
                    </a:p>
                  </a:txBody>
                  <a:tcPr marT="45725" marB="45725" marR="91450" marL="91450">
                    <a:solidFill>
                      <a:schemeClr val="lt1"/>
                    </a:solidFill>
                  </a:tcPr>
                </a:tc>
              </a:tr>
              <a:tr h="370850">
                <a:tc vMerge="1"/>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５</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総合</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個性化</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自然化</a:t>
                      </a:r>
                      <a:endParaRPr/>
                    </a:p>
                  </a:txBody>
                  <a:tcPr marT="45725" marB="45725" marR="91450" marL="91450">
                    <a:solidFill>
                      <a:srgbClr val="F2F2F2"/>
                    </a:solidFill>
                  </a:tcPr>
                </a:tc>
              </a:tr>
              <a:tr h="370850">
                <a:tc vMerge="1"/>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６</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rgbClr val="595959"/>
                        </a:buClr>
                        <a:buSzPts val="1600"/>
                        <a:buFont typeface="Arial"/>
                        <a:buNone/>
                      </a:pPr>
                      <a:r>
                        <a:rPr b="0" i="0" lang="ja-JP" sz="1600" u="none" cap="none" strike="noStrike">
                          <a:solidFill>
                            <a:srgbClr val="595959"/>
                          </a:solidFill>
                          <a:latin typeface="Arial"/>
                          <a:ea typeface="Arial"/>
                          <a:cs typeface="Arial"/>
                          <a:sym typeface="Arial"/>
                        </a:rPr>
                        <a:t>評価</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Arial"/>
                        <a:ea typeface="Arial"/>
                        <a:cs typeface="Arial"/>
                        <a:sym typeface="Arial"/>
                      </a:endParaRPr>
                    </a:p>
                  </a:txBody>
                  <a:tcPr marT="45725" marB="45725" marR="91450" marL="91450">
                    <a:solidFill>
                      <a:schemeClr val="lt1"/>
                    </a:solidFill>
                  </a:tcPr>
                </a:tc>
              </a:tr>
            </a:tbl>
          </a:graphicData>
        </a:graphic>
      </p:graphicFrame>
      <p:sp>
        <p:nvSpPr>
          <p:cNvPr id="385" name="Google Shape;385;p17"/>
          <p:cNvSpPr/>
          <p:nvPr/>
        </p:nvSpPr>
        <p:spPr>
          <a:xfrm>
            <a:off x="1913669" y="4960027"/>
            <a:ext cx="8669866" cy="2595880"/>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86" name="Google Shape;386;p17"/>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22-23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18"/>
          <p:cNvSpPr txBox="1"/>
          <p:nvPr/>
        </p:nvSpPr>
        <p:spPr>
          <a:xfrm>
            <a:off x="1945149" y="2789962"/>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b. 行動目標で評価につなげる</a:t>
            </a:r>
            <a:endParaRPr b="1" i="0" sz="3200" u="none" cap="none" strike="noStrike">
              <a:solidFill>
                <a:schemeClr val="lt2"/>
              </a:solidFill>
              <a:latin typeface="Arial"/>
              <a:ea typeface="Arial"/>
              <a:cs typeface="Arial"/>
              <a:sym typeface="Arial"/>
            </a:endParaRPr>
          </a:p>
        </p:txBody>
      </p:sp>
      <p:sp>
        <p:nvSpPr>
          <p:cNvPr id="392" name="Google Shape;392;p18"/>
          <p:cNvSpPr txBox="1"/>
          <p:nvPr/>
        </p:nvSpPr>
        <p:spPr>
          <a:xfrm>
            <a:off x="1945146" y="3725887"/>
            <a:ext cx="8710800" cy="8031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目標の領域と水準を明確にした後に、それを行動で表現できるかを検討する。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lang="ja-JP" sz="1800">
                <a:solidFill>
                  <a:schemeClr val="lt2"/>
                </a:solidFill>
              </a:rPr>
              <a:t>観察可能な行動によって測定できるように</a:t>
            </a:r>
            <a:r>
              <a:rPr b="0" i="0" lang="ja-JP" sz="1800" u="none" cap="none" strike="noStrike">
                <a:solidFill>
                  <a:schemeClr val="lt2"/>
                </a:solidFill>
                <a:latin typeface="Arial"/>
                <a:ea typeface="Arial"/>
                <a:cs typeface="Arial"/>
                <a:sym typeface="Arial"/>
              </a:rPr>
              <a:t>する。</a:t>
            </a:r>
            <a:endParaRPr b="0" i="0" sz="1800" u="none" cap="none" strike="noStrike">
              <a:solidFill>
                <a:schemeClr val="lt2"/>
              </a:solidFill>
              <a:latin typeface="Arial"/>
              <a:ea typeface="Arial"/>
              <a:cs typeface="Arial"/>
              <a:sym typeface="Arial"/>
            </a:endParaRPr>
          </a:p>
        </p:txBody>
      </p:sp>
      <p:graphicFrame>
        <p:nvGraphicFramePr>
          <p:cNvPr id="393" name="Google Shape;393;p18"/>
          <p:cNvGraphicFramePr/>
          <p:nvPr/>
        </p:nvGraphicFramePr>
        <p:xfrm>
          <a:off x="1986050" y="4876800"/>
          <a:ext cx="3000000" cy="3000000"/>
        </p:xfrm>
        <a:graphic>
          <a:graphicData uri="http://schemas.openxmlformats.org/drawingml/2006/table">
            <a:tbl>
              <a:tblPr bandRow="1" firstRow="1">
                <a:noFill/>
                <a:tableStyleId>{CA01BBFE-8B5D-4D13-B827-D4F06699E064}</a:tableStyleId>
              </a:tblPr>
              <a:tblGrid>
                <a:gridCol w="631225"/>
                <a:gridCol w="631225"/>
                <a:gridCol w="7407425"/>
              </a:tblGrid>
              <a:tr h="370850">
                <a:tc gridSpan="2">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水準</a:t>
                      </a:r>
                      <a:endParaRPr/>
                    </a:p>
                  </a:txBody>
                  <a:tcPr marT="45725" marB="45725" marR="91450" marL="91450">
                    <a:solidFill>
                      <a:srgbClr val="EDC6AA"/>
                    </a:solidFill>
                  </a:tcPr>
                </a:tc>
                <a:tc hMerge="1"/>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行動目標の例</a:t>
                      </a:r>
                      <a:endParaRPr/>
                    </a:p>
                  </a:txBody>
                  <a:tcPr marT="45725" marB="45725" marR="91450" marL="91450">
                    <a:solidFill>
                      <a:srgbClr val="EDC6AA"/>
                    </a:solidFill>
                  </a:tcPr>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1</a:t>
                      </a:r>
                      <a:endParaRPr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知識</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思い出す　昇華する　述べる　対応させる　選ぶ</a:t>
                      </a:r>
                      <a:endParaRPr sz="1600" u="none" cap="none" strike="noStrike">
                        <a:solidFill>
                          <a:schemeClr val="lt2"/>
                        </a:solidFill>
                        <a:latin typeface="Arial"/>
                        <a:ea typeface="Arial"/>
                        <a:cs typeface="Arial"/>
                        <a:sym typeface="Arial"/>
                      </a:endParaRPr>
                    </a:p>
                  </a:txBody>
                  <a:tcPr marT="45725" marB="45725" marR="91450" marL="91450">
                    <a:solidFill>
                      <a:srgbClr val="F2F2F2"/>
                    </a:solidFill>
                  </a:tcPr>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2</a:t>
                      </a:r>
                      <a:endParaRPr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理解</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説明する　要約する　言い換える　図示する　etc.</a:t>
                      </a:r>
                      <a:endParaRPr sz="1600" u="none" cap="none" strike="noStrike">
                        <a:solidFill>
                          <a:schemeClr val="lt2"/>
                        </a:solidFill>
                        <a:latin typeface="Arial"/>
                        <a:ea typeface="Arial"/>
                        <a:cs typeface="Arial"/>
                        <a:sym typeface="Arial"/>
                      </a:endParaRPr>
                    </a:p>
                  </a:txBody>
                  <a:tcPr marT="45725" marB="45725" marR="91450" marL="91450">
                    <a:solidFill>
                      <a:schemeClr val="lt1"/>
                    </a:solidFill>
                  </a:tcPr>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3</a:t>
                      </a:r>
                      <a:endParaRPr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応用</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用いる　計算する　解く　適用する　採用する　解釈する　実践する　etc.</a:t>
                      </a:r>
                      <a:endParaRPr sz="1600" u="none" cap="none" strike="noStrike">
                        <a:solidFill>
                          <a:schemeClr val="lt2"/>
                        </a:solidFill>
                        <a:latin typeface="Arial"/>
                        <a:ea typeface="Arial"/>
                        <a:cs typeface="Arial"/>
                        <a:sym typeface="Arial"/>
                      </a:endParaRPr>
                    </a:p>
                  </a:txBody>
                  <a:tcPr marT="45725" marB="45725" marR="91450" marL="91450">
                    <a:solidFill>
                      <a:srgbClr val="F2F2F2"/>
                    </a:solidFill>
                  </a:tcPr>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4</a:t>
                      </a:r>
                      <a:endParaRPr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分析</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分析する　分類する　比較する　分別する　修正する　etc.</a:t>
                      </a:r>
                      <a:endParaRPr sz="1600" u="none" cap="none" strike="noStrike">
                        <a:solidFill>
                          <a:schemeClr val="lt2"/>
                        </a:solidFill>
                        <a:latin typeface="Arial"/>
                        <a:ea typeface="Arial"/>
                        <a:cs typeface="Arial"/>
                        <a:sym typeface="Arial"/>
                      </a:endParaRPr>
                    </a:p>
                  </a:txBody>
                  <a:tcPr marT="45725" marB="45725" marR="91450" marL="91450">
                    <a:solidFill>
                      <a:schemeClr val="lt1"/>
                    </a:solidFill>
                  </a:tcPr>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5</a:t>
                      </a:r>
                      <a:endParaRPr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総合</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創造する　仮説を立てる　モデル化する　再定義する　構成する　etc.</a:t>
                      </a:r>
                      <a:endParaRPr sz="1600" u="none" cap="none" strike="noStrike">
                        <a:solidFill>
                          <a:schemeClr val="lt2"/>
                        </a:solidFill>
                        <a:latin typeface="Arial"/>
                        <a:ea typeface="Arial"/>
                        <a:cs typeface="Arial"/>
                        <a:sym typeface="Arial"/>
                      </a:endParaRPr>
                    </a:p>
                  </a:txBody>
                  <a:tcPr marT="45725" marB="45725" marR="91450" marL="91450">
                    <a:solidFill>
                      <a:srgbClr val="F2F2F2"/>
                    </a:solidFill>
                  </a:tcPr>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latin typeface="Arial"/>
                          <a:ea typeface="Arial"/>
                          <a:cs typeface="Arial"/>
                          <a:sym typeface="Arial"/>
                        </a:rPr>
                        <a:t>6</a:t>
                      </a:r>
                      <a:endParaRPr sz="1600" u="none" cap="none" strike="noStrike">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評価</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判断する　正当化する　判定する　識別する　支援する　etc.</a:t>
                      </a:r>
                      <a:endParaRPr sz="1600" u="none" cap="none" strike="noStrike">
                        <a:solidFill>
                          <a:schemeClr val="lt2"/>
                        </a:solidFill>
                        <a:latin typeface="Arial"/>
                        <a:ea typeface="Arial"/>
                        <a:cs typeface="Arial"/>
                        <a:sym typeface="Arial"/>
                      </a:endParaRPr>
                    </a:p>
                  </a:txBody>
                  <a:tcPr marT="45725" marB="45725" marR="91450" marL="91450">
                    <a:solidFill>
                      <a:schemeClr val="lt1"/>
                    </a:solidFill>
                  </a:tcPr>
                </a:tc>
              </a:tr>
            </a:tbl>
          </a:graphicData>
        </a:graphic>
      </p:graphicFrame>
      <p:sp>
        <p:nvSpPr>
          <p:cNvPr id="394" name="Google Shape;394;p18"/>
          <p:cNvSpPr/>
          <p:nvPr/>
        </p:nvSpPr>
        <p:spPr>
          <a:xfrm>
            <a:off x="1986053" y="4876800"/>
            <a:ext cx="8669866" cy="2595880"/>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95" name="Google Shape;395;p18"/>
          <p:cNvSpPr txBox="1"/>
          <p:nvPr/>
        </p:nvSpPr>
        <p:spPr>
          <a:xfrm>
            <a:off x="1913669" y="7654713"/>
            <a:ext cx="4487131"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Anderson et al.（2013）を参考に作成</a:t>
            </a:r>
            <a:endParaRPr b="0" i="0" sz="1100" u="none" cap="none" strike="noStrike">
              <a:solidFill>
                <a:schemeClr val="lt2"/>
              </a:solidFill>
              <a:latin typeface="Arial"/>
              <a:ea typeface="Arial"/>
              <a:cs typeface="Arial"/>
              <a:sym typeface="Arial"/>
            </a:endParaRPr>
          </a:p>
        </p:txBody>
      </p:sp>
      <p:sp>
        <p:nvSpPr>
          <p:cNvPr id="396" name="Google Shape;396;p18"/>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目標と評価を整合させる②</a:t>
            </a:r>
            <a:endParaRPr b="1">
              <a:latin typeface="Arial"/>
              <a:ea typeface="Arial"/>
              <a:cs typeface="Arial"/>
              <a:sym typeface="Arial"/>
            </a:endParaRPr>
          </a:p>
        </p:txBody>
      </p:sp>
      <p:sp>
        <p:nvSpPr>
          <p:cNvPr id="397" name="Google Shape;397;p18"/>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23-24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19"/>
          <p:cNvSpPr/>
          <p:nvPr/>
        </p:nvSpPr>
        <p:spPr>
          <a:xfrm>
            <a:off x="1190847" y="4082902"/>
            <a:ext cx="10813115" cy="4146698"/>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03" name="Google Shape;403;p19"/>
          <p:cNvSpPr txBox="1"/>
          <p:nvPr/>
        </p:nvSpPr>
        <p:spPr>
          <a:xfrm>
            <a:off x="1190847" y="2383550"/>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c. 目標の構造を明確にする</a:t>
            </a:r>
            <a:endParaRPr b="1" i="0" sz="3200" u="none" cap="none" strike="noStrike">
              <a:solidFill>
                <a:schemeClr val="lt2"/>
              </a:solidFill>
              <a:latin typeface="Arial"/>
              <a:ea typeface="Arial"/>
              <a:cs typeface="Arial"/>
              <a:sym typeface="Arial"/>
            </a:endParaRPr>
          </a:p>
        </p:txBody>
      </p:sp>
      <p:sp>
        <p:nvSpPr>
          <p:cNvPr id="404" name="Google Shape;404;p19"/>
          <p:cNvSpPr txBox="1"/>
          <p:nvPr/>
        </p:nvSpPr>
        <p:spPr>
          <a:xfrm>
            <a:off x="1190847" y="3325330"/>
            <a:ext cx="10813115" cy="595035"/>
          </a:xfrm>
          <a:prstGeom prst="rect">
            <a:avLst/>
          </a:prstGeom>
          <a:noFill/>
          <a:ln>
            <a:noFill/>
          </a:ln>
        </p:spPr>
        <p:txBody>
          <a:bodyPr anchorCtr="0" anchor="t" bIns="50800" lIns="50800" spcFirstLastPara="1" rIns="50800" wrap="square" tIns="50800">
            <a:spAutoFit/>
          </a:bodyPr>
          <a:lstStyle/>
          <a:p>
            <a:pPr indent="0" lvl="0" marL="0" marR="0" rtl="0" algn="l">
              <a:lnSpc>
                <a:spcPct val="150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目標に対応した評価を検討するために、目標の構造を明らかにする。</a:t>
            </a:r>
            <a:endParaRPr b="0" i="0" sz="1800" u="none" cap="none" strike="noStrike">
              <a:solidFill>
                <a:schemeClr val="lt2"/>
              </a:solidFill>
              <a:latin typeface="Arial"/>
              <a:ea typeface="Arial"/>
              <a:cs typeface="Arial"/>
              <a:sym typeface="Arial"/>
            </a:endParaRPr>
          </a:p>
        </p:txBody>
      </p:sp>
      <p:sp>
        <p:nvSpPr>
          <p:cNvPr id="405" name="Google Shape;405;p19"/>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目標と評価を整合させる③</a:t>
            </a:r>
            <a:endParaRPr b="1">
              <a:latin typeface="Arial"/>
              <a:ea typeface="Arial"/>
              <a:cs typeface="Arial"/>
              <a:sym typeface="Arial"/>
            </a:endParaRPr>
          </a:p>
        </p:txBody>
      </p:sp>
      <p:sp>
        <p:nvSpPr>
          <p:cNvPr id="406" name="Google Shape;406;p19"/>
          <p:cNvSpPr txBox="1"/>
          <p:nvPr/>
        </p:nvSpPr>
        <p:spPr>
          <a:xfrm>
            <a:off x="1190847" y="8254165"/>
            <a:ext cx="6719338"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図３　目標の構造と対応する評価（出所　西岡2016、p.2を参考に作成）</a:t>
            </a:r>
            <a:endParaRPr b="0" i="0" sz="1100" u="none" cap="none" strike="noStrike">
              <a:solidFill>
                <a:schemeClr val="lt2"/>
              </a:solidFill>
              <a:latin typeface="Arial"/>
              <a:ea typeface="Arial"/>
              <a:cs typeface="Arial"/>
              <a:sym typeface="Arial"/>
            </a:endParaRPr>
          </a:p>
        </p:txBody>
      </p:sp>
      <p:sp>
        <p:nvSpPr>
          <p:cNvPr id="407" name="Google Shape;407;p19"/>
          <p:cNvSpPr/>
          <p:nvPr/>
        </p:nvSpPr>
        <p:spPr>
          <a:xfrm>
            <a:off x="1371427" y="7557317"/>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事実的知識</a:t>
            </a:r>
            <a:endParaRPr/>
          </a:p>
        </p:txBody>
      </p:sp>
      <p:sp>
        <p:nvSpPr>
          <p:cNvPr id="408" name="Google Shape;408;p19"/>
          <p:cNvSpPr/>
          <p:nvPr/>
        </p:nvSpPr>
        <p:spPr>
          <a:xfrm>
            <a:off x="4218355" y="7557317"/>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事実的知識</a:t>
            </a:r>
            <a:endParaRPr/>
          </a:p>
        </p:txBody>
      </p:sp>
      <p:sp>
        <p:nvSpPr>
          <p:cNvPr id="409" name="Google Shape;409;p19"/>
          <p:cNvSpPr/>
          <p:nvPr/>
        </p:nvSpPr>
        <p:spPr>
          <a:xfrm>
            <a:off x="6594077" y="7557317"/>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個別的スキル</a:t>
            </a:r>
            <a:endParaRPr/>
          </a:p>
        </p:txBody>
      </p:sp>
      <p:sp>
        <p:nvSpPr>
          <p:cNvPr id="410" name="Google Shape;410;p19"/>
          <p:cNvSpPr/>
          <p:nvPr/>
        </p:nvSpPr>
        <p:spPr>
          <a:xfrm>
            <a:off x="9453640" y="7557317"/>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個別的スキル</a:t>
            </a:r>
            <a:endParaRPr/>
          </a:p>
        </p:txBody>
      </p:sp>
      <p:graphicFrame>
        <p:nvGraphicFramePr>
          <p:cNvPr id="411" name="Google Shape;411;p19"/>
          <p:cNvGraphicFramePr/>
          <p:nvPr/>
        </p:nvGraphicFramePr>
        <p:xfrm>
          <a:off x="2496902" y="7054616"/>
          <a:ext cx="3000000" cy="3000000"/>
        </p:xfrm>
        <a:graphic>
          <a:graphicData uri="http://schemas.openxmlformats.org/drawingml/2006/table">
            <a:tbl>
              <a:tblPr bandRow="1" firstRow="1">
                <a:noFill/>
                <a:tableStyleId>{EB1BB9BB-C93C-40EA-B528-5E87D4E8C2DD}</a:tableStyleId>
              </a:tblPr>
              <a:tblGrid>
                <a:gridCol w="2851300"/>
              </a:tblGrid>
              <a:tr h="471925">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lnR cap="flat" cmpd="sng" w="12700">
                      <a:solidFill>
                        <a:schemeClr val="dk1"/>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r>
            </a:tbl>
          </a:graphicData>
        </a:graphic>
      </p:graphicFrame>
      <p:graphicFrame>
        <p:nvGraphicFramePr>
          <p:cNvPr id="412" name="Google Shape;412;p19"/>
          <p:cNvGraphicFramePr/>
          <p:nvPr/>
        </p:nvGraphicFramePr>
        <p:xfrm>
          <a:off x="7723925" y="7054616"/>
          <a:ext cx="3000000" cy="3000000"/>
        </p:xfrm>
        <a:graphic>
          <a:graphicData uri="http://schemas.openxmlformats.org/drawingml/2006/table">
            <a:tbl>
              <a:tblPr bandRow="1" firstRow="1">
                <a:noFill/>
                <a:tableStyleId>{EB1BB9BB-C93C-40EA-B528-5E87D4E8C2DD}</a:tableStyleId>
              </a:tblPr>
              <a:tblGrid>
                <a:gridCol w="2851300"/>
              </a:tblGrid>
              <a:tr h="471925">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lnR cap="flat" cmpd="sng" w="12700">
                      <a:solidFill>
                        <a:schemeClr val="dk1"/>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r>
            </a:tbl>
          </a:graphicData>
        </a:graphic>
      </p:graphicFrame>
      <p:cxnSp>
        <p:nvCxnSpPr>
          <p:cNvPr id="413" name="Google Shape;413;p19"/>
          <p:cNvCxnSpPr>
            <a:stCxn id="414" idx="0"/>
          </p:cNvCxnSpPr>
          <p:nvPr/>
        </p:nvCxnSpPr>
        <p:spPr>
          <a:xfrm>
            <a:off x="3922552" y="6207547"/>
            <a:ext cx="0" cy="847200"/>
          </a:xfrm>
          <a:prstGeom prst="straightConnector1">
            <a:avLst/>
          </a:prstGeom>
          <a:noFill/>
          <a:ln cap="flat" cmpd="sng" w="25400">
            <a:solidFill>
              <a:srgbClr val="432957"/>
            </a:solidFill>
            <a:prstDash val="solid"/>
            <a:round/>
            <a:headEnd len="sm" w="sm" type="none"/>
            <a:tailEnd len="sm" w="sm" type="none"/>
          </a:ln>
        </p:spPr>
      </p:cxnSp>
      <p:cxnSp>
        <p:nvCxnSpPr>
          <p:cNvPr id="415" name="Google Shape;415;p19"/>
          <p:cNvCxnSpPr>
            <a:stCxn id="416" idx="0"/>
          </p:cNvCxnSpPr>
          <p:nvPr/>
        </p:nvCxnSpPr>
        <p:spPr>
          <a:xfrm>
            <a:off x="9182605" y="6207140"/>
            <a:ext cx="0" cy="847500"/>
          </a:xfrm>
          <a:prstGeom prst="straightConnector1">
            <a:avLst/>
          </a:prstGeom>
          <a:noFill/>
          <a:ln cap="flat" cmpd="sng" w="25400">
            <a:solidFill>
              <a:srgbClr val="432957"/>
            </a:solidFill>
            <a:prstDash val="solid"/>
            <a:round/>
            <a:headEnd len="sm" w="sm" type="none"/>
            <a:tailEnd len="sm" w="sm" type="none"/>
          </a:ln>
        </p:spPr>
      </p:cxnSp>
      <p:sp>
        <p:nvSpPr>
          <p:cNvPr id="414" name="Google Shape;414;p19"/>
          <p:cNvSpPr/>
          <p:nvPr/>
        </p:nvSpPr>
        <p:spPr>
          <a:xfrm>
            <a:off x="2792704" y="6207547"/>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移動可能な概念</a:t>
            </a:r>
            <a:endParaRPr b="0" i="0" sz="2000" u="none" cap="none" strike="noStrike">
              <a:solidFill>
                <a:srgbClr val="000000"/>
              </a:solidFill>
              <a:latin typeface="Arial"/>
              <a:ea typeface="Arial"/>
              <a:cs typeface="Arial"/>
              <a:sym typeface="Arial"/>
            </a:endParaRPr>
          </a:p>
        </p:txBody>
      </p:sp>
      <p:sp>
        <p:nvSpPr>
          <p:cNvPr id="416" name="Google Shape;416;p19"/>
          <p:cNvSpPr/>
          <p:nvPr/>
        </p:nvSpPr>
        <p:spPr>
          <a:xfrm>
            <a:off x="8052757" y="6207140"/>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複雑なプロセス</a:t>
            </a:r>
            <a:endParaRPr b="0" i="0" sz="2000" u="none" cap="none" strike="noStrike">
              <a:solidFill>
                <a:srgbClr val="000000"/>
              </a:solidFill>
              <a:latin typeface="Arial"/>
              <a:ea typeface="Arial"/>
              <a:cs typeface="Arial"/>
              <a:sym typeface="Arial"/>
            </a:endParaRPr>
          </a:p>
        </p:txBody>
      </p:sp>
      <p:graphicFrame>
        <p:nvGraphicFramePr>
          <p:cNvPr id="417" name="Google Shape;417;p19"/>
          <p:cNvGraphicFramePr/>
          <p:nvPr/>
        </p:nvGraphicFramePr>
        <p:xfrm>
          <a:off x="3922552" y="5735623"/>
          <a:ext cx="3000000" cy="3000000"/>
        </p:xfrm>
        <a:graphic>
          <a:graphicData uri="http://schemas.openxmlformats.org/drawingml/2006/table">
            <a:tbl>
              <a:tblPr bandRow="1" firstRow="1">
                <a:noFill/>
                <a:tableStyleId>{EB1BB9BB-C93C-40EA-B528-5E87D4E8C2DD}</a:tableStyleId>
              </a:tblPr>
              <a:tblGrid>
                <a:gridCol w="5260050"/>
              </a:tblGrid>
              <a:tr h="471925">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lnR cap="flat" cmpd="sng" w="12700">
                      <a:solidFill>
                        <a:schemeClr val="dk1"/>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r>
            </a:tbl>
          </a:graphicData>
        </a:graphic>
      </p:graphicFrame>
      <p:cxnSp>
        <p:nvCxnSpPr>
          <p:cNvPr id="418" name="Google Shape;418;p19"/>
          <p:cNvCxnSpPr/>
          <p:nvPr/>
        </p:nvCxnSpPr>
        <p:spPr>
          <a:xfrm>
            <a:off x="6478051" y="4899129"/>
            <a:ext cx="1" cy="847476"/>
          </a:xfrm>
          <a:prstGeom prst="straightConnector1">
            <a:avLst/>
          </a:prstGeom>
          <a:noFill/>
          <a:ln cap="flat" cmpd="sng" w="25400">
            <a:solidFill>
              <a:srgbClr val="432957"/>
            </a:solidFill>
            <a:prstDash val="solid"/>
            <a:round/>
            <a:headEnd len="sm" w="sm" type="none"/>
            <a:tailEnd len="sm" w="sm" type="none"/>
          </a:ln>
        </p:spPr>
      </p:cxnSp>
      <p:sp>
        <p:nvSpPr>
          <p:cNvPr id="419" name="Google Shape;419;p19"/>
          <p:cNvSpPr/>
          <p:nvPr/>
        </p:nvSpPr>
        <p:spPr>
          <a:xfrm>
            <a:off x="5348203" y="4668686"/>
            <a:ext cx="2259696" cy="410369"/>
          </a:xfrm>
          <a:prstGeom prst="rect">
            <a:avLst/>
          </a:prstGeom>
          <a:solidFill>
            <a:schemeClr val="lt1"/>
          </a:solidFill>
          <a:ln cap="flat" cmpd="sng" w="25400">
            <a:solidFill>
              <a:srgbClr val="DF683C"/>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000"/>
              <a:buFont typeface="Arial"/>
              <a:buNone/>
            </a:pPr>
            <a:r>
              <a:rPr b="0" i="0" lang="ja-JP" sz="2000" u="none" cap="none" strike="noStrike">
                <a:solidFill>
                  <a:srgbClr val="000000"/>
                </a:solidFill>
                <a:latin typeface="Arial"/>
                <a:ea typeface="Arial"/>
                <a:cs typeface="Arial"/>
                <a:sym typeface="Arial"/>
              </a:rPr>
              <a:t>原理や一般化</a:t>
            </a:r>
            <a:endParaRPr/>
          </a:p>
        </p:txBody>
      </p:sp>
      <p:sp>
        <p:nvSpPr>
          <p:cNvPr id="420" name="Google Shape;420;p19"/>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24-25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0"/>
          <p:cNvSpPr txBox="1"/>
          <p:nvPr/>
        </p:nvSpPr>
        <p:spPr>
          <a:xfrm>
            <a:off x="868065" y="1875714"/>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評価設計における４つの問い</a:t>
            </a:r>
            <a:endParaRPr b="1" i="0" sz="3200" u="none" cap="none" strike="noStrike">
              <a:solidFill>
                <a:schemeClr val="lt2"/>
              </a:solidFill>
              <a:latin typeface="Arial"/>
              <a:ea typeface="Arial"/>
              <a:cs typeface="Arial"/>
              <a:sym typeface="Arial"/>
            </a:endParaRPr>
          </a:p>
        </p:txBody>
      </p:sp>
      <p:sp>
        <p:nvSpPr>
          <p:cNvPr id="426" name="Google Shape;426;p2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目標と評価を整合させる④</a:t>
            </a:r>
            <a:endParaRPr b="1">
              <a:latin typeface="Arial"/>
              <a:ea typeface="Arial"/>
              <a:cs typeface="Arial"/>
              <a:sym typeface="Arial"/>
            </a:endParaRPr>
          </a:p>
        </p:txBody>
      </p:sp>
      <p:sp>
        <p:nvSpPr>
          <p:cNvPr id="427" name="Google Shape;427;p20"/>
          <p:cNvSpPr/>
          <p:nvPr/>
        </p:nvSpPr>
        <p:spPr>
          <a:xfrm>
            <a:off x="1710912" y="3428666"/>
            <a:ext cx="4516437"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8" name="Google Shape;428;p20"/>
          <p:cNvSpPr/>
          <p:nvPr/>
        </p:nvSpPr>
        <p:spPr>
          <a:xfrm>
            <a:off x="6737016" y="3428665"/>
            <a:ext cx="4516437"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29" name="Google Shape;429;p20"/>
          <p:cNvSpPr txBox="1"/>
          <p:nvPr/>
        </p:nvSpPr>
        <p:spPr>
          <a:xfrm>
            <a:off x="2162465" y="3544541"/>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なぜ評価を行うのか</a:t>
            </a:r>
            <a:endParaRPr b="1" i="0" sz="2400" u="none" cap="none" strike="noStrike">
              <a:solidFill>
                <a:schemeClr val="lt2"/>
              </a:solidFill>
              <a:latin typeface="Arial"/>
              <a:ea typeface="Arial"/>
              <a:cs typeface="Arial"/>
              <a:sym typeface="Arial"/>
            </a:endParaRPr>
          </a:p>
        </p:txBody>
      </p:sp>
      <p:sp>
        <p:nvSpPr>
          <p:cNvPr id="430" name="Google Shape;430;p20"/>
          <p:cNvSpPr txBox="1"/>
          <p:nvPr/>
        </p:nvSpPr>
        <p:spPr>
          <a:xfrm>
            <a:off x="7105871" y="3520523"/>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何を評価するのか</a:t>
            </a:r>
            <a:endParaRPr/>
          </a:p>
        </p:txBody>
      </p:sp>
      <p:grpSp>
        <p:nvGrpSpPr>
          <p:cNvPr id="431" name="Google Shape;431;p20"/>
          <p:cNvGrpSpPr/>
          <p:nvPr/>
        </p:nvGrpSpPr>
        <p:grpSpPr>
          <a:xfrm>
            <a:off x="1008236" y="6362749"/>
            <a:ext cx="5942883" cy="2456127"/>
            <a:chOff x="-1599381" y="6536895"/>
            <a:chExt cx="4776854" cy="2456127"/>
          </a:xfrm>
        </p:grpSpPr>
        <p:sp>
          <p:nvSpPr>
            <p:cNvPr id="432" name="Google Shape;432;p20"/>
            <p:cNvSpPr/>
            <p:nvPr/>
          </p:nvSpPr>
          <p:spPr>
            <a:xfrm>
              <a:off x="-1026095" y="6536895"/>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3" name="Google Shape;433;p20"/>
            <p:cNvSpPr txBox="1"/>
            <p:nvPr/>
          </p:nvSpPr>
          <p:spPr>
            <a:xfrm>
              <a:off x="-1599381" y="6738134"/>
              <a:ext cx="4776854" cy="548868"/>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どのような方法で行うのか</a:t>
              </a:r>
              <a:endParaRPr b="1" i="0" sz="2400" u="none" cap="none" strike="noStrike">
                <a:solidFill>
                  <a:schemeClr val="lt2"/>
                </a:solidFill>
                <a:latin typeface="Arial"/>
                <a:ea typeface="Arial"/>
                <a:cs typeface="Arial"/>
                <a:sym typeface="Arial"/>
              </a:endParaRPr>
            </a:p>
          </p:txBody>
        </p:sp>
      </p:grpSp>
      <p:grpSp>
        <p:nvGrpSpPr>
          <p:cNvPr id="434" name="Google Shape;434;p20"/>
          <p:cNvGrpSpPr/>
          <p:nvPr/>
        </p:nvGrpSpPr>
        <p:grpSpPr>
          <a:xfrm>
            <a:off x="6729873" y="6351767"/>
            <a:ext cx="4523580" cy="2456127"/>
            <a:chOff x="5739993" y="6536894"/>
            <a:chExt cx="3636027" cy="2456127"/>
          </a:xfrm>
        </p:grpSpPr>
        <p:sp>
          <p:nvSpPr>
            <p:cNvPr id="435" name="Google Shape;435;p20"/>
            <p:cNvSpPr/>
            <p:nvPr/>
          </p:nvSpPr>
          <p:spPr>
            <a:xfrm>
              <a:off x="5739993" y="6536894"/>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6" name="Google Shape;436;p20"/>
            <p:cNvSpPr txBox="1"/>
            <p:nvPr/>
          </p:nvSpPr>
          <p:spPr>
            <a:xfrm>
              <a:off x="5762694" y="6743259"/>
              <a:ext cx="3613326"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どのタイミングで行うのか</a:t>
              </a:r>
              <a:endParaRPr b="1" i="0" sz="2400" u="none" cap="none" strike="noStrike">
                <a:solidFill>
                  <a:schemeClr val="lt2"/>
                </a:solidFill>
                <a:latin typeface="Arial"/>
                <a:ea typeface="Arial"/>
                <a:cs typeface="Arial"/>
                <a:sym typeface="Arial"/>
              </a:endParaRPr>
            </a:p>
          </p:txBody>
        </p:sp>
      </p:grpSp>
      <p:sp>
        <p:nvSpPr>
          <p:cNvPr id="437" name="Google Shape;437;p20"/>
          <p:cNvSpPr/>
          <p:nvPr/>
        </p:nvSpPr>
        <p:spPr>
          <a:xfrm>
            <a:off x="8086630" y="4283209"/>
            <a:ext cx="1690665" cy="1292336"/>
          </a:xfrm>
          <a:prstGeom prst="wedgeEllipseCallout">
            <a:avLst>
              <a:gd fmla="val -20833" name="adj1"/>
              <a:gd fmla="val 62500" name="adj2"/>
            </a:avLst>
          </a:prstGeom>
          <a:solidFill>
            <a:srgbClr val="FCCA4E"/>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38" name="Google Shape;438;p20"/>
          <p:cNvSpPr/>
          <p:nvPr/>
        </p:nvSpPr>
        <p:spPr>
          <a:xfrm>
            <a:off x="8125764" y="4602662"/>
            <a:ext cx="157700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3200"/>
              <a:buFont typeface="Overlock"/>
              <a:buNone/>
            </a:pPr>
            <a:r>
              <a:rPr b="0" i="0" lang="ja-JP" sz="3200" u="none" cap="none" strike="noStrike">
                <a:solidFill>
                  <a:srgbClr val="000000"/>
                </a:solidFill>
                <a:latin typeface="Overlock"/>
                <a:ea typeface="Overlock"/>
                <a:cs typeface="Overlock"/>
                <a:sym typeface="Overlock"/>
              </a:rPr>
              <a:t>What?</a:t>
            </a:r>
            <a:endParaRPr b="0" i="0" sz="3200" u="none" cap="none" strike="noStrike">
              <a:solidFill>
                <a:srgbClr val="000000"/>
              </a:solidFill>
              <a:latin typeface="Overlock"/>
              <a:ea typeface="Overlock"/>
              <a:cs typeface="Overlock"/>
              <a:sym typeface="Overlock"/>
            </a:endParaRPr>
          </a:p>
        </p:txBody>
      </p:sp>
      <p:sp>
        <p:nvSpPr>
          <p:cNvPr id="439" name="Google Shape;439;p20"/>
          <p:cNvSpPr/>
          <p:nvPr/>
        </p:nvSpPr>
        <p:spPr>
          <a:xfrm>
            <a:off x="2995143" y="4283209"/>
            <a:ext cx="1690665" cy="1292336"/>
          </a:xfrm>
          <a:prstGeom prst="wedgeEllipseCallout">
            <a:avLst>
              <a:gd fmla="val -20833" name="adj1"/>
              <a:gd fmla="val 62500" name="adj2"/>
            </a:avLst>
          </a:prstGeom>
          <a:solidFill>
            <a:srgbClr val="FCCA4E"/>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0" name="Google Shape;440;p20"/>
          <p:cNvSpPr/>
          <p:nvPr/>
        </p:nvSpPr>
        <p:spPr>
          <a:xfrm>
            <a:off x="3034277" y="4602662"/>
            <a:ext cx="157700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3200"/>
              <a:buFont typeface="Overlock"/>
              <a:buNone/>
            </a:pPr>
            <a:r>
              <a:rPr b="0" i="0" lang="ja-JP" sz="3200" u="none" cap="none" strike="noStrike">
                <a:solidFill>
                  <a:srgbClr val="000000"/>
                </a:solidFill>
                <a:latin typeface="Overlock"/>
                <a:ea typeface="Overlock"/>
                <a:cs typeface="Overlock"/>
                <a:sym typeface="Overlock"/>
              </a:rPr>
              <a:t>Why?</a:t>
            </a:r>
            <a:endParaRPr b="0" i="0" sz="3200" u="none" cap="none" strike="noStrike">
              <a:solidFill>
                <a:srgbClr val="000000"/>
              </a:solidFill>
              <a:latin typeface="Overlock"/>
              <a:ea typeface="Overlock"/>
              <a:cs typeface="Overlock"/>
              <a:sym typeface="Overlock"/>
            </a:endParaRPr>
          </a:p>
        </p:txBody>
      </p:sp>
      <p:sp>
        <p:nvSpPr>
          <p:cNvPr id="441" name="Google Shape;441;p20"/>
          <p:cNvSpPr/>
          <p:nvPr/>
        </p:nvSpPr>
        <p:spPr>
          <a:xfrm>
            <a:off x="3044827" y="7227563"/>
            <a:ext cx="1690665" cy="1292336"/>
          </a:xfrm>
          <a:prstGeom prst="wedgeEllipseCallout">
            <a:avLst>
              <a:gd fmla="val -20833" name="adj1"/>
              <a:gd fmla="val 62500" name="adj2"/>
            </a:avLst>
          </a:prstGeom>
          <a:solidFill>
            <a:srgbClr val="FCCA4E"/>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2" name="Google Shape;442;p20"/>
          <p:cNvSpPr/>
          <p:nvPr/>
        </p:nvSpPr>
        <p:spPr>
          <a:xfrm>
            <a:off x="3083961" y="7547016"/>
            <a:ext cx="157700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3200"/>
              <a:buFont typeface="Overlock"/>
              <a:buNone/>
            </a:pPr>
            <a:r>
              <a:rPr b="0" i="0" lang="ja-JP" sz="3200" u="none" cap="none" strike="noStrike">
                <a:solidFill>
                  <a:srgbClr val="000000"/>
                </a:solidFill>
                <a:latin typeface="Overlock"/>
                <a:ea typeface="Overlock"/>
                <a:cs typeface="Overlock"/>
                <a:sym typeface="Overlock"/>
              </a:rPr>
              <a:t>How?</a:t>
            </a:r>
            <a:endParaRPr b="0" i="0" sz="3200" u="none" cap="none" strike="noStrike">
              <a:solidFill>
                <a:srgbClr val="000000"/>
              </a:solidFill>
              <a:latin typeface="Overlock"/>
              <a:ea typeface="Overlock"/>
              <a:cs typeface="Overlock"/>
              <a:sym typeface="Overlock"/>
            </a:endParaRPr>
          </a:p>
        </p:txBody>
      </p:sp>
      <p:sp>
        <p:nvSpPr>
          <p:cNvPr id="443" name="Google Shape;443;p20"/>
          <p:cNvSpPr/>
          <p:nvPr/>
        </p:nvSpPr>
        <p:spPr>
          <a:xfrm>
            <a:off x="8136314" y="7227563"/>
            <a:ext cx="1690665" cy="1292336"/>
          </a:xfrm>
          <a:prstGeom prst="wedgeEllipseCallout">
            <a:avLst>
              <a:gd fmla="val -20833" name="adj1"/>
              <a:gd fmla="val 62500" name="adj2"/>
            </a:avLst>
          </a:prstGeom>
          <a:solidFill>
            <a:srgbClr val="FCCA4E"/>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44" name="Google Shape;444;p20"/>
          <p:cNvSpPr/>
          <p:nvPr/>
        </p:nvSpPr>
        <p:spPr>
          <a:xfrm>
            <a:off x="8175448" y="7547016"/>
            <a:ext cx="1577009" cy="595035"/>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3200"/>
              <a:buFont typeface="Overlock"/>
              <a:buNone/>
            </a:pPr>
            <a:r>
              <a:rPr b="0" i="0" lang="ja-JP" sz="3200" u="none" cap="none" strike="noStrike">
                <a:solidFill>
                  <a:srgbClr val="000000"/>
                </a:solidFill>
                <a:latin typeface="Overlock"/>
                <a:ea typeface="Overlock"/>
                <a:cs typeface="Overlock"/>
                <a:sym typeface="Overlock"/>
              </a:rPr>
              <a:t>When?</a:t>
            </a:r>
            <a:endParaRPr b="0" i="0" sz="3200" u="none" cap="none" strike="noStrike">
              <a:solidFill>
                <a:srgbClr val="000000"/>
              </a:solidFill>
              <a:latin typeface="Overlock"/>
              <a:ea typeface="Overlock"/>
              <a:cs typeface="Overlock"/>
              <a:sym typeface="Overlock"/>
            </a:endParaRPr>
          </a:p>
        </p:txBody>
      </p:sp>
      <p:sp>
        <p:nvSpPr>
          <p:cNvPr id="445" name="Google Shape;445;p20"/>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p.25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1"/>
          <p:cNvSpPr txBox="1"/>
          <p:nvPr/>
        </p:nvSpPr>
        <p:spPr>
          <a:xfrm>
            <a:off x="929568" y="1333655"/>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51" name="Google Shape;451;p21"/>
          <p:cNvSpPr/>
          <p:nvPr/>
        </p:nvSpPr>
        <p:spPr>
          <a:xfrm>
            <a:off x="929568" y="3448254"/>
            <a:ext cx="5316055" cy="480416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52" name="Google Shape;452;p21"/>
          <p:cNvSpPr txBox="1"/>
          <p:nvPr/>
        </p:nvSpPr>
        <p:spPr>
          <a:xfrm>
            <a:off x="1244558" y="4049276"/>
            <a:ext cx="441146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「何を評価するか」を選択する</a:t>
            </a:r>
            <a:endParaRPr b="1" i="0" sz="2400" u="none" cap="none" strike="noStrike">
              <a:solidFill>
                <a:schemeClr val="lt2"/>
              </a:solidFill>
              <a:latin typeface="Arial"/>
              <a:ea typeface="Arial"/>
              <a:cs typeface="Arial"/>
              <a:sym typeface="Arial"/>
            </a:endParaRPr>
          </a:p>
        </p:txBody>
      </p:sp>
      <p:sp>
        <p:nvSpPr>
          <p:cNvPr id="453" name="Google Shape;453;p21"/>
          <p:cNvSpPr txBox="1"/>
          <p:nvPr/>
        </p:nvSpPr>
        <p:spPr>
          <a:xfrm>
            <a:off x="1136626" y="4777403"/>
            <a:ext cx="4901938"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大学で学生が獲得すべき内容は、簡単に測定できないものがほとんどである。本当に評価したい内容を整理することが求められる。</a:t>
            </a:r>
            <a:endParaRPr b="0" i="0" sz="1800" u="none" cap="none" strike="noStrike">
              <a:solidFill>
                <a:schemeClr val="lt2"/>
              </a:solidFill>
              <a:latin typeface="Arial"/>
              <a:ea typeface="Arial"/>
              <a:cs typeface="Arial"/>
              <a:sym typeface="Arial"/>
            </a:endParaRPr>
          </a:p>
        </p:txBody>
      </p:sp>
      <p:sp>
        <p:nvSpPr>
          <p:cNvPr id="454" name="Google Shape;454;p21"/>
          <p:cNvSpPr/>
          <p:nvPr/>
        </p:nvSpPr>
        <p:spPr>
          <a:xfrm>
            <a:off x="6742595" y="3448254"/>
            <a:ext cx="5316055" cy="480416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55" name="Google Shape;455;p21"/>
          <p:cNvSpPr txBox="1"/>
          <p:nvPr/>
        </p:nvSpPr>
        <p:spPr>
          <a:xfrm>
            <a:off x="7041001" y="4029229"/>
            <a:ext cx="4719241"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「何を評価しないか」を確認する</a:t>
            </a:r>
            <a:endParaRPr b="1" i="0" sz="2400" u="none" cap="none" strike="noStrike">
              <a:solidFill>
                <a:schemeClr val="lt2"/>
              </a:solidFill>
              <a:latin typeface="Arial"/>
              <a:ea typeface="Arial"/>
              <a:cs typeface="Arial"/>
              <a:sym typeface="Arial"/>
            </a:endParaRPr>
          </a:p>
        </p:txBody>
      </p:sp>
      <p:sp>
        <p:nvSpPr>
          <p:cNvPr id="456" name="Google Shape;456;p21"/>
          <p:cNvSpPr txBox="1"/>
          <p:nvPr/>
        </p:nvSpPr>
        <p:spPr>
          <a:xfrm>
            <a:off x="6927807" y="4777403"/>
            <a:ext cx="4945627"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本来、成績評価は学習成果に基づいて行われるべきものである。一般的に、評価の対象にすべきではないものには次のようなものがある。</a:t>
            </a:r>
            <a:endParaRPr b="0" i="0" sz="1800" u="none" cap="none" strike="noStrike">
              <a:solidFill>
                <a:schemeClr val="lt2"/>
              </a:solidFill>
              <a:latin typeface="Arial"/>
              <a:ea typeface="Arial"/>
              <a:cs typeface="Arial"/>
              <a:sym typeface="Arial"/>
            </a:endParaRPr>
          </a:p>
        </p:txBody>
      </p:sp>
      <p:sp>
        <p:nvSpPr>
          <p:cNvPr id="457" name="Google Shape;457;p21"/>
          <p:cNvSpPr txBox="1"/>
          <p:nvPr/>
        </p:nvSpPr>
        <p:spPr>
          <a:xfrm>
            <a:off x="867000" y="2059783"/>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評価対象を明確にするために</a:t>
            </a:r>
            <a:endParaRPr b="1" i="0" sz="3200" u="none" cap="none" strike="noStrike">
              <a:solidFill>
                <a:schemeClr val="lt2"/>
              </a:solidFill>
              <a:latin typeface="Arial"/>
              <a:ea typeface="Arial"/>
              <a:cs typeface="Arial"/>
              <a:sym typeface="Arial"/>
            </a:endParaRPr>
          </a:p>
        </p:txBody>
      </p:sp>
      <p:sp>
        <p:nvSpPr>
          <p:cNvPr id="458" name="Google Shape;458;p21"/>
          <p:cNvSpPr txBox="1"/>
          <p:nvPr/>
        </p:nvSpPr>
        <p:spPr>
          <a:xfrm>
            <a:off x="10835253" y="9180000"/>
            <a:ext cx="21075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26-30</a:t>
            </a:r>
            <a:endParaRPr b="0" i="0" sz="1100" u="none" cap="none" strike="noStrike">
              <a:solidFill>
                <a:schemeClr val="lt2"/>
              </a:solidFill>
              <a:latin typeface="Arial"/>
              <a:ea typeface="Arial"/>
              <a:cs typeface="Arial"/>
              <a:sym typeface="Arial"/>
            </a:endParaRPr>
          </a:p>
        </p:txBody>
      </p:sp>
      <p:sp>
        <p:nvSpPr>
          <p:cNvPr id="459" name="Google Shape;459;p21"/>
          <p:cNvSpPr txBox="1"/>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３章 目標と評価を整合させる⑤</a:t>
            </a:r>
            <a:endParaRPr b="1" i="0" sz="4400" u="none" cap="none" strike="noStrike">
              <a:solidFill>
                <a:schemeClr val="lt2"/>
              </a:solidFill>
              <a:latin typeface="Arial"/>
              <a:ea typeface="Arial"/>
              <a:cs typeface="Arial"/>
              <a:sym typeface="Arial"/>
            </a:endParaRPr>
          </a:p>
        </p:txBody>
      </p:sp>
      <p:sp>
        <p:nvSpPr>
          <p:cNvPr id="460" name="Google Shape;460;p21"/>
          <p:cNvSpPr txBox="1"/>
          <p:nvPr/>
        </p:nvSpPr>
        <p:spPr>
          <a:xfrm>
            <a:off x="7700852" y="6172581"/>
            <a:ext cx="3399535" cy="1795363"/>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6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出席</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6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授業中の活動への参加</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6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文章表現</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6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個人的な要素</a:t>
            </a:r>
            <a:endParaRPr b="0" i="0" sz="1800" u="none" cap="none" strike="noStrike">
              <a:solidFill>
                <a:schemeClr val="lt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2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目標と評価を整合させる⑥</a:t>
            </a:r>
            <a:endParaRPr b="1">
              <a:latin typeface="Arial"/>
              <a:ea typeface="Arial"/>
              <a:cs typeface="Arial"/>
              <a:sym typeface="Arial"/>
            </a:endParaRPr>
          </a:p>
        </p:txBody>
      </p:sp>
      <p:sp>
        <p:nvSpPr>
          <p:cNvPr id="466" name="Google Shape;466;p22"/>
          <p:cNvSpPr txBox="1"/>
          <p:nvPr/>
        </p:nvSpPr>
        <p:spPr>
          <a:xfrm>
            <a:off x="1760362" y="3602015"/>
            <a:ext cx="4887254" cy="815583"/>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目標に適した評価方法を選ぶ</a:t>
            </a:r>
            <a:endParaRPr b="1" i="0" sz="2400" u="none" cap="none" strike="noStrike">
              <a:solidFill>
                <a:schemeClr val="lt2"/>
              </a:solidFill>
              <a:latin typeface="Arial"/>
              <a:ea typeface="Arial"/>
              <a:cs typeface="Arial"/>
              <a:sym typeface="Arial"/>
            </a:endParaRPr>
          </a:p>
        </p:txBody>
      </p:sp>
      <p:sp>
        <p:nvSpPr>
          <p:cNvPr id="467" name="Google Shape;467;p22"/>
          <p:cNvSpPr txBox="1"/>
          <p:nvPr/>
        </p:nvSpPr>
        <p:spPr>
          <a:xfrm>
            <a:off x="1781576" y="4299282"/>
            <a:ext cx="9462900" cy="8721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教育活動に用いられる評価方法は様々で、目的に合わせて選ぶ必要がある。</a:t>
            </a:r>
            <a:endParaRPr b="0" i="0" sz="20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2000"/>
              <a:buFont typeface="Arial"/>
              <a:buNone/>
            </a:pPr>
            <a:r>
              <a:rPr lang="ja-JP" sz="2000">
                <a:solidFill>
                  <a:schemeClr val="lt2"/>
                </a:solidFill>
              </a:rPr>
              <a:t>（次ページの図参照）</a:t>
            </a:r>
            <a:r>
              <a:rPr b="0" i="0" lang="ja-JP" sz="2000" u="none" cap="none" strike="noStrike">
                <a:solidFill>
                  <a:schemeClr val="lt2"/>
                </a:solidFill>
                <a:latin typeface="Arial"/>
                <a:ea typeface="Arial"/>
                <a:cs typeface="Arial"/>
                <a:sym typeface="Arial"/>
              </a:rPr>
              <a:t>。</a:t>
            </a:r>
            <a:endParaRPr b="0" i="0" sz="2000" u="none" cap="none" strike="noStrike">
              <a:solidFill>
                <a:schemeClr val="lt2"/>
              </a:solidFill>
              <a:latin typeface="Arial"/>
              <a:ea typeface="Arial"/>
              <a:cs typeface="Arial"/>
              <a:sym typeface="Arial"/>
            </a:endParaRPr>
          </a:p>
        </p:txBody>
      </p:sp>
      <p:sp>
        <p:nvSpPr>
          <p:cNvPr id="468" name="Google Shape;468;p22"/>
          <p:cNvSpPr txBox="1"/>
          <p:nvPr/>
        </p:nvSpPr>
        <p:spPr>
          <a:xfrm>
            <a:off x="1781577" y="5732807"/>
            <a:ext cx="5959269"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目標の構造に沿って評価を設計する</a:t>
            </a:r>
            <a:endParaRPr b="1" i="0" sz="2400" u="none" cap="none" strike="noStrike">
              <a:solidFill>
                <a:schemeClr val="lt2"/>
              </a:solidFill>
              <a:latin typeface="Arial"/>
              <a:ea typeface="Arial"/>
              <a:cs typeface="Arial"/>
              <a:sym typeface="Arial"/>
            </a:endParaRPr>
          </a:p>
        </p:txBody>
      </p:sp>
      <p:sp>
        <p:nvSpPr>
          <p:cNvPr id="469" name="Google Shape;469;p22"/>
          <p:cNvSpPr txBox="1"/>
          <p:nvPr/>
        </p:nvSpPr>
        <p:spPr>
          <a:xfrm>
            <a:off x="1781576" y="6571192"/>
            <a:ext cx="9853703" cy="1795363"/>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評価基準の設計の原理にも大きく２つがある。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ア）より多くの目標を到達するほど成績を高く評価する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イ）より高次の目標に到達するほど高く評価する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もちろん、２つを組み合わせることも可能である。</a:t>
            </a:r>
            <a:endParaRPr b="0" i="0" sz="1800" u="none" cap="none" strike="noStrike">
              <a:solidFill>
                <a:schemeClr val="lt2"/>
              </a:solidFill>
              <a:latin typeface="Arial"/>
              <a:ea typeface="Arial"/>
              <a:cs typeface="Arial"/>
              <a:sym typeface="Arial"/>
            </a:endParaRPr>
          </a:p>
        </p:txBody>
      </p:sp>
      <p:sp>
        <p:nvSpPr>
          <p:cNvPr id="470" name="Google Shape;470;p22"/>
          <p:cNvSpPr txBox="1"/>
          <p:nvPr/>
        </p:nvSpPr>
        <p:spPr>
          <a:xfrm>
            <a:off x="868065" y="2132606"/>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評価の方法を設計する</a:t>
            </a:r>
            <a:endParaRPr b="1" i="0" sz="3200" u="none" cap="none" strike="noStrike">
              <a:solidFill>
                <a:schemeClr val="lt2"/>
              </a:solidFill>
              <a:latin typeface="Arial"/>
              <a:ea typeface="Arial"/>
              <a:cs typeface="Arial"/>
              <a:sym typeface="Arial"/>
            </a:endParaRPr>
          </a:p>
        </p:txBody>
      </p:sp>
      <p:sp>
        <p:nvSpPr>
          <p:cNvPr id="471" name="Google Shape;471;p22"/>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30-32</a:t>
            </a:r>
            <a:endParaRPr b="0" i="0" sz="1100" u="none" cap="none" strike="noStrike">
              <a:solidFill>
                <a:schemeClr val="lt2"/>
              </a:solidFill>
              <a:latin typeface="Arial"/>
              <a:ea typeface="Arial"/>
              <a:cs typeface="Arial"/>
              <a:sym typeface="Arial"/>
            </a:endParaRPr>
          </a:p>
        </p:txBody>
      </p:sp>
      <p:sp>
        <p:nvSpPr>
          <p:cNvPr id="472" name="Google Shape;472;p22"/>
          <p:cNvSpPr/>
          <p:nvPr/>
        </p:nvSpPr>
        <p:spPr>
          <a:xfrm>
            <a:off x="1586123" y="3535854"/>
            <a:ext cx="9853800" cy="1900200"/>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73" name="Google Shape;473;p22"/>
          <p:cNvSpPr/>
          <p:nvPr/>
        </p:nvSpPr>
        <p:spPr>
          <a:xfrm>
            <a:off x="1575548" y="5844184"/>
            <a:ext cx="9853703" cy="2718221"/>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graphicFrame>
        <p:nvGraphicFramePr>
          <p:cNvPr id="478" name="Google Shape;478;p23"/>
          <p:cNvGraphicFramePr/>
          <p:nvPr/>
        </p:nvGraphicFramePr>
        <p:xfrm>
          <a:off x="1575548" y="3299032"/>
          <a:ext cx="3000000" cy="3000000"/>
        </p:xfrm>
        <a:graphic>
          <a:graphicData uri="http://schemas.openxmlformats.org/drawingml/2006/table">
            <a:tbl>
              <a:tblPr bandRow="1" firstRow="1">
                <a:noFill/>
                <a:tableStyleId>{CA01BBFE-8B5D-4D13-B827-D4F06699E064}</a:tableStyleId>
              </a:tblPr>
              <a:tblGrid>
                <a:gridCol w="1642275"/>
                <a:gridCol w="1642275"/>
                <a:gridCol w="1642275"/>
                <a:gridCol w="1642275"/>
                <a:gridCol w="1642275"/>
                <a:gridCol w="1642275"/>
              </a:tblGrid>
              <a:tr h="267200">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chemeClr val="lt2"/>
                        </a:solidFill>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latin typeface="Arial"/>
                          <a:ea typeface="Arial"/>
                          <a:cs typeface="Arial"/>
                          <a:sym typeface="Arial"/>
                        </a:rPr>
                        <a:t>知識・理解</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latin typeface="Arial"/>
                          <a:ea typeface="Arial"/>
                          <a:cs typeface="Arial"/>
                          <a:sym typeface="Arial"/>
                        </a:rPr>
                        <a:t>思考・判断</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latin typeface="Arial"/>
                          <a:ea typeface="Arial"/>
                          <a:cs typeface="Arial"/>
                          <a:sym typeface="Arial"/>
                        </a:rPr>
                        <a:t>技能</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latin typeface="Arial"/>
                          <a:ea typeface="Arial"/>
                          <a:cs typeface="Arial"/>
                          <a:sym typeface="Arial"/>
                        </a:rPr>
                        <a:t>関心・意欲</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2000"/>
                        <a:buFont typeface="Arial"/>
                        <a:buNone/>
                      </a:pPr>
                      <a:r>
                        <a:rPr lang="ja-JP" sz="2000" u="none" cap="none" strike="noStrike">
                          <a:solidFill>
                            <a:schemeClr val="lt2"/>
                          </a:solidFill>
                          <a:latin typeface="Arial"/>
                          <a:ea typeface="Arial"/>
                          <a:cs typeface="Arial"/>
                          <a:sym typeface="Arial"/>
                        </a:rPr>
                        <a:t>態度</a:t>
                      </a:r>
                      <a:endParaRPr/>
                    </a:p>
                  </a:txBody>
                  <a:tcPr marT="45725" marB="45725" marR="91450" marL="91450">
                    <a:solidFill>
                      <a:srgbClr val="EDC6AA"/>
                    </a:solidFill>
                  </a:tcPr>
                </a:tc>
              </a:tr>
              <a:tr h="315800">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筆記試験</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rgbClr val="F2F2F2"/>
                    </a:solidFill>
                  </a:tcPr>
                </a:tc>
              </a:tr>
              <a:tr h="315800">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論述課題</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r>
              <a:tr h="315800">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レポート課題</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rgbClr val="F2F2F2"/>
                    </a:solidFill>
                  </a:tcPr>
                </a:tc>
              </a:tr>
              <a:tr h="315800">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観察法</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r>
              <a:tr h="461525">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口述（面接）試験</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r>
              <a:tr h="461525">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実技・実演</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r>
              <a:tr h="461525">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ポートフォリオ</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rgbClr val="F2F2F2"/>
                    </a:solidFill>
                  </a:tcPr>
                </a:tc>
              </a:tr>
              <a:tr h="461525">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latin typeface="Arial"/>
                          <a:ea typeface="Arial"/>
                          <a:cs typeface="Arial"/>
                          <a:sym typeface="Arial"/>
                        </a:rPr>
                        <a:t>自己評価</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t/>
                      </a:r>
                      <a:endParaRPr sz="2000" u="none" cap="none" strike="noStrike">
                        <a:latin typeface="Arial"/>
                        <a:ea typeface="Arial"/>
                        <a:cs typeface="Arial"/>
                        <a:sym typeface="Arial"/>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a:t>
                      </a:r>
                      <a:endParaRPr/>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ja-JP" sz="2000" u="none" cap="none" strike="noStrike">
                          <a:latin typeface="Arial"/>
                          <a:ea typeface="Arial"/>
                          <a:cs typeface="Arial"/>
                          <a:sym typeface="Arial"/>
                        </a:rPr>
                        <a:t>〇</a:t>
                      </a:r>
                      <a:endParaRPr/>
                    </a:p>
                  </a:txBody>
                  <a:tcPr marT="45725" marB="45725" marR="91450" marL="91450">
                    <a:solidFill>
                      <a:schemeClr val="lt1"/>
                    </a:solidFill>
                  </a:tcPr>
                </a:tc>
              </a:tr>
            </a:tbl>
          </a:graphicData>
        </a:graphic>
      </p:graphicFrame>
      <p:sp>
        <p:nvSpPr>
          <p:cNvPr id="479" name="Google Shape;479;p23"/>
          <p:cNvSpPr txBox="1"/>
          <p:nvPr/>
        </p:nvSpPr>
        <p:spPr>
          <a:xfrm>
            <a:off x="1575547" y="7316634"/>
            <a:ext cx="42816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梶田（2019）</a:t>
            </a:r>
            <a:r>
              <a:rPr lang="ja-JP">
                <a:solidFill>
                  <a:schemeClr val="lt2"/>
                </a:solidFill>
              </a:rPr>
              <a:t>pp.</a:t>
            </a:r>
            <a:r>
              <a:rPr b="0" i="0" lang="ja-JP" sz="1400" u="none" cap="none" strike="noStrike">
                <a:solidFill>
                  <a:schemeClr val="lt2"/>
                </a:solidFill>
                <a:latin typeface="Arial"/>
                <a:ea typeface="Arial"/>
                <a:cs typeface="Arial"/>
                <a:sym typeface="Arial"/>
              </a:rPr>
              <a:t>164-166を参考に作成</a:t>
            </a:r>
            <a:endParaRPr b="0" i="0" sz="1100" u="none" cap="none" strike="noStrike">
              <a:solidFill>
                <a:schemeClr val="lt2"/>
              </a:solidFill>
              <a:latin typeface="Arial"/>
              <a:ea typeface="Arial"/>
              <a:cs typeface="Arial"/>
              <a:sym typeface="Arial"/>
            </a:endParaRPr>
          </a:p>
        </p:txBody>
      </p:sp>
      <p:sp>
        <p:nvSpPr>
          <p:cNvPr id="480" name="Google Shape;480;p23"/>
          <p:cNvSpPr/>
          <p:nvPr/>
        </p:nvSpPr>
        <p:spPr>
          <a:xfrm>
            <a:off x="1575548" y="3299031"/>
            <a:ext cx="9853704" cy="3944931"/>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81" name="Google Shape;481;p2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目標と評価を整合させる⑦</a:t>
            </a:r>
            <a:endParaRPr b="1">
              <a:latin typeface="Arial"/>
              <a:ea typeface="Arial"/>
              <a:cs typeface="Arial"/>
              <a:sym typeface="Arial"/>
            </a:endParaRPr>
          </a:p>
        </p:txBody>
      </p:sp>
      <p:sp>
        <p:nvSpPr>
          <p:cNvPr id="482" name="Google Shape;482;p23"/>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30-32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24"/>
          <p:cNvSpPr/>
          <p:nvPr/>
        </p:nvSpPr>
        <p:spPr>
          <a:xfrm>
            <a:off x="821810"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88" name="Google Shape;488;p24"/>
          <p:cNvSpPr txBox="1"/>
          <p:nvPr/>
        </p:nvSpPr>
        <p:spPr>
          <a:xfrm>
            <a:off x="1359456" y="4456172"/>
            <a:ext cx="4113599" cy="841256"/>
          </a:xfrm>
          <a:prstGeom prst="rect">
            <a:avLst/>
          </a:prstGeom>
          <a:noFill/>
          <a:ln>
            <a:noFill/>
          </a:ln>
        </p:spPr>
        <p:txBody>
          <a:bodyPr anchorCtr="0" anchor="ctr" bIns="50800" lIns="50800" spcFirstLastPara="1" rIns="50800" wrap="square" tIns="50800">
            <a:spAutoFit/>
          </a:bodyPr>
          <a:lstStyle/>
          <a:p>
            <a:pPr indent="-457200" lvl="0" marL="457200" marR="0" rtl="0" algn="ctr">
              <a:lnSpc>
                <a:spcPct val="100000"/>
              </a:lnSpc>
              <a:spcBef>
                <a:spcPts val="0"/>
              </a:spcBef>
              <a:spcAft>
                <a:spcPts val="0"/>
              </a:spcAft>
              <a:buClr>
                <a:schemeClr val="lt2"/>
              </a:buClr>
              <a:buSzPts val="2400"/>
              <a:buFont typeface="Arial"/>
              <a:buAutoNum type="alphaLcPeriod"/>
            </a:pPr>
            <a:r>
              <a:rPr b="1" i="0" lang="ja-JP" sz="2400" u="none" cap="none" strike="noStrike">
                <a:solidFill>
                  <a:schemeClr val="lt2"/>
                </a:solidFill>
                <a:latin typeface="Arial"/>
                <a:ea typeface="Arial"/>
                <a:cs typeface="Arial"/>
                <a:sym typeface="Arial"/>
              </a:rPr>
              <a:t>カリキュラムに沿って</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学習目標を設定</a:t>
            </a:r>
            <a:endParaRPr b="1" i="0" sz="2400" u="none" cap="none" strike="noStrike">
              <a:solidFill>
                <a:schemeClr val="lt2"/>
              </a:solidFill>
              <a:latin typeface="Arial"/>
              <a:ea typeface="Arial"/>
              <a:cs typeface="Arial"/>
              <a:sym typeface="Arial"/>
            </a:endParaRPr>
          </a:p>
        </p:txBody>
      </p:sp>
      <p:sp>
        <p:nvSpPr>
          <p:cNvPr id="489" name="Google Shape;489;p24"/>
          <p:cNvSpPr txBox="1"/>
          <p:nvPr/>
        </p:nvSpPr>
        <p:spPr>
          <a:xfrm>
            <a:off x="1593849" y="-2167500"/>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0" i="0" lang="ja-JP" sz="3200" u="none" cap="none" strike="noStrike">
                <a:solidFill>
                  <a:schemeClr val="lt2"/>
                </a:solidFill>
                <a:latin typeface="Arial"/>
                <a:ea typeface="Arial"/>
                <a:cs typeface="Arial"/>
                <a:sym typeface="Arial"/>
              </a:rPr>
              <a:t>評価の種類</a:t>
            </a:r>
            <a:endParaRPr b="0" i="0" sz="3200" u="none" cap="none" strike="noStrike">
              <a:solidFill>
                <a:schemeClr val="lt2"/>
              </a:solidFill>
              <a:latin typeface="Arial"/>
              <a:ea typeface="Arial"/>
              <a:cs typeface="Arial"/>
              <a:sym typeface="Arial"/>
            </a:endParaRPr>
          </a:p>
        </p:txBody>
      </p:sp>
      <p:sp>
        <p:nvSpPr>
          <p:cNvPr id="490" name="Google Shape;490;p24"/>
          <p:cNvSpPr txBox="1"/>
          <p:nvPr/>
        </p:nvSpPr>
        <p:spPr>
          <a:xfrm>
            <a:off x="1030674" y="5575429"/>
            <a:ext cx="4824600" cy="14187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学生が</a:t>
            </a:r>
            <a:r>
              <a:rPr lang="ja-JP" sz="1800">
                <a:solidFill>
                  <a:schemeClr val="lt2"/>
                </a:solidFill>
              </a:rPr>
              <a:t>その</a:t>
            </a:r>
            <a:r>
              <a:rPr b="0" i="0" lang="ja-JP" sz="1800" u="none" cap="none" strike="noStrike">
                <a:solidFill>
                  <a:schemeClr val="lt2"/>
                </a:solidFill>
                <a:latin typeface="Arial"/>
                <a:ea typeface="Arial"/>
                <a:cs typeface="Arial"/>
                <a:sym typeface="Arial"/>
              </a:rPr>
              <a:t>科目を通じて身に着ける能力は、学部や大学が掲げる人材養成目標やカリキュラムポリシーを参照して確認することができる。</a:t>
            </a:r>
            <a:endParaRPr b="0" i="0" sz="1800" u="none" cap="none" strike="noStrike">
              <a:solidFill>
                <a:schemeClr val="lt2"/>
              </a:solidFill>
              <a:latin typeface="Arial"/>
              <a:ea typeface="Arial"/>
              <a:cs typeface="Arial"/>
              <a:sym typeface="Arial"/>
            </a:endParaRPr>
          </a:p>
        </p:txBody>
      </p:sp>
      <p:sp>
        <p:nvSpPr>
          <p:cNvPr id="491" name="Google Shape;491;p24"/>
          <p:cNvSpPr/>
          <p:nvPr/>
        </p:nvSpPr>
        <p:spPr>
          <a:xfrm>
            <a:off x="6634837"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492" name="Google Shape;492;p24"/>
          <p:cNvSpPr txBox="1"/>
          <p:nvPr/>
        </p:nvSpPr>
        <p:spPr>
          <a:xfrm>
            <a:off x="6926103" y="4640838"/>
            <a:ext cx="4775346"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カリキュラムマップを活用する</a:t>
            </a:r>
            <a:endParaRPr b="1" i="0" sz="2400" u="none" cap="none" strike="noStrike">
              <a:solidFill>
                <a:schemeClr val="lt2"/>
              </a:solidFill>
              <a:latin typeface="Arial"/>
              <a:ea typeface="Arial"/>
              <a:cs typeface="Arial"/>
              <a:sym typeface="Arial"/>
            </a:endParaRPr>
          </a:p>
        </p:txBody>
      </p:sp>
      <p:sp>
        <p:nvSpPr>
          <p:cNvPr id="493" name="Google Shape;493;p24"/>
          <p:cNvSpPr txBox="1"/>
          <p:nvPr/>
        </p:nvSpPr>
        <p:spPr>
          <a:xfrm>
            <a:off x="6926103" y="5575429"/>
            <a:ext cx="4678293"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科目の到達目標と学部の掲げる人材育成目標の項目をマトリックスにして、網羅的に確認する。</a:t>
            </a:r>
            <a:endParaRPr b="0" i="0" sz="1800" u="none" cap="none" strike="noStrike">
              <a:solidFill>
                <a:schemeClr val="lt2"/>
              </a:solidFill>
              <a:latin typeface="Arial"/>
              <a:ea typeface="Arial"/>
              <a:cs typeface="Arial"/>
              <a:sym typeface="Arial"/>
            </a:endParaRPr>
          </a:p>
        </p:txBody>
      </p:sp>
      <p:sp>
        <p:nvSpPr>
          <p:cNvPr id="494" name="Google Shape;494;p24"/>
          <p:cNvSpPr txBox="1"/>
          <p:nvPr/>
        </p:nvSpPr>
        <p:spPr>
          <a:xfrm>
            <a:off x="675794" y="2183575"/>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所属組織の教育目標と対応させる</a:t>
            </a:r>
            <a:endParaRPr b="1" i="0" sz="3200" u="none" cap="none" strike="noStrike">
              <a:solidFill>
                <a:schemeClr val="lt2"/>
              </a:solidFill>
              <a:latin typeface="Arial"/>
              <a:ea typeface="Arial"/>
              <a:cs typeface="Arial"/>
              <a:sym typeface="Arial"/>
            </a:endParaRPr>
          </a:p>
        </p:txBody>
      </p:sp>
      <p:pic>
        <p:nvPicPr>
          <p:cNvPr id="495" name="Google Shape;495;p24"/>
          <p:cNvPicPr preferRelativeResize="0"/>
          <p:nvPr/>
        </p:nvPicPr>
        <p:blipFill rotWithShape="1">
          <a:blip r:embed="rId3">
            <a:alphaModFix/>
          </a:blip>
          <a:srcRect b="0" l="0" r="0" t="0"/>
          <a:stretch/>
        </p:blipFill>
        <p:spPr>
          <a:xfrm>
            <a:off x="8919761" y="7482372"/>
            <a:ext cx="1280613" cy="1280613"/>
          </a:xfrm>
          <a:prstGeom prst="rect">
            <a:avLst/>
          </a:prstGeom>
          <a:noFill/>
          <a:ln>
            <a:noFill/>
          </a:ln>
        </p:spPr>
      </p:pic>
      <p:pic>
        <p:nvPicPr>
          <p:cNvPr id="496" name="Google Shape;496;p24"/>
          <p:cNvPicPr preferRelativeResize="0"/>
          <p:nvPr/>
        </p:nvPicPr>
        <p:blipFill rotWithShape="1">
          <a:blip r:embed="rId4">
            <a:alphaModFix/>
          </a:blip>
          <a:srcRect b="0" l="0" r="0" t="0"/>
          <a:stretch/>
        </p:blipFill>
        <p:spPr>
          <a:xfrm>
            <a:off x="2889606" y="7546783"/>
            <a:ext cx="1195435" cy="1195435"/>
          </a:xfrm>
          <a:prstGeom prst="rect">
            <a:avLst/>
          </a:prstGeom>
          <a:noFill/>
          <a:ln>
            <a:noFill/>
          </a:ln>
        </p:spPr>
      </p:pic>
      <p:sp>
        <p:nvSpPr>
          <p:cNvPr id="497" name="Google Shape;497;p2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３章 目標と評価を整合させる⑧</a:t>
            </a:r>
            <a:endParaRPr b="1">
              <a:latin typeface="Arial"/>
              <a:ea typeface="Arial"/>
              <a:cs typeface="Arial"/>
              <a:sym typeface="Arial"/>
            </a:endParaRPr>
          </a:p>
        </p:txBody>
      </p:sp>
      <p:sp>
        <p:nvSpPr>
          <p:cNvPr id="498" name="Google Shape;498;p24"/>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32-33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5"/>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04" name="Google Shape;504;p25"/>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05" name="Google Shape;505;p25"/>
          <p:cNvSpPr txBox="1"/>
          <p:nvPr>
            <p:ph type="title"/>
          </p:nvPr>
        </p:nvSpPr>
        <p:spPr>
          <a:xfrm>
            <a:off x="4302631" y="3103440"/>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４章 成績評価の方法を設計する</a:t>
            </a:r>
            <a:endParaRPr b="1" sz="4000">
              <a:solidFill>
                <a:schemeClr val="lt2"/>
              </a:solidFill>
              <a:latin typeface="Arial"/>
              <a:ea typeface="Arial"/>
              <a:cs typeface="Arial"/>
              <a:sym typeface="Arial"/>
            </a:endParaRPr>
          </a:p>
        </p:txBody>
      </p:sp>
      <p:sp>
        <p:nvSpPr>
          <p:cNvPr id="506" name="Google Shape;506;p25"/>
          <p:cNvSpPr txBox="1"/>
          <p:nvPr/>
        </p:nvSpPr>
        <p:spPr>
          <a:xfrm>
            <a:off x="4302631" y="3683886"/>
            <a:ext cx="8559930" cy="354780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成績評価の方法において重要な事柄を</a:t>
            </a:r>
            <a:r>
              <a:rPr lang="ja-JP" sz="2400">
                <a:solidFill>
                  <a:schemeClr val="lt2"/>
                </a:solidFill>
              </a:rPr>
              <a:t>理解</a:t>
            </a:r>
            <a:r>
              <a:rPr b="0" i="0" lang="ja-JP" sz="2400" u="none" cap="none" strike="noStrike">
                <a:solidFill>
                  <a:schemeClr val="lt2"/>
                </a:solidFill>
                <a:latin typeface="Arial"/>
                <a:ea typeface="Arial"/>
                <a:cs typeface="Arial"/>
                <a:sym typeface="Arial"/>
              </a:rPr>
              <a:t>する。成績評価の方針は、教員がどのような課題を重視しているか、学生にどのような学習を期待しているか、何が当該科目において重要なことなのかを伝えることが必要である。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2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４章　成績評価の方法を設計する①</a:t>
            </a:r>
            <a:endParaRPr/>
          </a:p>
        </p:txBody>
      </p:sp>
      <p:sp>
        <p:nvSpPr>
          <p:cNvPr id="512" name="Google Shape;512;p26"/>
          <p:cNvSpPr txBox="1"/>
          <p:nvPr/>
        </p:nvSpPr>
        <p:spPr>
          <a:xfrm>
            <a:off x="713397" y="1823401"/>
            <a:ext cx="11268670"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成績評価のモデル</a:t>
            </a:r>
            <a:endParaRPr b="1" i="0" sz="3200" u="none" cap="none" strike="noStrike">
              <a:solidFill>
                <a:schemeClr val="lt2"/>
              </a:solidFill>
              <a:latin typeface="Arial"/>
              <a:ea typeface="Arial"/>
              <a:cs typeface="Arial"/>
              <a:sym typeface="Arial"/>
            </a:endParaRPr>
          </a:p>
        </p:txBody>
      </p:sp>
      <p:sp>
        <p:nvSpPr>
          <p:cNvPr id="513" name="Google Shape;513;p26"/>
          <p:cNvSpPr/>
          <p:nvPr/>
        </p:nvSpPr>
        <p:spPr>
          <a:xfrm>
            <a:off x="713397" y="325871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14" name="Google Shape;514;p26"/>
          <p:cNvSpPr/>
          <p:nvPr/>
        </p:nvSpPr>
        <p:spPr>
          <a:xfrm>
            <a:off x="709237" y="6081471"/>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15" name="Google Shape;515;p26"/>
          <p:cNvSpPr txBox="1"/>
          <p:nvPr/>
        </p:nvSpPr>
        <p:spPr>
          <a:xfrm>
            <a:off x="1063225" y="3677108"/>
            <a:ext cx="3523062"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重み付けレターグレード</a:t>
            </a:r>
            <a:endParaRPr b="1" i="0" sz="2400" u="none" cap="none" strike="noStrike">
              <a:solidFill>
                <a:schemeClr val="lt2"/>
              </a:solidFill>
              <a:latin typeface="Arial"/>
              <a:ea typeface="Arial"/>
              <a:cs typeface="Arial"/>
              <a:sym typeface="Arial"/>
            </a:endParaRPr>
          </a:p>
        </p:txBody>
      </p:sp>
      <p:sp>
        <p:nvSpPr>
          <p:cNvPr id="516" name="Google Shape;516;p26"/>
          <p:cNvSpPr txBox="1"/>
          <p:nvPr/>
        </p:nvSpPr>
        <p:spPr>
          <a:xfrm>
            <a:off x="1063226" y="4297544"/>
            <a:ext cx="51945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一般的な、優・良・可やA・B・Cのような段階別判定</a:t>
            </a:r>
            <a:r>
              <a:rPr lang="ja-JP" sz="1800">
                <a:solidFill>
                  <a:schemeClr val="lt2"/>
                </a:solidFill>
              </a:rPr>
              <a:t>する</a:t>
            </a:r>
            <a:r>
              <a:rPr b="0" i="0" lang="ja-JP" sz="1800" u="none" cap="none" strike="noStrike">
                <a:solidFill>
                  <a:schemeClr val="lt2"/>
                </a:solidFill>
                <a:latin typeface="Arial"/>
                <a:ea typeface="Arial"/>
                <a:cs typeface="Arial"/>
                <a:sym typeface="Arial"/>
              </a:rPr>
              <a:t>。それぞれの課題で測りたい能力が異なっているときに使いやすい方法である。</a:t>
            </a:r>
            <a:endParaRPr b="0" i="0" sz="1800" u="none" cap="none" strike="noStrike">
              <a:solidFill>
                <a:schemeClr val="lt2"/>
              </a:solidFill>
              <a:latin typeface="Arial"/>
              <a:ea typeface="Arial"/>
              <a:cs typeface="Arial"/>
              <a:sym typeface="Arial"/>
            </a:endParaRPr>
          </a:p>
        </p:txBody>
      </p:sp>
      <p:sp>
        <p:nvSpPr>
          <p:cNvPr id="517" name="Google Shape;517;p26"/>
          <p:cNvSpPr txBox="1"/>
          <p:nvPr/>
        </p:nvSpPr>
        <p:spPr>
          <a:xfrm>
            <a:off x="1008554" y="6489287"/>
            <a:ext cx="26787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累積得点モデル</a:t>
            </a:r>
            <a:endParaRPr b="1" i="0" sz="2400" u="none" cap="none" strike="noStrike">
              <a:solidFill>
                <a:schemeClr val="lt2"/>
              </a:solidFill>
              <a:latin typeface="Arial"/>
              <a:ea typeface="Arial"/>
              <a:cs typeface="Arial"/>
              <a:sym typeface="Arial"/>
            </a:endParaRPr>
          </a:p>
        </p:txBody>
      </p:sp>
      <p:sp>
        <p:nvSpPr>
          <p:cNvPr id="518" name="Google Shape;518;p26"/>
          <p:cNvSpPr txBox="1"/>
          <p:nvPr/>
        </p:nvSpPr>
        <p:spPr>
          <a:xfrm>
            <a:off x="1008555" y="7077378"/>
            <a:ext cx="51945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各課題の素点を累積して最終成績を決める。各課題の素点の積み上げが容易であるときに使いやすい。</a:t>
            </a:r>
            <a:endParaRPr b="0" i="0" sz="1800" u="none" cap="none" strike="noStrike">
              <a:solidFill>
                <a:schemeClr val="lt2"/>
              </a:solidFill>
              <a:latin typeface="Arial"/>
              <a:ea typeface="Arial"/>
              <a:cs typeface="Arial"/>
              <a:sym typeface="Arial"/>
            </a:endParaRPr>
          </a:p>
        </p:txBody>
      </p:sp>
      <p:sp>
        <p:nvSpPr>
          <p:cNvPr id="519" name="Google Shape;519;p26"/>
          <p:cNvSpPr/>
          <p:nvPr/>
        </p:nvSpPr>
        <p:spPr>
          <a:xfrm>
            <a:off x="6611740" y="3263197"/>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20" name="Google Shape;520;p26"/>
          <p:cNvSpPr/>
          <p:nvPr/>
        </p:nvSpPr>
        <p:spPr>
          <a:xfrm>
            <a:off x="6607580" y="60859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21" name="Google Shape;521;p26"/>
          <p:cNvSpPr txBox="1"/>
          <p:nvPr/>
        </p:nvSpPr>
        <p:spPr>
          <a:xfrm>
            <a:off x="6961568" y="3677108"/>
            <a:ext cx="3523062"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合否累積モデル</a:t>
            </a:r>
            <a:endParaRPr b="1" i="0" sz="2400" u="none" cap="none" strike="noStrike">
              <a:solidFill>
                <a:schemeClr val="lt2"/>
              </a:solidFill>
              <a:latin typeface="Arial"/>
              <a:ea typeface="Arial"/>
              <a:cs typeface="Arial"/>
              <a:sym typeface="Arial"/>
            </a:endParaRPr>
          </a:p>
        </p:txBody>
      </p:sp>
      <p:sp>
        <p:nvSpPr>
          <p:cNvPr id="522" name="Google Shape;522;p26"/>
          <p:cNvSpPr txBox="1"/>
          <p:nvPr/>
        </p:nvSpPr>
        <p:spPr>
          <a:xfrm>
            <a:off x="6961569" y="4213405"/>
            <a:ext cx="51945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指定された課題への取り組み状況に基づいて最終成績を決める。参加/不参加のような合否を判定する際に使う方法である。</a:t>
            </a:r>
            <a:endParaRPr b="0" i="0" sz="1800" u="none" cap="none" strike="noStrike">
              <a:solidFill>
                <a:schemeClr val="lt2"/>
              </a:solidFill>
              <a:latin typeface="Arial"/>
              <a:ea typeface="Arial"/>
              <a:cs typeface="Arial"/>
              <a:sym typeface="Arial"/>
            </a:endParaRPr>
          </a:p>
        </p:txBody>
      </p:sp>
      <p:sp>
        <p:nvSpPr>
          <p:cNvPr id="523" name="Google Shape;523;p26"/>
          <p:cNvSpPr txBox="1"/>
          <p:nvPr/>
        </p:nvSpPr>
        <p:spPr>
          <a:xfrm>
            <a:off x="6906896" y="6509311"/>
            <a:ext cx="3577733"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ペナルティ・ボーナス</a:t>
            </a:r>
            <a:endParaRPr b="1" i="0" sz="2400" u="none" cap="none" strike="noStrike">
              <a:solidFill>
                <a:schemeClr val="lt2"/>
              </a:solidFill>
              <a:latin typeface="Arial"/>
              <a:ea typeface="Arial"/>
              <a:cs typeface="Arial"/>
              <a:sym typeface="Arial"/>
            </a:endParaRPr>
          </a:p>
        </p:txBody>
      </p:sp>
      <p:sp>
        <p:nvSpPr>
          <p:cNvPr id="524" name="Google Shape;524;p26"/>
          <p:cNvSpPr txBox="1"/>
          <p:nvPr/>
        </p:nvSpPr>
        <p:spPr>
          <a:xfrm>
            <a:off x="6906898" y="7046002"/>
            <a:ext cx="51945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ペナルティは課題への再チャレンジを後押しし、学習の促進を促</a:t>
            </a:r>
            <a:r>
              <a:rPr lang="ja-JP" sz="1800">
                <a:solidFill>
                  <a:schemeClr val="lt2"/>
                </a:solidFill>
              </a:rPr>
              <a:t>す。一方、</a:t>
            </a:r>
            <a:r>
              <a:rPr b="0" i="0" lang="ja-JP" sz="1800" u="none" cap="none" strike="noStrike">
                <a:solidFill>
                  <a:schemeClr val="lt2"/>
                </a:solidFill>
                <a:latin typeface="Arial"/>
                <a:ea typeface="Arial"/>
                <a:cs typeface="Arial"/>
                <a:sym typeface="Arial"/>
              </a:rPr>
              <a:t>ボーナスは未着手の課題の埋め合わせが出来る。</a:t>
            </a:r>
            <a:endParaRPr b="0" i="0" sz="1800" u="none" cap="none" strike="noStrike">
              <a:solidFill>
                <a:schemeClr val="lt2"/>
              </a:solidFill>
              <a:latin typeface="Arial"/>
              <a:ea typeface="Arial"/>
              <a:cs typeface="Arial"/>
              <a:sym typeface="Arial"/>
            </a:endParaRPr>
          </a:p>
        </p:txBody>
      </p:sp>
      <p:sp>
        <p:nvSpPr>
          <p:cNvPr id="525" name="Google Shape;525;p26"/>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37-38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2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４章　成績評価の方法を設計する②</a:t>
            </a:r>
            <a:endParaRPr/>
          </a:p>
        </p:txBody>
      </p:sp>
      <p:sp>
        <p:nvSpPr>
          <p:cNvPr id="531" name="Google Shape;531;p27"/>
          <p:cNvSpPr txBox="1"/>
          <p:nvPr/>
        </p:nvSpPr>
        <p:spPr>
          <a:xfrm>
            <a:off x="4327896" y="1700940"/>
            <a:ext cx="4645488"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成績評価を効率的に行う</a:t>
            </a:r>
            <a:endParaRPr b="1" i="0" sz="3200" u="none" cap="none" strike="noStrike">
              <a:solidFill>
                <a:schemeClr val="lt2"/>
              </a:solidFill>
              <a:latin typeface="Arial"/>
              <a:ea typeface="Arial"/>
              <a:cs typeface="Arial"/>
              <a:sym typeface="Arial"/>
            </a:endParaRPr>
          </a:p>
        </p:txBody>
      </p:sp>
      <p:sp>
        <p:nvSpPr>
          <p:cNvPr id="532" name="Google Shape;532;p27"/>
          <p:cNvSpPr/>
          <p:nvPr/>
        </p:nvSpPr>
        <p:spPr>
          <a:xfrm>
            <a:off x="713397" y="30685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3" name="Google Shape;533;p27"/>
          <p:cNvSpPr/>
          <p:nvPr/>
        </p:nvSpPr>
        <p:spPr>
          <a:xfrm>
            <a:off x="709237" y="61483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4" name="Google Shape;534;p27"/>
          <p:cNvSpPr txBox="1"/>
          <p:nvPr/>
        </p:nvSpPr>
        <p:spPr>
          <a:xfrm>
            <a:off x="1063224" y="3457060"/>
            <a:ext cx="4866088"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最も重要な部分のみを評価する</a:t>
            </a:r>
            <a:endParaRPr b="1" i="0" sz="2400" u="none" cap="none" strike="noStrike">
              <a:solidFill>
                <a:schemeClr val="lt2"/>
              </a:solidFill>
              <a:latin typeface="Arial"/>
              <a:ea typeface="Arial"/>
              <a:cs typeface="Arial"/>
              <a:sym typeface="Arial"/>
            </a:endParaRPr>
          </a:p>
        </p:txBody>
      </p:sp>
      <p:sp>
        <p:nvSpPr>
          <p:cNvPr id="535" name="Google Shape;535;p27"/>
          <p:cNvSpPr txBox="1"/>
          <p:nvPr/>
        </p:nvSpPr>
        <p:spPr>
          <a:xfrm>
            <a:off x="1063226" y="4023188"/>
            <a:ext cx="519452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成績評価は時間を要する。最も重要な部分を評価し、授業の到達目標に関連しない部分は切り捨てる方法もある。</a:t>
            </a:r>
            <a:endParaRPr b="0" i="0" sz="1800" u="none" cap="none" strike="noStrike">
              <a:solidFill>
                <a:schemeClr val="lt2"/>
              </a:solidFill>
              <a:latin typeface="Arial"/>
              <a:ea typeface="Arial"/>
              <a:cs typeface="Arial"/>
              <a:sym typeface="Arial"/>
            </a:endParaRPr>
          </a:p>
        </p:txBody>
      </p:sp>
      <p:sp>
        <p:nvSpPr>
          <p:cNvPr id="536" name="Google Shape;536;p27"/>
          <p:cNvSpPr txBox="1"/>
          <p:nvPr/>
        </p:nvSpPr>
        <p:spPr>
          <a:xfrm>
            <a:off x="1008554" y="6555028"/>
            <a:ext cx="4677871"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評価段階を必要最小限にする</a:t>
            </a:r>
            <a:endParaRPr b="1" i="0" sz="2400" u="none" cap="none" strike="noStrike">
              <a:solidFill>
                <a:schemeClr val="lt2"/>
              </a:solidFill>
              <a:latin typeface="Arial"/>
              <a:ea typeface="Arial"/>
              <a:cs typeface="Arial"/>
              <a:sym typeface="Arial"/>
            </a:endParaRPr>
          </a:p>
        </p:txBody>
      </p:sp>
      <p:sp>
        <p:nvSpPr>
          <p:cNvPr id="537" name="Google Shape;537;p27"/>
          <p:cNvSpPr txBox="1"/>
          <p:nvPr/>
        </p:nvSpPr>
        <p:spPr>
          <a:xfrm>
            <a:off x="1008555" y="7126808"/>
            <a:ext cx="519452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課題の内容によって、「優れている」「水準を満たしている」「水準を満たしていない」の３段階などコンパクトにする。</a:t>
            </a:r>
            <a:endParaRPr b="0" i="0" sz="1800" u="none" cap="none" strike="noStrike">
              <a:solidFill>
                <a:schemeClr val="lt2"/>
              </a:solidFill>
              <a:latin typeface="Arial"/>
              <a:ea typeface="Arial"/>
              <a:cs typeface="Arial"/>
              <a:sym typeface="Arial"/>
            </a:endParaRPr>
          </a:p>
        </p:txBody>
      </p:sp>
      <p:sp>
        <p:nvSpPr>
          <p:cNvPr id="538" name="Google Shape;538;p27"/>
          <p:cNvSpPr/>
          <p:nvPr/>
        </p:nvSpPr>
        <p:spPr>
          <a:xfrm>
            <a:off x="6654800" y="3085984"/>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39" name="Google Shape;539;p27"/>
          <p:cNvSpPr/>
          <p:nvPr/>
        </p:nvSpPr>
        <p:spPr>
          <a:xfrm>
            <a:off x="6650640" y="6165812"/>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40" name="Google Shape;540;p27"/>
          <p:cNvSpPr txBox="1"/>
          <p:nvPr/>
        </p:nvSpPr>
        <p:spPr>
          <a:xfrm>
            <a:off x="7004628" y="3477992"/>
            <a:ext cx="4866088"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自己評価を使う</a:t>
            </a:r>
            <a:endParaRPr b="1" i="0" sz="2400" u="none" cap="none" strike="noStrike">
              <a:solidFill>
                <a:schemeClr val="lt2"/>
              </a:solidFill>
              <a:latin typeface="Arial"/>
              <a:ea typeface="Arial"/>
              <a:cs typeface="Arial"/>
              <a:sym typeface="Arial"/>
            </a:endParaRPr>
          </a:p>
        </p:txBody>
      </p:sp>
      <p:sp>
        <p:nvSpPr>
          <p:cNvPr id="541" name="Google Shape;541;p27"/>
          <p:cNvSpPr txBox="1"/>
          <p:nvPr/>
        </p:nvSpPr>
        <p:spPr>
          <a:xfrm>
            <a:off x="7004629" y="4010356"/>
            <a:ext cx="519452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レポートには事前にチェックリストで自己確認させ、筆記試験には解答を配布して自己採点させ、時間短縮に繋げる。</a:t>
            </a:r>
            <a:endParaRPr b="0" i="0" sz="1800" u="none" cap="none" strike="noStrike">
              <a:solidFill>
                <a:schemeClr val="lt2"/>
              </a:solidFill>
              <a:latin typeface="Arial"/>
              <a:ea typeface="Arial"/>
              <a:cs typeface="Arial"/>
              <a:sym typeface="Arial"/>
            </a:endParaRPr>
          </a:p>
        </p:txBody>
      </p:sp>
      <p:sp>
        <p:nvSpPr>
          <p:cNvPr id="542" name="Google Shape;542;p27"/>
          <p:cNvSpPr txBox="1"/>
          <p:nvPr/>
        </p:nvSpPr>
        <p:spPr>
          <a:xfrm>
            <a:off x="6949957" y="6555028"/>
            <a:ext cx="4677871"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ICTを活用する</a:t>
            </a:r>
            <a:endParaRPr b="1" i="0" sz="2400" u="none" cap="none" strike="noStrike">
              <a:solidFill>
                <a:schemeClr val="lt2"/>
              </a:solidFill>
              <a:latin typeface="Arial"/>
              <a:ea typeface="Arial"/>
              <a:cs typeface="Arial"/>
              <a:sym typeface="Arial"/>
            </a:endParaRPr>
          </a:p>
        </p:txBody>
      </p:sp>
      <p:sp>
        <p:nvSpPr>
          <p:cNvPr id="543" name="Google Shape;543;p27"/>
          <p:cNvSpPr txBox="1"/>
          <p:nvPr/>
        </p:nvSpPr>
        <p:spPr>
          <a:xfrm>
            <a:off x="6949957" y="7116377"/>
            <a:ext cx="519452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LMSやメールを使ったレポート提出。また筆記試験の場合、LMSであると自動採点してくれたりと時間短縮につながる。</a:t>
            </a:r>
            <a:endParaRPr b="0" i="0" sz="1800" u="none" cap="none" strike="noStrike">
              <a:solidFill>
                <a:schemeClr val="lt2"/>
              </a:solidFill>
              <a:latin typeface="Arial"/>
              <a:ea typeface="Arial"/>
              <a:cs typeface="Arial"/>
              <a:sym typeface="Arial"/>
            </a:endParaRPr>
          </a:p>
        </p:txBody>
      </p:sp>
      <p:sp>
        <p:nvSpPr>
          <p:cNvPr id="544" name="Google Shape;544;p27"/>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38-42</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28"/>
          <p:cNvSpPr/>
          <p:nvPr/>
        </p:nvSpPr>
        <p:spPr>
          <a:xfrm>
            <a:off x="530468" y="3814134"/>
            <a:ext cx="3803203"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50" name="Google Shape;550;p28"/>
          <p:cNvSpPr txBox="1"/>
          <p:nvPr/>
        </p:nvSpPr>
        <p:spPr>
          <a:xfrm>
            <a:off x="718764" y="4216419"/>
            <a:ext cx="3353700" cy="8415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学術</a:t>
            </a:r>
            <a:r>
              <a:rPr b="1" lang="ja-JP" sz="2400">
                <a:solidFill>
                  <a:schemeClr val="lt2"/>
                </a:solidFill>
              </a:rPr>
              <a:t>倫理</a:t>
            </a:r>
            <a:r>
              <a:rPr b="1" i="0" lang="ja-JP" sz="2400" u="none" cap="none" strike="noStrike">
                <a:solidFill>
                  <a:schemeClr val="lt2"/>
                </a:solidFill>
                <a:latin typeface="Arial"/>
                <a:ea typeface="Arial"/>
                <a:cs typeface="Arial"/>
                <a:sym typeface="Arial"/>
              </a:rPr>
              <a:t>の重要性を伝える</a:t>
            </a:r>
            <a:endParaRPr b="1" i="0" sz="2400" u="none" cap="none" strike="noStrike">
              <a:solidFill>
                <a:schemeClr val="lt2"/>
              </a:solidFill>
              <a:latin typeface="Arial"/>
              <a:ea typeface="Arial"/>
              <a:cs typeface="Arial"/>
              <a:sym typeface="Arial"/>
            </a:endParaRPr>
          </a:p>
        </p:txBody>
      </p:sp>
      <p:sp>
        <p:nvSpPr>
          <p:cNvPr id="551" name="Google Shape;551;p28"/>
          <p:cNvSpPr/>
          <p:nvPr/>
        </p:nvSpPr>
        <p:spPr>
          <a:xfrm>
            <a:off x="4614450" y="382352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52" name="Google Shape;552;p28"/>
          <p:cNvSpPr/>
          <p:nvPr/>
        </p:nvSpPr>
        <p:spPr>
          <a:xfrm>
            <a:off x="8671130" y="383667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53" name="Google Shape;553;p28"/>
          <p:cNvSpPr txBox="1"/>
          <p:nvPr/>
        </p:nvSpPr>
        <p:spPr>
          <a:xfrm>
            <a:off x="1283649" y="2178148"/>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lang="ja-JP" sz="3200">
                <a:solidFill>
                  <a:schemeClr val="lt2"/>
                </a:solidFill>
              </a:rPr>
              <a:t>倫理的</a:t>
            </a:r>
            <a:r>
              <a:rPr b="1" i="0" lang="ja-JP" sz="3200" u="none" cap="none" strike="noStrike">
                <a:solidFill>
                  <a:schemeClr val="lt2"/>
                </a:solidFill>
                <a:latin typeface="Arial"/>
                <a:ea typeface="Arial"/>
                <a:cs typeface="Arial"/>
                <a:sym typeface="Arial"/>
              </a:rPr>
              <a:t>行動の大切さを伝える</a:t>
            </a:r>
            <a:endParaRPr b="1" i="0" sz="3200" u="none" cap="none" strike="noStrike">
              <a:solidFill>
                <a:schemeClr val="lt2"/>
              </a:solidFill>
              <a:latin typeface="Arial"/>
              <a:ea typeface="Arial"/>
              <a:cs typeface="Arial"/>
              <a:sym typeface="Arial"/>
            </a:endParaRPr>
          </a:p>
        </p:txBody>
      </p:sp>
      <p:sp>
        <p:nvSpPr>
          <p:cNvPr id="554" name="Google Shape;554;p28"/>
          <p:cNvSpPr txBox="1"/>
          <p:nvPr/>
        </p:nvSpPr>
        <p:spPr>
          <a:xfrm>
            <a:off x="8830738" y="5183329"/>
            <a:ext cx="3643594"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不正行為を確認した場合は、できるだけ早く所属機関のルールに沿った行動をとる。</a:t>
            </a:r>
            <a:endParaRPr b="0" i="0" sz="1800" u="none" cap="none" strike="noStrike">
              <a:solidFill>
                <a:schemeClr val="lt2"/>
              </a:solidFill>
              <a:latin typeface="Arial"/>
              <a:ea typeface="Arial"/>
              <a:cs typeface="Arial"/>
              <a:sym typeface="Arial"/>
            </a:endParaRPr>
          </a:p>
        </p:txBody>
      </p:sp>
      <p:sp>
        <p:nvSpPr>
          <p:cNvPr id="555" name="Google Shape;555;p28"/>
          <p:cNvSpPr txBox="1"/>
          <p:nvPr/>
        </p:nvSpPr>
        <p:spPr>
          <a:xfrm>
            <a:off x="4765715" y="5175225"/>
            <a:ext cx="3473400" cy="21882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学習資源（図書館やテキスト）への公平なアクセス</a:t>
            </a:r>
            <a:r>
              <a:rPr lang="ja-JP" sz="1800">
                <a:solidFill>
                  <a:schemeClr val="lt2"/>
                </a:solidFill>
              </a:rPr>
              <a:t>を確保する</a:t>
            </a:r>
            <a:r>
              <a:rPr b="0" i="0" lang="ja-JP" sz="1800" u="none" cap="none" strike="noStrike">
                <a:solidFill>
                  <a:schemeClr val="lt2"/>
                </a:solidFill>
                <a:latin typeface="Arial"/>
                <a:ea typeface="Arial"/>
                <a:cs typeface="Arial"/>
                <a:sym typeface="Arial"/>
              </a:rPr>
              <a:t>。</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また授業中に配布した資料や課したクイズをオンラインでもアップする。</a:t>
            </a:r>
            <a:endParaRPr b="0" i="0" sz="1800" u="none" cap="none" strike="noStrike">
              <a:solidFill>
                <a:schemeClr val="lt2"/>
              </a:solidFill>
              <a:latin typeface="Arial"/>
              <a:ea typeface="Arial"/>
              <a:cs typeface="Arial"/>
              <a:sym typeface="Arial"/>
            </a:endParaRPr>
          </a:p>
        </p:txBody>
      </p:sp>
      <p:sp>
        <p:nvSpPr>
          <p:cNvPr id="556" name="Google Shape;556;p28"/>
          <p:cNvSpPr txBox="1"/>
          <p:nvPr/>
        </p:nvSpPr>
        <p:spPr>
          <a:xfrm>
            <a:off x="717229" y="6024310"/>
            <a:ext cx="3103414" cy="810478"/>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・初回授業における説明</a:t>
            </a:r>
            <a:endParaRPr b="0" i="0" sz="1800" u="none" cap="none" strike="noStrike">
              <a:solidFill>
                <a:schemeClr val="lt2"/>
              </a:solidFill>
              <a:latin typeface="Arial"/>
              <a:ea typeface="Arial"/>
              <a:cs typeface="Arial"/>
              <a:sym typeface="Arial"/>
            </a:endParaRPr>
          </a:p>
          <a:p>
            <a:pPr indent="0" lvl="0" marL="0" marR="0" rtl="0" algn="l">
              <a:lnSpc>
                <a:spcPct val="100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・大学のガイドラインの紹介</a:t>
            </a:r>
            <a:endParaRPr b="0" i="0" sz="1800" u="none" cap="none" strike="noStrike">
              <a:solidFill>
                <a:schemeClr val="lt2"/>
              </a:solidFill>
              <a:latin typeface="Arial"/>
              <a:ea typeface="Arial"/>
              <a:cs typeface="Arial"/>
              <a:sym typeface="Arial"/>
            </a:endParaRPr>
          </a:p>
        </p:txBody>
      </p:sp>
      <p:sp>
        <p:nvSpPr>
          <p:cNvPr id="557" name="Google Shape;557;p28"/>
          <p:cNvSpPr txBox="1"/>
          <p:nvPr/>
        </p:nvSpPr>
        <p:spPr>
          <a:xfrm>
            <a:off x="788658" y="1433034"/>
            <a:ext cx="10464900"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58" name="Google Shape;558;p28"/>
          <p:cNvSpPr txBox="1"/>
          <p:nvPr/>
        </p:nvSpPr>
        <p:spPr>
          <a:xfrm>
            <a:off x="4861829" y="4219124"/>
            <a:ext cx="3281140"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教室に公正な</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雰囲気を作る</a:t>
            </a:r>
            <a:endParaRPr b="1" i="0" sz="2400" u="none" cap="none" strike="noStrike">
              <a:solidFill>
                <a:schemeClr val="lt2"/>
              </a:solidFill>
              <a:latin typeface="Arial"/>
              <a:ea typeface="Arial"/>
              <a:cs typeface="Arial"/>
              <a:sym typeface="Arial"/>
            </a:endParaRPr>
          </a:p>
        </p:txBody>
      </p:sp>
      <p:sp>
        <p:nvSpPr>
          <p:cNvPr id="559" name="Google Shape;559;p28"/>
          <p:cNvSpPr txBox="1"/>
          <p:nvPr/>
        </p:nvSpPr>
        <p:spPr>
          <a:xfrm>
            <a:off x="8978986" y="4404876"/>
            <a:ext cx="3217227"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不正行為を確認する</a:t>
            </a:r>
            <a:endParaRPr b="1" i="0" sz="2400" u="none" cap="none" strike="noStrike">
              <a:solidFill>
                <a:schemeClr val="lt2"/>
              </a:solidFill>
              <a:latin typeface="Arial"/>
              <a:ea typeface="Arial"/>
              <a:cs typeface="Arial"/>
              <a:sym typeface="Arial"/>
            </a:endParaRPr>
          </a:p>
        </p:txBody>
      </p:sp>
      <p:sp>
        <p:nvSpPr>
          <p:cNvPr id="560" name="Google Shape;560;p28"/>
          <p:cNvSpPr txBox="1"/>
          <p:nvPr/>
        </p:nvSpPr>
        <p:spPr>
          <a:xfrm>
            <a:off x="717229" y="5177644"/>
            <a:ext cx="3535800" cy="7260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a:t>
            </a:r>
            <a:r>
              <a:rPr lang="ja-JP" sz="1800">
                <a:solidFill>
                  <a:schemeClr val="lt2"/>
                </a:solidFill>
              </a:rPr>
              <a:t>倫理</a:t>
            </a:r>
            <a:r>
              <a:rPr b="0" i="0" lang="ja-JP" sz="1800" u="none" cap="none" strike="noStrike">
                <a:solidFill>
                  <a:schemeClr val="lt2"/>
                </a:solidFill>
                <a:latin typeface="Arial"/>
                <a:ea typeface="Arial"/>
                <a:cs typeface="Arial"/>
                <a:sym typeface="Arial"/>
              </a:rPr>
              <a:t>行動は、学習評価の信頼性を裏付ける絶対条件である。</a:t>
            </a:r>
            <a:endParaRPr b="0" i="0" sz="1800" u="none" cap="none" strike="noStrike">
              <a:solidFill>
                <a:schemeClr val="lt2"/>
              </a:solidFill>
              <a:latin typeface="Arial"/>
              <a:ea typeface="Arial"/>
              <a:cs typeface="Arial"/>
              <a:sym typeface="Arial"/>
            </a:endParaRPr>
          </a:p>
        </p:txBody>
      </p:sp>
      <p:pic>
        <p:nvPicPr>
          <p:cNvPr id="561" name="Google Shape;561;p28"/>
          <p:cNvPicPr preferRelativeResize="0"/>
          <p:nvPr/>
        </p:nvPicPr>
        <p:blipFill rotWithShape="1">
          <a:blip r:embed="rId3">
            <a:alphaModFix/>
          </a:blip>
          <a:srcRect b="0" l="0" r="0" t="0"/>
          <a:stretch/>
        </p:blipFill>
        <p:spPr>
          <a:xfrm>
            <a:off x="5852068" y="7172303"/>
            <a:ext cx="1481338" cy="1481338"/>
          </a:xfrm>
          <a:prstGeom prst="rect">
            <a:avLst/>
          </a:prstGeom>
          <a:noFill/>
          <a:ln>
            <a:noFill/>
          </a:ln>
        </p:spPr>
      </p:pic>
      <p:pic>
        <p:nvPicPr>
          <p:cNvPr id="562" name="Google Shape;562;p28"/>
          <p:cNvPicPr preferRelativeResize="0"/>
          <p:nvPr/>
        </p:nvPicPr>
        <p:blipFill rotWithShape="1">
          <a:blip r:embed="rId4">
            <a:alphaModFix/>
          </a:blip>
          <a:srcRect b="0" l="0" r="0" t="0"/>
          <a:stretch/>
        </p:blipFill>
        <p:spPr>
          <a:xfrm>
            <a:off x="1806347" y="7231742"/>
            <a:ext cx="1247938" cy="1247938"/>
          </a:xfrm>
          <a:prstGeom prst="rect">
            <a:avLst/>
          </a:prstGeom>
          <a:noFill/>
          <a:ln>
            <a:noFill/>
          </a:ln>
        </p:spPr>
      </p:pic>
      <p:pic>
        <p:nvPicPr>
          <p:cNvPr id="563" name="Google Shape;563;p28"/>
          <p:cNvPicPr preferRelativeResize="0"/>
          <p:nvPr/>
        </p:nvPicPr>
        <p:blipFill rotWithShape="1">
          <a:blip r:embed="rId5">
            <a:alphaModFix/>
          </a:blip>
          <a:srcRect b="0" l="0" r="0" t="0"/>
          <a:stretch/>
        </p:blipFill>
        <p:spPr>
          <a:xfrm>
            <a:off x="9924516" y="7063509"/>
            <a:ext cx="1540612" cy="1540612"/>
          </a:xfrm>
          <a:prstGeom prst="rect">
            <a:avLst/>
          </a:prstGeom>
          <a:noFill/>
          <a:ln>
            <a:noFill/>
          </a:ln>
        </p:spPr>
      </p:pic>
      <p:sp>
        <p:nvSpPr>
          <p:cNvPr id="564" name="Google Shape;564;p28"/>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４章　成績評価の方法を設計する③</a:t>
            </a:r>
            <a:endParaRPr b="1">
              <a:latin typeface="Arial"/>
              <a:ea typeface="Arial"/>
              <a:cs typeface="Arial"/>
              <a:sym typeface="Arial"/>
            </a:endParaRPr>
          </a:p>
        </p:txBody>
      </p:sp>
      <p:sp>
        <p:nvSpPr>
          <p:cNvPr id="565" name="Google Shape;565;p28"/>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42-43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29"/>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71" name="Google Shape;571;p29"/>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72" name="Google Shape;572;p29"/>
          <p:cNvSpPr txBox="1"/>
          <p:nvPr>
            <p:ph type="title"/>
          </p:nvPr>
        </p:nvSpPr>
        <p:spPr>
          <a:xfrm>
            <a:off x="4302631" y="3651450"/>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６章 筆記試験を作成する</a:t>
            </a:r>
            <a:endParaRPr b="1" sz="4000">
              <a:solidFill>
                <a:schemeClr val="lt2"/>
              </a:solidFill>
              <a:latin typeface="Arial"/>
              <a:ea typeface="Arial"/>
              <a:cs typeface="Arial"/>
              <a:sym typeface="Arial"/>
            </a:endParaRPr>
          </a:p>
        </p:txBody>
      </p:sp>
      <p:sp>
        <p:nvSpPr>
          <p:cNvPr id="573" name="Google Shape;573;p29"/>
          <p:cNvSpPr txBox="1"/>
          <p:nvPr/>
        </p:nvSpPr>
        <p:spPr>
          <a:xfrm>
            <a:off x="4302631" y="3412986"/>
            <a:ext cx="8139373" cy="354780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t/>
            </a:r>
            <a:endParaRPr sz="2400">
              <a:solidFill>
                <a:schemeClr val="lt2"/>
              </a:solidFill>
            </a:endParaRPr>
          </a:p>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期末試験は勿論のこと、授業中に定期的に行う、</a:t>
            </a:r>
            <a:endParaRPr b="0" i="0" sz="2400" u="none" cap="none" strike="noStrike">
              <a:solidFill>
                <a:schemeClr val="lt2"/>
              </a:solidFill>
              <a:latin typeface="Arial"/>
              <a:ea typeface="Arial"/>
              <a:cs typeface="Arial"/>
              <a:sym typeface="Arial"/>
            </a:endParaRPr>
          </a:p>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簡単な理解度確認のための筆記試験</a:t>
            </a:r>
            <a:r>
              <a:rPr lang="ja-JP" sz="2400">
                <a:solidFill>
                  <a:schemeClr val="lt2"/>
                </a:solidFill>
              </a:rPr>
              <a:t>の作成方法を理解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30"/>
          <p:cNvSpPr txBox="1"/>
          <p:nvPr/>
        </p:nvSpPr>
        <p:spPr>
          <a:xfrm>
            <a:off x="4623692" y="1685953"/>
            <a:ext cx="11268670"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筆記試験問題の種類</a:t>
            </a:r>
            <a:endParaRPr b="1" i="0" sz="3200" u="none" cap="none" strike="noStrike">
              <a:solidFill>
                <a:schemeClr val="lt2"/>
              </a:solidFill>
              <a:latin typeface="Arial"/>
              <a:ea typeface="Arial"/>
              <a:cs typeface="Arial"/>
              <a:sym typeface="Arial"/>
            </a:endParaRPr>
          </a:p>
        </p:txBody>
      </p:sp>
      <p:sp>
        <p:nvSpPr>
          <p:cNvPr id="579" name="Google Shape;579;p30"/>
          <p:cNvSpPr/>
          <p:nvPr/>
        </p:nvSpPr>
        <p:spPr>
          <a:xfrm>
            <a:off x="713397" y="30685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80" name="Google Shape;580;p30"/>
          <p:cNvSpPr/>
          <p:nvPr/>
        </p:nvSpPr>
        <p:spPr>
          <a:xfrm>
            <a:off x="709237" y="61483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81" name="Google Shape;581;p30"/>
          <p:cNvSpPr txBox="1"/>
          <p:nvPr/>
        </p:nvSpPr>
        <p:spPr>
          <a:xfrm>
            <a:off x="1008555" y="3685795"/>
            <a:ext cx="4866088"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短答式の問題</a:t>
            </a:r>
            <a:endParaRPr b="1" i="0" sz="2400" u="none" cap="none" strike="noStrike">
              <a:solidFill>
                <a:schemeClr val="lt2"/>
              </a:solidFill>
              <a:latin typeface="Arial"/>
              <a:ea typeface="Arial"/>
              <a:cs typeface="Arial"/>
              <a:sym typeface="Arial"/>
            </a:endParaRPr>
          </a:p>
        </p:txBody>
      </p:sp>
      <p:sp>
        <p:nvSpPr>
          <p:cNvPr id="582" name="Google Shape;582;p30"/>
          <p:cNvSpPr txBox="1"/>
          <p:nvPr/>
        </p:nvSpPr>
        <p:spPr>
          <a:xfrm>
            <a:off x="1008554" y="4237694"/>
            <a:ext cx="5194525"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学生の解答の正誤を、簡単に判別でき採点がしやすい。</a:t>
            </a:r>
            <a:endParaRPr b="0" i="0" sz="1800" u="none" cap="none" strike="noStrike">
              <a:solidFill>
                <a:schemeClr val="lt2"/>
              </a:solidFill>
              <a:latin typeface="Arial"/>
              <a:ea typeface="Arial"/>
              <a:cs typeface="Arial"/>
              <a:sym typeface="Arial"/>
            </a:endParaRPr>
          </a:p>
        </p:txBody>
      </p:sp>
      <p:sp>
        <p:nvSpPr>
          <p:cNvPr id="583" name="Google Shape;583;p30"/>
          <p:cNvSpPr txBox="1"/>
          <p:nvPr/>
        </p:nvSpPr>
        <p:spPr>
          <a:xfrm>
            <a:off x="1008554" y="6501439"/>
            <a:ext cx="4677871"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穴埋め式の問題</a:t>
            </a:r>
            <a:endParaRPr b="1" i="0" sz="2400" u="none" cap="none" strike="noStrike">
              <a:solidFill>
                <a:schemeClr val="lt2"/>
              </a:solidFill>
              <a:latin typeface="Arial"/>
              <a:ea typeface="Arial"/>
              <a:cs typeface="Arial"/>
              <a:sym typeface="Arial"/>
            </a:endParaRPr>
          </a:p>
        </p:txBody>
      </p:sp>
      <p:sp>
        <p:nvSpPr>
          <p:cNvPr id="584" name="Google Shape;584;p30"/>
          <p:cNvSpPr txBox="1"/>
          <p:nvPr/>
        </p:nvSpPr>
        <p:spPr>
          <a:xfrm>
            <a:off x="1008555" y="7082639"/>
            <a:ext cx="519452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短答式と同様採点がしやすいが、作成する際には空欄の箇所や量を適切に設定することが必要である。</a:t>
            </a:r>
            <a:endParaRPr b="0" i="0" sz="1800" u="none" cap="none" strike="noStrike">
              <a:solidFill>
                <a:schemeClr val="lt2"/>
              </a:solidFill>
              <a:latin typeface="Arial"/>
              <a:ea typeface="Arial"/>
              <a:cs typeface="Arial"/>
              <a:sym typeface="Arial"/>
            </a:endParaRPr>
          </a:p>
        </p:txBody>
      </p:sp>
      <p:sp>
        <p:nvSpPr>
          <p:cNvPr id="585" name="Google Shape;585;p30"/>
          <p:cNvSpPr/>
          <p:nvPr/>
        </p:nvSpPr>
        <p:spPr>
          <a:xfrm>
            <a:off x="6801717" y="30685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86" name="Google Shape;586;p30"/>
          <p:cNvSpPr/>
          <p:nvPr/>
        </p:nvSpPr>
        <p:spPr>
          <a:xfrm>
            <a:off x="6797557" y="61483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87" name="Google Shape;587;p30"/>
          <p:cNvSpPr txBox="1"/>
          <p:nvPr/>
        </p:nvSpPr>
        <p:spPr>
          <a:xfrm>
            <a:off x="7130157" y="3709693"/>
            <a:ext cx="4866088"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多岐選択式の問題</a:t>
            </a:r>
            <a:endParaRPr b="1" i="0" sz="2400" u="none" cap="none" strike="noStrike">
              <a:solidFill>
                <a:schemeClr val="lt2"/>
              </a:solidFill>
              <a:latin typeface="Arial"/>
              <a:ea typeface="Arial"/>
              <a:cs typeface="Arial"/>
              <a:sym typeface="Arial"/>
            </a:endParaRPr>
          </a:p>
        </p:txBody>
      </p:sp>
      <p:sp>
        <p:nvSpPr>
          <p:cNvPr id="588" name="Google Shape;588;p30"/>
          <p:cNvSpPr txBox="1"/>
          <p:nvPr/>
        </p:nvSpPr>
        <p:spPr>
          <a:xfrm>
            <a:off x="7130157" y="4234663"/>
            <a:ext cx="5194525"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正解がよく似ているが正しい解ではない選択肢を複数個用意しておくことが重要である。</a:t>
            </a:r>
            <a:endParaRPr b="0" i="0" sz="1800" u="none" cap="none" strike="noStrike">
              <a:solidFill>
                <a:schemeClr val="lt2"/>
              </a:solidFill>
              <a:latin typeface="Arial"/>
              <a:ea typeface="Arial"/>
              <a:cs typeface="Arial"/>
              <a:sym typeface="Arial"/>
            </a:endParaRPr>
          </a:p>
        </p:txBody>
      </p:sp>
      <p:sp>
        <p:nvSpPr>
          <p:cNvPr id="589" name="Google Shape;589;p30"/>
          <p:cNvSpPr txBox="1"/>
          <p:nvPr/>
        </p:nvSpPr>
        <p:spPr>
          <a:xfrm>
            <a:off x="7130157" y="6501439"/>
            <a:ext cx="4677871"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論述問題</a:t>
            </a:r>
            <a:endParaRPr b="1" i="0" sz="2400" u="none" cap="none" strike="noStrike">
              <a:solidFill>
                <a:schemeClr val="lt2"/>
              </a:solidFill>
              <a:latin typeface="Arial"/>
              <a:ea typeface="Arial"/>
              <a:cs typeface="Arial"/>
              <a:sym typeface="Arial"/>
            </a:endParaRPr>
          </a:p>
        </p:txBody>
      </p:sp>
      <p:sp>
        <p:nvSpPr>
          <p:cNvPr id="590" name="Google Shape;590;p30"/>
          <p:cNvSpPr txBox="1"/>
          <p:nvPr/>
        </p:nvSpPr>
        <p:spPr>
          <a:xfrm>
            <a:off x="7096874" y="7072270"/>
            <a:ext cx="519452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総合的な能力を評価することが可能。一方で採点に時間や労力を要するため、採点基準を明確にして信頼性を担保する必要がある。</a:t>
            </a:r>
            <a:endParaRPr b="0" i="0" sz="1800" u="none" cap="none" strike="noStrike">
              <a:solidFill>
                <a:schemeClr val="lt2"/>
              </a:solidFill>
              <a:latin typeface="Arial"/>
              <a:ea typeface="Arial"/>
              <a:cs typeface="Arial"/>
              <a:sym typeface="Arial"/>
            </a:endParaRPr>
          </a:p>
        </p:txBody>
      </p:sp>
      <p:sp>
        <p:nvSpPr>
          <p:cNvPr id="591" name="Google Shape;591;p30"/>
          <p:cNvSpPr txBox="1"/>
          <p:nvPr/>
        </p:nvSpPr>
        <p:spPr>
          <a:xfrm>
            <a:off x="788652" y="395379"/>
            <a:ext cx="10464801"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６章　筆記試験を作成する①</a:t>
            </a:r>
            <a:endParaRPr b="1" i="0" sz="4400" u="none" cap="none" strike="noStrike">
              <a:solidFill>
                <a:schemeClr val="lt2"/>
              </a:solidFill>
              <a:latin typeface="Arial"/>
              <a:ea typeface="Arial"/>
              <a:cs typeface="Arial"/>
              <a:sym typeface="Arial"/>
            </a:endParaRPr>
          </a:p>
        </p:txBody>
      </p:sp>
      <p:sp>
        <p:nvSpPr>
          <p:cNvPr id="592" name="Google Shape;592;p30"/>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58-61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31"/>
          <p:cNvSpPr/>
          <p:nvPr/>
        </p:nvSpPr>
        <p:spPr>
          <a:xfrm>
            <a:off x="953785"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598" name="Google Shape;598;p31"/>
          <p:cNvSpPr txBox="1"/>
          <p:nvPr/>
        </p:nvSpPr>
        <p:spPr>
          <a:xfrm>
            <a:off x="1676959" y="4179828"/>
            <a:ext cx="3795911" cy="1210588"/>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正解が複数ある、</a:t>
            </a:r>
            <a:endParaRPr b="1" i="0" sz="2400" u="none" cap="none" strike="noStrike">
              <a:solidFill>
                <a:schemeClr val="lt2"/>
              </a:solidFill>
              <a:latin typeface="Arial"/>
              <a:ea typeface="Arial"/>
              <a:cs typeface="Arial"/>
              <a:sym typeface="Arial"/>
            </a:endParaRPr>
          </a:p>
          <a:p>
            <a:pPr indent="0" lvl="0" marL="0" marR="0" rtl="0" algn="ctr">
              <a:lnSpc>
                <a:spcPct val="15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複数選択式問題を活用する</a:t>
            </a:r>
            <a:endParaRPr b="1" i="0" sz="2400" u="none" cap="none" strike="noStrike">
              <a:solidFill>
                <a:schemeClr val="lt2"/>
              </a:solidFill>
              <a:latin typeface="Arial"/>
              <a:ea typeface="Arial"/>
              <a:cs typeface="Arial"/>
              <a:sym typeface="Arial"/>
            </a:endParaRPr>
          </a:p>
        </p:txBody>
      </p:sp>
      <p:sp>
        <p:nvSpPr>
          <p:cNvPr id="599" name="Google Shape;599;p31"/>
          <p:cNvSpPr/>
          <p:nvPr/>
        </p:nvSpPr>
        <p:spPr>
          <a:xfrm>
            <a:off x="6787243"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00" name="Google Shape;600;p31"/>
          <p:cNvSpPr txBox="1"/>
          <p:nvPr/>
        </p:nvSpPr>
        <p:spPr>
          <a:xfrm>
            <a:off x="868065" y="2387117"/>
            <a:ext cx="11268670" cy="170303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多岐選択式の問題を作成する</a:t>
            </a:r>
            <a:endParaRPr b="1" i="0" sz="3200" u="none" cap="none" strike="noStrike">
              <a:solidFill>
                <a:schemeClr val="lt2"/>
              </a:solidFill>
              <a:latin typeface="Arial"/>
              <a:ea typeface="Arial"/>
              <a:cs typeface="Arial"/>
              <a:sym typeface="Arial"/>
            </a:endParaRPr>
          </a:p>
          <a:p>
            <a:pPr indent="0" lvl="0" marL="0" marR="0" rtl="0" algn="ctr">
              <a:lnSpc>
                <a:spcPct val="150000"/>
              </a:lnSpc>
              <a:spcBef>
                <a:spcPts val="1200"/>
              </a:spcBef>
              <a:spcAft>
                <a:spcPts val="0"/>
              </a:spcAft>
              <a:buClr>
                <a:srgbClr val="000000"/>
              </a:buClr>
              <a:buSzPts val="2400"/>
              <a:buFont typeface="Arial"/>
              <a:buNone/>
            </a:pPr>
            <a:r>
              <a:t/>
            </a:r>
            <a:endParaRPr b="1" i="0" sz="2400" u="none" cap="none" strike="noStrike">
              <a:solidFill>
                <a:schemeClr val="lt2"/>
              </a:solidFill>
              <a:latin typeface="Arial"/>
              <a:ea typeface="Arial"/>
              <a:cs typeface="Arial"/>
              <a:sym typeface="Arial"/>
            </a:endParaRPr>
          </a:p>
        </p:txBody>
      </p:sp>
      <p:sp>
        <p:nvSpPr>
          <p:cNvPr id="601" name="Google Shape;601;p31"/>
          <p:cNvSpPr txBox="1"/>
          <p:nvPr/>
        </p:nvSpPr>
        <p:spPr>
          <a:xfrm>
            <a:off x="6911596" y="4488423"/>
            <a:ext cx="5083123" cy="65659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複数の群の選択肢を組み合わせる</a:t>
            </a:r>
            <a:endParaRPr b="1" i="0" sz="2400" u="none" cap="none" strike="noStrike">
              <a:solidFill>
                <a:schemeClr val="lt2"/>
              </a:solidFill>
              <a:latin typeface="Arial"/>
              <a:ea typeface="Arial"/>
              <a:cs typeface="Arial"/>
              <a:sym typeface="Arial"/>
            </a:endParaRPr>
          </a:p>
        </p:txBody>
      </p:sp>
      <p:pic>
        <p:nvPicPr>
          <p:cNvPr id="602" name="Google Shape;602;p31"/>
          <p:cNvPicPr preferRelativeResize="0"/>
          <p:nvPr/>
        </p:nvPicPr>
        <p:blipFill rotWithShape="1">
          <a:blip r:embed="rId3">
            <a:alphaModFix/>
          </a:blip>
          <a:srcRect b="0" l="0" r="0" t="0"/>
          <a:stretch/>
        </p:blipFill>
        <p:spPr>
          <a:xfrm>
            <a:off x="2592369" y="5772988"/>
            <a:ext cx="1970203" cy="1970203"/>
          </a:xfrm>
          <a:prstGeom prst="rect">
            <a:avLst/>
          </a:prstGeom>
          <a:noFill/>
          <a:ln>
            <a:noFill/>
          </a:ln>
        </p:spPr>
      </p:pic>
      <p:pic>
        <p:nvPicPr>
          <p:cNvPr id="603" name="Google Shape;603;p31"/>
          <p:cNvPicPr preferRelativeResize="0"/>
          <p:nvPr/>
        </p:nvPicPr>
        <p:blipFill rotWithShape="1">
          <a:blip r:embed="rId4">
            <a:alphaModFix/>
          </a:blip>
          <a:srcRect b="0" l="0" r="0" t="0"/>
          <a:stretch/>
        </p:blipFill>
        <p:spPr>
          <a:xfrm>
            <a:off x="8375273" y="5503986"/>
            <a:ext cx="2239205" cy="2239205"/>
          </a:xfrm>
          <a:prstGeom prst="rect">
            <a:avLst/>
          </a:prstGeom>
          <a:noFill/>
          <a:ln>
            <a:noFill/>
          </a:ln>
        </p:spPr>
      </p:pic>
      <p:sp>
        <p:nvSpPr>
          <p:cNvPr id="604" name="Google Shape;604;p31"/>
          <p:cNvSpPr txBox="1"/>
          <p:nvPr>
            <p:ph type="title"/>
          </p:nvPr>
        </p:nvSpPr>
        <p:spPr>
          <a:xfrm>
            <a:off x="788652" y="395379"/>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６章　筆記試験を作成する②</a:t>
            </a:r>
            <a:endParaRPr b="1">
              <a:latin typeface="Arial"/>
              <a:ea typeface="Arial"/>
              <a:cs typeface="Arial"/>
              <a:sym typeface="Arial"/>
            </a:endParaRPr>
          </a:p>
        </p:txBody>
      </p:sp>
      <p:sp>
        <p:nvSpPr>
          <p:cNvPr id="605" name="Google Shape;605;p31"/>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62-63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32"/>
          <p:cNvSpPr/>
          <p:nvPr/>
        </p:nvSpPr>
        <p:spPr>
          <a:xfrm>
            <a:off x="530468" y="3581660"/>
            <a:ext cx="3803203"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11" name="Google Shape;611;p32"/>
          <p:cNvSpPr txBox="1"/>
          <p:nvPr/>
        </p:nvSpPr>
        <p:spPr>
          <a:xfrm>
            <a:off x="721146" y="4235817"/>
            <a:ext cx="3534622"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複数の種類で構成する</a:t>
            </a:r>
            <a:endParaRPr b="1" i="0" sz="2400" u="none" cap="none" strike="noStrike">
              <a:solidFill>
                <a:schemeClr val="lt2"/>
              </a:solidFill>
              <a:latin typeface="Arial"/>
              <a:ea typeface="Arial"/>
              <a:cs typeface="Arial"/>
              <a:sym typeface="Arial"/>
            </a:endParaRPr>
          </a:p>
        </p:txBody>
      </p:sp>
      <p:sp>
        <p:nvSpPr>
          <p:cNvPr id="612" name="Google Shape;612;p32"/>
          <p:cNvSpPr/>
          <p:nvPr/>
        </p:nvSpPr>
        <p:spPr>
          <a:xfrm>
            <a:off x="4614450" y="3591048"/>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13" name="Google Shape;613;p32"/>
          <p:cNvSpPr/>
          <p:nvPr/>
        </p:nvSpPr>
        <p:spPr>
          <a:xfrm>
            <a:off x="8671130" y="3604198"/>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14" name="Google Shape;614;p32"/>
          <p:cNvSpPr txBox="1"/>
          <p:nvPr/>
        </p:nvSpPr>
        <p:spPr>
          <a:xfrm>
            <a:off x="8815039" y="5104079"/>
            <a:ext cx="3525003"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身近な事例や最近話題になったニュースなど、学生の関心が高い素材を問題作成に活用する。</a:t>
            </a:r>
            <a:endParaRPr b="0" i="0" sz="1800" u="none" cap="none" strike="noStrike">
              <a:solidFill>
                <a:schemeClr val="lt2"/>
              </a:solidFill>
              <a:latin typeface="Arial"/>
              <a:ea typeface="Arial"/>
              <a:cs typeface="Arial"/>
              <a:sym typeface="Arial"/>
            </a:endParaRPr>
          </a:p>
        </p:txBody>
      </p:sp>
      <p:sp>
        <p:nvSpPr>
          <p:cNvPr id="615" name="Google Shape;615;p32"/>
          <p:cNvSpPr txBox="1"/>
          <p:nvPr/>
        </p:nvSpPr>
        <p:spPr>
          <a:xfrm>
            <a:off x="4758330" y="5104079"/>
            <a:ext cx="3659322"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問題文の読解難は、生徒の読解時間を奪ってしまい解答に時間を要してしまう。</a:t>
            </a:r>
            <a:endParaRPr b="0" i="0" sz="1800" u="none" cap="none" strike="noStrike">
              <a:solidFill>
                <a:schemeClr val="lt2"/>
              </a:solidFill>
              <a:latin typeface="Arial"/>
              <a:ea typeface="Arial"/>
              <a:cs typeface="Arial"/>
              <a:sym typeface="Arial"/>
            </a:endParaRPr>
          </a:p>
        </p:txBody>
      </p:sp>
      <p:sp>
        <p:nvSpPr>
          <p:cNvPr id="616" name="Google Shape;616;p32"/>
          <p:cNvSpPr txBox="1"/>
          <p:nvPr/>
        </p:nvSpPr>
        <p:spPr>
          <a:xfrm>
            <a:off x="4710240" y="4034182"/>
            <a:ext cx="3584316"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問題文は簡潔で</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理解しやすい言葉を使う</a:t>
            </a:r>
            <a:endParaRPr b="1" i="0" sz="2400" u="none" cap="none" strike="noStrike">
              <a:solidFill>
                <a:schemeClr val="lt2"/>
              </a:solidFill>
              <a:latin typeface="Arial"/>
              <a:ea typeface="Arial"/>
              <a:cs typeface="Arial"/>
              <a:sym typeface="Arial"/>
            </a:endParaRPr>
          </a:p>
        </p:txBody>
      </p:sp>
      <p:sp>
        <p:nvSpPr>
          <p:cNvPr id="617" name="Google Shape;617;p32"/>
          <p:cNvSpPr txBox="1"/>
          <p:nvPr/>
        </p:nvSpPr>
        <p:spPr>
          <a:xfrm>
            <a:off x="8776051" y="3999163"/>
            <a:ext cx="3525004"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学生の興味に合わせた</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素材を選ぶ</a:t>
            </a:r>
            <a:endParaRPr b="1" i="0" sz="2400" u="none" cap="none" strike="noStrike">
              <a:solidFill>
                <a:schemeClr val="lt2"/>
              </a:solidFill>
              <a:latin typeface="Arial"/>
              <a:ea typeface="Arial"/>
              <a:cs typeface="Arial"/>
              <a:sym typeface="Arial"/>
            </a:endParaRPr>
          </a:p>
        </p:txBody>
      </p:sp>
      <p:sp>
        <p:nvSpPr>
          <p:cNvPr id="618" name="Google Shape;618;p32"/>
          <p:cNvSpPr txBox="1"/>
          <p:nvPr/>
        </p:nvSpPr>
        <p:spPr>
          <a:xfrm>
            <a:off x="664758" y="5104079"/>
            <a:ext cx="3534622"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問題の種類によってメリット・デメリットがあるため、それを上手く組み合わせる必要がある。</a:t>
            </a:r>
            <a:endParaRPr b="0" i="0" sz="1800" u="none" cap="none" strike="noStrike">
              <a:solidFill>
                <a:schemeClr val="lt2"/>
              </a:solidFill>
              <a:latin typeface="Arial"/>
              <a:ea typeface="Arial"/>
              <a:cs typeface="Arial"/>
              <a:sym typeface="Arial"/>
            </a:endParaRPr>
          </a:p>
        </p:txBody>
      </p:sp>
      <p:sp>
        <p:nvSpPr>
          <p:cNvPr id="619" name="Google Shape;619;p32"/>
          <p:cNvSpPr txBox="1"/>
          <p:nvPr>
            <p:ph type="title"/>
          </p:nvPr>
        </p:nvSpPr>
        <p:spPr>
          <a:xfrm>
            <a:off x="788652" y="395379"/>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６章　筆記試験を作成する③</a:t>
            </a:r>
            <a:endParaRPr/>
          </a:p>
        </p:txBody>
      </p:sp>
      <p:pic>
        <p:nvPicPr>
          <p:cNvPr id="620" name="Google Shape;620;p32"/>
          <p:cNvPicPr preferRelativeResize="0"/>
          <p:nvPr/>
        </p:nvPicPr>
        <p:blipFill rotWithShape="1">
          <a:blip r:embed="rId3">
            <a:alphaModFix/>
          </a:blip>
          <a:srcRect b="0" l="0" r="0" t="0"/>
          <a:stretch/>
        </p:blipFill>
        <p:spPr>
          <a:xfrm>
            <a:off x="5879852" y="6639240"/>
            <a:ext cx="1530321" cy="1530321"/>
          </a:xfrm>
          <a:prstGeom prst="rect">
            <a:avLst/>
          </a:prstGeom>
          <a:noFill/>
          <a:ln>
            <a:noFill/>
          </a:ln>
        </p:spPr>
      </p:pic>
      <p:pic>
        <p:nvPicPr>
          <p:cNvPr id="621" name="Google Shape;621;p32"/>
          <p:cNvPicPr preferRelativeResize="0"/>
          <p:nvPr/>
        </p:nvPicPr>
        <p:blipFill rotWithShape="1">
          <a:blip r:embed="rId4">
            <a:alphaModFix/>
          </a:blip>
          <a:srcRect b="0" l="0" r="0" t="0"/>
          <a:stretch/>
        </p:blipFill>
        <p:spPr>
          <a:xfrm>
            <a:off x="10028581" y="6888826"/>
            <a:ext cx="1224871" cy="1224871"/>
          </a:xfrm>
          <a:prstGeom prst="rect">
            <a:avLst/>
          </a:prstGeom>
          <a:noFill/>
          <a:ln>
            <a:noFill/>
          </a:ln>
        </p:spPr>
      </p:pic>
      <p:pic>
        <p:nvPicPr>
          <p:cNvPr id="622" name="Google Shape;622;p32"/>
          <p:cNvPicPr preferRelativeResize="0"/>
          <p:nvPr/>
        </p:nvPicPr>
        <p:blipFill rotWithShape="1">
          <a:blip r:embed="rId5">
            <a:alphaModFix/>
          </a:blip>
          <a:srcRect b="0" l="0" r="0" t="0"/>
          <a:stretch/>
        </p:blipFill>
        <p:spPr>
          <a:xfrm>
            <a:off x="1686268" y="6838977"/>
            <a:ext cx="1530321" cy="1530321"/>
          </a:xfrm>
          <a:prstGeom prst="rect">
            <a:avLst/>
          </a:prstGeom>
          <a:noFill/>
          <a:ln>
            <a:noFill/>
          </a:ln>
        </p:spPr>
      </p:pic>
      <p:sp>
        <p:nvSpPr>
          <p:cNvPr id="623" name="Google Shape;623;p32"/>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p.64</a:t>
            </a:r>
            <a:endParaRPr b="0" i="0" sz="1100" u="none" cap="none" strike="noStrike">
              <a:solidFill>
                <a:schemeClr val="lt2"/>
              </a:solidFill>
              <a:latin typeface="Arial"/>
              <a:ea typeface="Arial"/>
              <a:cs typeface="Arial"/>
              <a:sym typeface="Arial"/>
            </a:endParaRPr>
          </a:p>
        </p:txBody>
      </p:sp>
      <p:sp>
        <p:nvSpPr>
          <p:cNvPr id="624" name="Google Shape;624;p32"/>
          <p:cNvSpPr txBox="1"/>
          <p:nvPr/>
        </p:nvSpPr>
        <p:spPr>
          <a:xfrm>
            <a:off x="1269999" y="2266854"/>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優れた筆記試験問題の在り方</a:t>
            </a:r>
            <a:endParaRPr b="1" i="0" sz="3200" u="none" cap="none" strike="noStrike">
              <a:solidFill>
                <a:schemeClr val="lt2"/>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33"/>
          <p:cNvSpPr/>
          <p:nvPr/>
        </p:nvSpPr>
        <p:spPr>
          <a:xfrm>
            <a:off x="577097" y="3450210"/>
            <a:ext cx="3756574" cy="438360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30" name="Google Shape;630;p33"/>
          <p:cNvSpPr txBox="1"/>
          <p:nvPr/>
        </p:nvSpPr>
        <p:spPr>
          <a:xfrm>
            <a:off x="713417" y="3941579"/>
            <a:ext cx="3483933" cy="1025922"/>
          </a:xfrm>
          <a:prstGeom prst="rect">
            <a:avLst/>
          </a:prstGeom>
          <a:noFill/>
          <a:ln>
            <a:noFill/>
          </a:ln>
        </p:spPr>
        <p:txBody>
          <a:bodyPr anchorCtr="0" anchor="ctr" bIns="50800" lIns="50800" spcFirstLastPara="1" rIns="50800" wrap="square" tIns="50800">
            <a:spAutoFit/>
          </a:bodyPr>
          <a:lstStyle/>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難易度の低い問題から高い問題まで作成する</a:t>
            </a:r>
            <a:endParaRPr b="1" i="0" sz="2400" u="none" cap="none" strike="noStrike">
              <a:solidFill>
                <a:schemeClr val="lt2"/>
              </a:solidFill>
              <a:latin typeface="Arial"/>
              <a:ea typeface="Arial"/>
              <a:cs typeface="Arial"/>
              <a:sym typeface="Arial"/>
            </a:endParaRPr>
          </a:p>
        </p:txBody>
      </p:sp>
      <p:sp>
        <p:nvSpPr>
          <p:cNvPr id="631" name="Google Shape;631;p33"/>
          <p:cNvSpPr/>
          <p:nvPr/>
        </p:nvSpPr>
        <p:spPr>
          <a:xfrm>
            <a:off x="4661078" y="3459598"/>
            <a:ext cx="3756573" cy="438360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32" name="Google Shape;632;p33"/>
          <p:cNvSpPr/>
          <p:nvPr/>
        </p:nvSpPr>
        <p:spPr>
          <a:xfrm>
            <a:off x="8717758" y="3472748"/>
            <a:ext cx="3756573" cy="4383605"/>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33" name="Google Shape;633;p33"/>
          <p:cNvSpPr txBox="1"/>
          <p:nvPr/>
        </p:nvSpPr>
        <p:spPr>
          <a:xfrm>
            <a:off x="1269999" y="2266854"/>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優れた筆記試験問題の在り方</a:t>
            </a:r>
            <a:endParaRPr b="1" i="0" sz="3200" u="none" cap="none" strike="noStrike">
              <a:solidFill>
                <a:schemeClr val="lt2"/>
              </a:solidFill>
              <a:latin typeface="Arial"/>
              <a:ea typeface="Arial"/>
              <a:cs typeface="Arial"/>
              <a:sym typeface="Arial"/>
            </a:endParaRPr>
          </a:p>
        </p:txBody>
      </p:sp>
      <p:sp>
        <p:nvSpPr>
          <p:cNvPr id="634" name="Google Shape;634;p33"/>
          <p:cNvSpPr txBox="1"/>
          <p:nvPr/>
        </p:nvSpPr>
        <p:spPr>
          <a:xfrm>
            <a:off x="8943718" y="5447453"/>
            <a:ext cx="3483985"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採点直後は問題点が良く見える。振り返って修正点をメモし、次期の試験問題の作成に活かそう。</a:t>
            </a:r>
            <a:endParaRPr b="0" i="0" sz="1800" u="none" cap="none" strike="noStrike">
              <a:solidFill>
                <a:schemeClr val="lt2"/>
              </a:solidFill>
              <a:latin typeface="Arial"/>
              <a:ea typeface="Arial"/>
              <a:cs typeface="Arial"/>
              <a:sym typeface="Arial"/>
            </a:endParaRPr>
          </a:p>
        </p:txBody>
      </p:sp>
      <p:sp>
        <p:nvSpPr>
          <p:cNvPr id="635" name="Google Shape;635;p33"/>
          <p:cNvSpPr txBox="1"/>
          <p:nvPr/>
        </p:nvSpPr>
        <p:spPr>
          <a:xfrm>
            <a:off x="4871081" y="5451669"/>
            <a:ext cx="3473369"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総括的評価ではなく形成的評価として、学生の理解度や様子をもとに彼らに合わせた問題作成を行う。</a:t>
            </a:r>
            <a:endParaRPr b="0" i="0" sz="1800" u="none" cap="none" strike="noStrike">
              <a:solidFill>
                <a:schemeClr val="lt2"/>
              </a:solidFill>
              <a:latin typeface="Arial"/>
              <a:ea typeface="Arial"/>
              <a:cs typeface="Arial"/>
              <a:sym typeface="Arial"/>
            </a:endParaRPr>
          </a:p>
        </p:txBody>
      </p:sp>
      <p:sp>
        <p:nvSpPr>
          <p:cNvPr id="636" name="Google Shape;636;p33"/>
          <p:cNvSpPr txBox="1"/>
          <p:nvPr/>
        </p:nvSpPr>
        <p:spPr>
          <a:xfrm>
            <a:off x="4692388" y="3737834"/>
            <a:ext cx="3620021" cy="1487587"/>
          </a:xfrm>
          <a:prstGeom prst="rect">
            <a:avLst/>
          </a:prstGeom>
          <a:noFill/>
          <a:ln>
            <a:noFill/>
          </a:ln>
        </p:spPr>
        <p:txBody>
          <a:bodyPr anchorCtr="0" anchor="ctr" bIns="50800" lIns="50800" spcFirstLastPara="1" rIns="50800" wrap="square" tIns="50800">
            <a:spAutoFit/>
          </a:bodyPr>
          <a:lstStyle/>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e. 学生の理解度や学習に取り組む日頃の態度も</a:t>
            </a:r>
            <a:endParaRPr b="1" i="0" sz="2400" u="none" cap="none" strike="noStrike">
              <a:solidFill>
                <a:schemeClr val="lt2"/>
              </a:solidFill>
              <a:latin typeface="Arial"/>
              <a:ea typeface="Arial"/>
              <a:cs typeface="Arial"/>
              <a:sym typeface="Arial"/>
            </a:endParaRPr>
          </a:p>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考慮して作問する</a:t>
            </a:r>
            <a:endParaRPr b="1" i="0" sz="2400" u="none" cap="none" strike="noStrike">
              <a:solidFill>
                <a:schemeClr val="lt2"/>
              </a:solidFill>
              <a:latin typeface="Arial"/>
              <a:ea typeface="Arial"/>
              <a:cs typeface="Arial"/>
              <a:sym typeface="Arial"/>
            </a:endParaRPr>
          </a:p>
        </p:txBody>
      </p:sp>
      <p:sp>
        <p:nvSpPr>
          <p:cNvPr id="637" name="Google Shape;637;p33"/>
          <p:cNvSpPr txBox="1"/>
          <p:nvPr/>
        </p:nvSpPr>
        <p:spPr>
          <a:xfrm>
            <a:off x="8880990" y="3784562"/>
            <a:ext cx="3383482" cy="1487587"/>
          </a:xfrm>
          <a:prstGeom prst="rect">
            <a:avLst/>
          </a:prstGeom>
          <a:noFill/>
          <a:ln>
            <a:noFill/>
          </a:ln>
        </p:spPr>
        <p:txBody>
          <a:bodyPr anchorCtr="0" anchor="ctr" bIns="50800" lIns="50800" spcFirstLastPara="1" rIns="50800" wrap="square" tIns="50800">
            <a:spAutoFit/>
          </a:bodyPr>
          <a:lstStyle/>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f.筆記試験が終わった後に振り返りを行い</a:t>
            </a:r>
            <a:endParaRPr b="1" i="0" sz="2400" u="none" cap="none" strike="noStrike">
              <a:solidFill>
                <a:schemeClr val="lt2"/>
              </a:solidFill>
              <a:latin typeface="Arial"/>
              <a:ea typeface="Arial"/>
              <a:cs typeface="Arial"/>
              <a:sym typeface="Arial"/>
            </a:endParaRPr>
          </a:p>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修正する</a:t>
            </a:r>
            <a:endParaRPr b="1" i="0" sz="2400" u="none" cap="none" strike="noStrike">
              <a:solidFill>
                <a:schemeClr val="lt2"/>
              </a:solidFill>
              <a:latin typeface="Arial"/>
              <a:ea typeface="Arial"/>
              <a:cs typeface="Arial"/>
              <a:sym typeface="Arial"/>
            </a:endParaRPr>
          </a:p>
        </p:txBody>
      </p:sp>
      <p:sp>
        <p:nvSpPr>
          <p:cNvPr id="638" name="Google Shape;638;p33"/>
          <p:cNvSpPr txBox="1"/>
          <p:nvPr/>
        </p:nvSpPr>
        <p:spPr>
          <a:xfrm>
            <a:off x="815665" y="5447452"/>
            <a:ext cx="3421845"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理解が充分でない学生でも解ける問題を設定しておくことで、その後の学習に向けて動機づけることができる。</a:t>
            </a:r>
            <a:endParaRPr b="0" i="0" sz="1800" u="none" cap="none" strike="noStrike">
              <a:solidFill>
                <a:schemeClr val="lt2"/>
              </a:solidFill>
              <a:latin typeface="Arial"/>
              <a:ea typeface="Arial"/>
              <a:cs typeface="Arial"/>
              <a:sym typeface="Arial"/>
            </a:endParaRPr>
          </a:p>
        </p:txBody>
      </p:sp>
      <p:sp>
        <p:nvSpPr>
          <p:cNvPr id="639" name="Google Shape;639;p33"/>
          <p:cNvSpPr txBox="1"/>
          <p:nvPr>
            <p:ph type="title"/>
          </p:nvPr>
        </p:nvSpPr>
        <p:spPr>
          <a:xfrm>
            <a:off x="788652" y="395379"/>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６章　筆記試験を作成する④</a:t>
            </a:r>
            <a:endParaRPr/>
          </a:p>
        </p:txBody>
      </p:sp>
      <p:pic>
        <p:nvPicPr>
          <p:cNvPr id="640" name="Google Shape;640;p33"/>
          <p:cNvPicPr preferRelativeResize="0"/>
          <p:nvPr/>
        </p:nvPicPr>
        <p:blipFill rotWithShape="1">
          <a:blip r:embed="rId3">
            <a:alphaModFix/>
          </a:blip>
          <a:srcRect b="0" l="0" r="0" t="0"/>
          <a:stretch/>
        </p:blipFill>
        <p:spPr>
          <a:xfrm>
            <a:off x="5806037" y="7318594"/>
            <a:ext cx="1392726" cy="1392726"/>
          </a:xfrm>
          <a:prstGeom prst="rect">
            <a:avLst/>
          </a:prstGeom>
          <a:noFill/>
          <a:ln>
            <a:noFill/>
          </a:ln>
        </p:spPr>
      </p:pic>
      <p:pic>
        <p:nvPicPr>
          <p:cNvPr id="641" name="Google Shape;641;p33"/>
          <p:cNvPicPr preferRelativeResize="0"/>
          <p:nvPr/>
        </p:nvPicPr>
        <p:blipFill rotWithShape="1">
          <a:blip r:embed="rId4">
            <a:alphaModFix/>
          </a:blip>
          <a:srcRect b="0" l="0" r="0" t="0"/>
          <a:stretch/>
        </p:blipFill>
        <p:spPr>
          <a:xfrm>
            <a:off x="1735706" y="7313869"/>
            <a:ext cx="1392726" cy="1392726"/>
          </a:xfrm>
          <a:prstGeom prst="rect">
            <a:avLst/>
          </a:prstGeom>
          <a:noFill/>
          <a:ln>
            <a:noFill/>
          </a:ln>
        </p:spPr>
      </p:pic>
      <p:pic>
        <p:nvPicPr>
          <p:cNvPr id="642" name="Google Shape;642;p33"/>
          <p:cNvPicPr preferRelativeResize="0"/>
          <p:nvPr/>
        </p:nvPicPr>
        <p:blipFill rotWithShape="1">
          <a:blip r:embed="rId5">
            <a:alphaModFix/>
          </a:blip>
          <a:srcRect b="0" l="0" r="0" t="0"/>
          <a:stretch/>
        </p:blipFill>
        <p:spPr>
          <a:xfrm>
            <a:off x="9989347" y="7410309"/>
            <a:ext cx="1392726" cy="1392726"/>
          </a:xfrm>
          <a:prstGeom prst="rect">
            <a:avLst/>
          </a:prstGeom>
          <a:noFill/>
          <a:ln>
            <a:noFill/>
          </a:ln>
        </p:spPr>
      </p:pic>
      <p:sp>
        <p:nvSpPr>
          <p:cNvPr id="643" name="Google Shape;643;p33"/>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64-65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34"/>
          <p:cNvSpPr/>
          <p:nvPr/>
        </p:nvSpPr>
        <p:spPr>
          <a:xfrm>
            <a:off x="621878" y="3337466"/>
            <a:ext cx="3711794" cy="449634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49" name="Google Shape;649;p34"/>
          <p:cNvSpPr txBox="1"/>
          <p:nvPr/>
        </p:nvSpPr>
        <p:spPr>
          <a:xfrm>
            <a:off x="685300" y="3820964"/>
            <a:ext cx="364837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教えるべき重要項目・概念・原理を洗い出す</a:t>
            </a:r>
            <a:endParaRPr b="1" i="0" sz="2400" u="none" cap="none" strike="noStrike">
              <a:solidFill>
                <a:schemeClr val="lt2"/>
              </a:solidFill>
              <a:latin typeface="Arial"/>
              <a:ea typeface="Arial"/>
              <a:cs typeface="Arial"/>
              <a:sym typeface="Arial"/>
            </a:endParaRPr>
          </a:p>
        </p:txBody>
      </p:sp>
      <p:sp>
        <p:nvSpPr>
          <p:cNvPr id="650" name="Google Shape;650;p34"/>
          <p:cNvSpPr/>
          <p:nvPr/>
        </p:nvSpPr>
        <p:spPr>
          <a:xfrm>
            <a:off x="4705859" y="3346854"/>
            <a:ext cx="3711793" cy="449634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1" name="Google Shape;651;p34"/>
          <p:cNvSpPr/>
          <p:nvPr/>
        </p:nvSpPr>
        <p:spPr>
          <a:xfrm>
            <a:off x="8671130" y="3346854"/>
            <a:ext cx="3803202" cy="449634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52" name="Google Shape;652;p34"/>
          <p:cNvSpPr txBox="1"/>
          <p:nvPr/>
        </p:nvSpPr>
        <p:spPr>
          <a:xfrm>
            <a:off x="1269999" y="2058780"/>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シナリオ問題の作成</a:t>
            </a:r>
            <a:endParaRPr b="1" i="0" sz="3200" u="none" cap="none" strike="noStrike">
              <a:solidFill>
                <a:schemeClr val="lt2"/>
              </a:solidFill>
              <a:latin typeface="Arial"/>
              <a:ea typeface="Arial"/>
              <a:cs typeface="Arial"/>
              <a:sym typeface="Arial"/>
            </a:endParaRPr>
          </a:p>
        </p:txBody>
      </p:sp>
      <p:sp>
        <p:nvSpPr>
          <p:cNvPr id="653" name="Google Shape;653;p34"/>
          <p:cNvSpPr txBox="1"/>
          <p:nvPr/>
        </p:nvSpPr>
        <p:spPr>
          <a:xfrm>
            <a:off x="8893846" y="4318040"/>
            <a:ext cx="3357900" cy="3265800"/>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12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優れたシナリオは以下の</a:t>
            </a:r>
            <a:r>
              <a:rPr lang="ja-JP" sz="1800">
                <a:solidFill>
                  <a:schemeClr val="lt2"/>
                </a:solidFill>
              </a:rPr>
              <a:t>特徴を持つ</a:t>
            </a:r>
            <a:r>
              <a:rPr b="0" i="0" lang="ja-JP" sz="1800" u="none" cap="none" strike="noStrike">
                <a:solidFill>
                  <a:schemeClr val="lt2"/>
                </a:solidFill>
                <a:latin typeface="Arial"/>
                <a:ea typeface="Arial"/>
                <a:cs typeface="Arial"/>
                <a:sym typeface="Arial"/>
              </a:rPr>
              <a:t>。</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学生の興味を喚起する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学生自身の経験や情報に基づく意思決定や判断を求める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適度な複雑さを兼ね備えている</a:t>
            </a:r>
            <a:endParaRPr b="0" i="0" sz="1800" u="none" cap="none" strike="noStrike">
              <a:solidFill>
                <a:schemeClr val="lt2"/>
              </a:solidFill>
              <a:latin typeface="Arial"/>
              <a:ea typeface="Arial"/>
              <a:cs typeface="Arial"/>
              <a:sym typeface="Arial"/>
            </a:endParaRPr>
          </a:p>
        </p:txBody>
      </p:sp>
      <p:sp>
        <p:nvSpPr>
          <p:cNvPr id="654" name="Google Shape;654;p34"/>
          <p:cNvSpPr txBox="1"/>
          <p:nvPr/>
        </p:nvSpPr>
        <p:spPr>
          <a:xfrm>
            <a:off x="4884634" y="5082906"/>
            <a:ext cx="3473369"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雑誌や新聞記事などから、学生が興味をもって解決したくなる実際の事例を探す。</a:t>
            </a:r>
            <a:endParaRPr b="0" i="0" sz="1800" u="none" cap="none" strike="noStrike">
              <a:solidFill>
                <a:schemeClr val="lt2"/>
              </a:solidFill>
              <a:latin typeface="Arial"/>
              <a:ea typeface="Arial"/>
              <a:cs typeface="Arial"/>
              <a:sym typeface="Arial"/>
            </a:endParaRPr>
          </a:p>
        </p:txBody>
      </p:sp>
      <p:sp>
        <p:nvSpPr>
          <p:cNvPr id="655" name="Google Shape;655;p34"/>
          <p:cNvSpPr txBox="1"/>
          <p:nvPr/>
        </p:nvSpPr>
        <p:spPr>
          <a:xfrm>
            <a:off x="4739155" y="3820964"/>
            <a:ext cx="361884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学習目標が実社会で</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活用される場面を探す</a:t>
            </a:r>
            <a:endParaRPr b="1" i="0" sz="2400" u="none" cap="none" strike="noStrike">
              <a:solidFill>
                <a:schemeClr val="lt2"/>
              </a:solidFill>
              <a:latin typeface="Arial"/>
              <a:ea typeface="Arial"/>
              <a:cs typeface="Arial"/>
              <a:sym typeface="Arial"/>
            </a:endParaRPr>
          </a:p>
        </p:txBody>
      </p:sp>
      <p:sp>
        <p:nvSpPr>
          <p:cNvPr id="656" name="Google Shape;656;p34"/>
          <p:cNvSpPr txBox="1"/>
          <p:nvPr/>
        </p:nvSpPr>
        <p:spPr>
          <a:xfrm>
            <a:off x="8964117" y="3877455"/>
            <a:ext cx="321722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シナリオを構成する</a:t>
            </a:r>
            <a:endParaRPr b="1" i="0" sz="2400" u="none" cap="none" strike="noStrike">
              <a:solidFill>
                <a:schemeClr val="lt2"/>
              </a:solidFill>
              <a:latin typeface="Arial"/>
              <a:ea typeface="Arial"/>
              <a:cs typeface="Arial"/>
              <a:sym typeface="Arial"/>
            </a:endParaRPr>
          </a:p>
        </p:txBody>
      </p:sp>
      <p:sp>
        <p:nvSpPr>
          <p:cNvPr id="657" name="Google Shape;657;p34"/>
          <p:cNvSpPr txBox="1"/>
          <p:nvPr/>
        </p:nvSpPr>
        <p:spPr>
          <a:xfrm>
            <a:off x="798563" y="5090024"/>
            <a:ext cx="3421845"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担当科目の到達目標を確認する。また、これまでの課題を振り返り、どのような知識を測っていたのか確認する。</a:t>
            </a:r>
            <a:endParaRPr b="0" i="0" sz="1800" u="none" cap="none" strike="noStrike">
              <a:solidFill>
                <a:schemeClr val="lt2"/>
              </a:solidFill>
              <a:latin typeface="Arial"/>
              <a:ea typeface="Arial"/>
              <a:cs typeface="Arial"/>
              <a:sym typeface="Arial"/>
            </a:endParaRPr>
          </a:p>
        </p:txBody>
      </p:sp>
      <p:sp>
        <p:nvSpPr>
          <p:cNvPr id="658" name="Google Shape;658;p34"/>
          <p:cNvSpPr txBox="1"/>
          <p:nvPr>
            <p:ph type="title"/>
          </p:nvPr>
        </p:nvSpPr>
        <p:spPr>
          <a:xfrm>
            <a:off x="788652" y="395379"/>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６章　筆記試験を作成する⑤</a:t>
            </a:r>
            <a:endParaRPr/>
          </a:p>
        </p:txBody>
      </p:sp>
      <p:pic>
        <p:nvPicPr>
          <p:cNvPr id="659" name="Google Shape;659;p34"/>
          <p:cNvPicPr preferRelativeResize="0"/>
          <p:nvPr/>
        </p:nvPicPr>
        <p:blipFill rotWithShape="1">
          <a:blip r:embed="rId3">
            <a:alphaModFix/>
          </a:blip>
          <a:srcRect b="0" l="0" r="0" t="0"/>
          <a:stretch/>
        </p:blipFill>
        <p:spPr>
          <a:xfrm>
            <a:off x="5959465" y="7341626"/>
            <a:ext cx="1085872" cy="1085872"/>
          </a:xfrm>
          <a:prstGeom prst="rect">
            <a:avLst/>
          </a:prstGeom>
          <a:noFill/>
          <a:ln>
            <a:noFill/>
          </a:ln>
        </p:spPr>
      </p:pic>
      <p:pic>
        <p:nvPicPr>
          <p:cNvPr id="660" name="Google Shape;660;p34"/>
          <p:cNvPicPr preferRelativeResize="0"/>
          <p:nvPr/>
        </p:nvPicPr>
        <p:blipFill rotWithShape="1">
          <a:blip r:embed="rId4">
            <a:alphaModFix/>
          </a:blip>
          <a:srcRect b="0" l="0" r="0" t="0"/>
          <a:stretch/>
        </p:blipFill>
        <p:spPr>
          <a:xfrm>
            <a:off x="1819633" y="7221379"/>
            <a:ext cx="1224871" cy="1224871"/>
          </a:xfrm>
          <a:prstGeom prst="rect">
            <a:avLst/>
          </a:prstGeom>
          <a:noFill/>
          <a:ln>
            <a:noFill/>
          </a:ln>
        </p:spPr>
      </p:pic>
      <p:pic>
        <p:nvPicPr>
          <p:cNvPr id="661" name="Google Shape;661;p34"/>
          <p:cNvPicPr preferRelativeResize="0"/>
          <p:nvPr/>
        </p:nvPicPr>
        <p:blipFill rotWithShape="1">
          <a:blip r:embed="rId5">
            <a:alphaModFix/>
          </a:blip>
          <a:srcRect b="0" l="0" r="0" t="0"/>
          <a:stretch/>
        </p:blipFill>
        <p:spPr>
          <a:xfrm>
            <a:off x="10246739" y="7407386"/>
            <a:ext cx="1085872" cy="1085872"/>
          </a:xfrm>
          <a:prstGeom prst="rect">
            <a:avLst/>
          </a:prstGeom>
          <a:noFill/>
          <a:ln>
            <a:noFill/>
          </a:ln>
        </p:spPr>
      </p:pic>
      <p:sp>
        <p:nvSpPr>
          <p:cNvPr id="662" name="Google Shape;662;p34"/>
          <p:cNvSpPr txBox="1"/>
          <p:nvPr/>
        </p:nvSpPr>
        <p:spPr>
          <a:xfrm>
            <a:off x="10793601" y="9180000"/>
            <a:ext cx="2092200" cy="318000"/>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67-69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35"/>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668" name="Google Shape;668;p35"/>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669" name="Google Shape;669;p35"/>
          <p:cNvSpPr txBox="1"/>
          <p:nvPr>
            <p:ph type="title"/>
          </p:nvPr>
        </p:nvSpPr>
        <p:spPr>
          <a:xfrm>
            <a:off x="4302631" y="3236419"/>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８章 レポート課題で評価する</a:t>
            </a:r>
            <a:endParaRPr b="1" sz="4000">
              <a:solidFill>
                <a:schemeClr val="lt2"/>
              </a:solidFill>
              <a:latin typeface="Arial"/>
              <a:ea typeface="Arial"/>
              <a:cs typeface="Arial"/>
              <a:sym typeface="Arial"/>
            </a:endParaRPr>
          </a:p>
        </p:txBody>
      </p:sp>
      <p:sp>
        <p:nvSpPr>
          <p:cNvPr id="670" name="Google Shape;670;p35"/>
          <p:cNvSpPr txBox="1"/>
          <p:nvPr/>
        </p:nvSpPr>
        <p:spPr>
          <a:xfrm>
            <a:off x="4370728" y="3649952"/>
            <a:ext cx="8559930" cy="354780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レポート</a:t>
            </a:r>
            <a:r>
              <a:rPr lang="ja-JP" sz="2400">
                <a:solidFill>
                  <a:schemeClr val="lt2"/>
                </a:solidFill>
              </a:rPr>
              <a:t>課題の作成方法について理解</a:t>
            </a:r>
            <a:r>
              <a:rPr b="0" i="0" lang="ja-JP" sz="2400" u="none" cap="none" strike="noStrike">
                <a:solidFill>
                  <a:schemeClr val="lt2"/>
                </a:solidFill>
                <a:latin typeface="Arial"/>
                <a:ea typeface="Arial"/>
                <a:cs typeface="Arial"/>
                <a:sym typeface="Arial"/>
              </a:rPr>
              <a:t>する。レポート課題は授業で得た知識を活用して文章を書くことにより、より深く知識同士の関係を促したり、批判的な思考力を獲得したりすることができ</a:t>
            </a:r>
            <a:r>
              <a:rPr lang="ja-JP" sz="2400">
                <a:solidFill>
                  <a:schemeClr val="lt2"/>
                </a:solidFill>
              </a:rPr>
              <a:t>る</a:t>
            </a:r>
            <a:r>
              <a:rPr b="0" i="0" lang="ja-JP" sz="2400" u="none" cap="none" strike="noStrike">
                <a:solidFill>
                  <a:schemeClr val="lt2"/>
                </a:solidFill>
                <a:latin typeface="Arial"/>
                <a:ea typeface="Arial"/>
                <a:cs typeface="Arial"/>
                <a:sym typeface="Arial"/>
              </a:rPr>
              <a:t>。</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3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レポート課題で評価する①</a:t>
            </a:r>
            <a:endParaRPr b="1">
              <a:latin typeface="Arial"/>
              <a:ea typeface="Arial"/>
              <a:cs typeface="Arial"/>
              <a:sym typeface="Arial"/>
            </a:endParaRPr>
          </a:p>
        </p:txBody>
      </p:sp>
      <p:sp>
        <p:nvSpPr>
          <p:cNvPr id="676" name="Google Shape;676;p36"/>
          <p:cNvSpPr txBox="1"/>
          <p:nvPr/>
        </p:nvSpPr>
        <p:spPr>
          <a:xfrm>
            <a:off x="1269998" y="2103877"/>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レポート課題の種類</a:t>
            </a:r>
            <a:endParaRPr/>
          </a:p>
        </p:txBody>
      </p:sp>
      <p:sp>
        <p:nvSpPr>
          <p:cNvPr id="677" name="Google Shape;677;p36"/>
          <p:cNvSpPr/>
          <p:nvPr/>
        </p:nvSpPr>
        <p:spPr>
          <a:xfrm>
            <a:off x="489152" y="3307926"/>
            <a:ext cx="3655247" cy="241266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8" name="Google Shape;678;p36"/>
          <p:cNvSpPr/>
          <p:nvPr/>
        </p:nvSpPr>
        <p:spPr>
          <a:xfrm>
            <a:off x="4674776" y="3307925"/>
            <a:ext cx="3655247" cy="241266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79" name="Google Shape;679;p36"/>
          <p:cNvSpPr/>
          <p:nvPr/>
        </p:nvSpPr>
        <p:spPr>
          <a:xfrm>
            <a:off x="8860400" y="3307924"/>
            <a:ext cx="3655247" cy="241266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0" name="Google Shape;680;p36"/>
          <p:cNvSpPr txBox="1"/>
          <p:nvPr/>
        </p:nvSpPr>
        <p:spPr>
          <a:xfrm>
            <a:off x="508374" y="3438245"/>
            <a:ext cx="3638171"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要点型レポート</a:t>
            </a:r>
            <a:endParaRPr b="1" i="0" sz="2400" u="none" cap="none" strike="noStrike">
              <a:solidFill>
                <a:schemeClr val="lt2"/>
              </a:solidFill>
              <a:latin typeface="Arial"/>
              <a:ea typeface="Arial"/>
              <a:cs typeface="Arial"/>
              <a:sym typeface="Arial"/>
            </a:endParaRPr>
          </a:p>
        </p:txBody>
      </p:sp>
      <p:sp>
        <p:nvSpPr>
          <p:cNvPr id="681" name="Google Shape;681;p36"/>
          <p:cNvSpPr txBox="1"/>
          <p:nvPr/>
        </p:nvSpPr>
        <p:spPr>
          <a:xfrm>
            <a:off x="4674776" y="3434087"/>
            <a:ext cx="3638171"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論述型レポート</a:t>
            </a:r>
            <a:endParaRPr/>
          </a:p>
        </p:txBody>
      </p:sp>
      <p:sp>
        <p:nvSpPr>
          <p:cNvPr id="682" name="Google Shape;682;p36"/>
          <p:cNvSpPr txBox="1"/>
          <p:nvPr/>
        </p:nvSpPr>
        <p:spPr>
          <a:xfrm>
            <a:off x="8879181" y="3428269"/>
            <a:ext cx="3638171" cy="625812"/>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演習問題型レポート</a:t>
            </a:r>
            <a:endParaRPr b="1" i="0" sz="2400" u="none" cap="none" strike="noStrike">
              <a:solidFill>
                <a:schemeClr val="lt2"/>
              </a:solidFill>
              <a:latin typeface="Arial"/>
              <a:ea typeface="Arial"/>
              <a:cs typeface="Arial"/>
              <a:sym typeface="Arial"/>
            </a:endParaRPr>
          </a:p>
        </p:txBody>
      </p:sp>
      <p:grpSp>
        <p:nvGrpSpPr>
          <p:cNvPr id="683" name="Google Shape;683;p36"/>
          <p:cNvGrpSpPr/>
          <p:nvPr/>
        </p:nvGrpSpPr>
        <p:grpSpPr>
          <a:xfrm>
            <a:off x="2618428" y="6185981"/>
            <a:ext cx="3655247" cy="2412661"/>
            <a:chOff x="4762813" y="6231125"/>
            <a:chExt cx="3630286" cy="2456126"/>
          </a:xfrm>
        </p:grpSpPr>
        <p:sp>
          <p:nvSpPr>
            <p:cNvPr id="684" name="Google Shape;684;p36"/>
            <p:cNvSpPr/>
            <p:nvPr/>
          </p:nvSpPr>
          <p:spPr>
            <a:xfrm>
              <a:off x="4762813" y="6231125"/>
              <a:ext cx="3630286" cy="2456126"/>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5" name="Google Shape;685;p36"/>
            <p:cNvSpPr txBox="1"/>
            <p:nvPr/>
          </p:nvSpPr>
          <p:spPr>
            <a:xfrm>
              <a:off x="4772139" y="6361589"/>
              <a:ext cx="3613326" cy="63708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実験レポート</a:t>
              </a:r>
              <a:endParaRPr b="1" i="0" sz="2400" u="none" cap="none" strike="noStrike">
                <a:solidFill>
                  <a:schemeClr val="lt2"/>
                </a:solidFill>
                <a:latin typeface="Arial"/>
                <a:ea typeface="Arial"/>
                <a:cs typeface="Arial"/>
                <a:sym typeface="Arial"/>
              </a:endParaRPr>
            </a:p>
          </p:txBody>
        </p:sp>
      </p:grpSp>
      <p:grpSp>
        <p:nvGrpSpPr>
          <p:cNvPr id="686" name="Google Shape;686;p36"/>
          <p:cNvGrpSpPr/>
          <p:nvPr/>
        </p:nvGrpSpPr>
        <p:grpSpPr>
          <a:xfrm>
            <a:off x="6797378" y="6191310"/>
            <a:ext cx="3655247" cy="2412662"/>
            <a:chOff x="8919854" y="6292282"/>
            <a:chExt cx="3630286" cy="2456127"/>
          </a:xfrm>
        </p:grpSpPr>
        <p:sp>
          <p:nvSpPr>
            <p:cNvPr id="687" name="Google Shape;687;p36"/>
            <p:cNvSpPr/>
            <p:nvPr/>
          </p:nvSpPr>
          <p:spPr>
            <a:xfrm>
              <a:off x="8919854" y="6292282"/>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88" name="Google Shape;688;p36"/>
            <p:cNvSpPr txBox="1"/>
            <p:nvPr/>
          </p:nvSpPr>
          <p:spPr>
            <a:xfrm>
              <a:off x="8928334" y="6390175"/>
              <a:ext cx="3613326" cy="63708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12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振り返りレポート</a:t>
              </a:r>
              <a:endParaRPr b="1" i="0" sz="2400" u="none" cap="none" strike="noStrike">
                <a:solidFill>
                  <a:schemeClr val="lt2"/>
                </a:solidFill>
                <a:latin typeface="Arial"/>
                <a:ea typeface="Arial"/>
                <a:cs typeface="Arial"/>
                <a:sym typeface="Arial"/>
              </a:endParaRPr>
            </a:p>
          </p:txBody>
        </p:sp>
      </p:grpSp>
      <p:sp>
        <p:nvSpPr>
          <p:cNvPr id="689" name="Google Shape;689;p36"/>
          <p:cNvSpPr txBox="1"/>
          <p:nvPr/>
        </p:nvSpPr>
        <p:spPr>
          <a:xfrm>
            <a:off x="580090" y="4115811"/>
            <a:ext cx="3473369" cy="1102866"/>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あるテーマについて学習した内容や調査した内容を整理/説明することを課した課題である。</a:t>
            </a:r>
            <a:endParaRPr b="0" i="0" sz="1600" u="none" cap="none" strike="noStrike">
              <a:solidFill>
                <a:schemeClr val="lt2"/>
              </a:solidFill>
              <a:latin typeface="Arial"/>
              <a:ea typeface="Arial"/>
              <a:cs typeface="Arial"/>
              <a:sym typeface="Arial"/>
            </a:endParaRPr>
          </a:p>
        </p:txBody>
      </p:sp>
      <p:sp>
        <p:nvSpPr>
          <p:cNvPr id="690" name="Google Shape;690;p36"/>
          <p:cNvSpPr txBox="1"/>
          <p:nvPr/>
        </p:nvSpPr>
        <p:spPr>
          <a:xfrm>
            <a:off x="4845644" y="4030939"/>
            <a:ext cx="3378826" cy="141064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あるテーマについて学生自身の意見を記述される問題。様々な視点から議論ができ１つの正解が存在しないテーマを取り扱う。</a:t>
            </a:r>
            <a:endParaRPr b="0" i="0" sz="1600" u="none" cap="none" strike="noStrike">
              <a:solidFill>
                <a:schemeClr val="lt2"/>
              </a:solidFill>
              <a:latin typeface="Arial"/>
              <a:ea typeface="Arial"/>
              <a:cs typeface="Arial"/>
              <a:sym typeface="Arial"/>
            </a:endParaRPr>
          </a:p>
        </p:txBody>
      </p:sp>
      <p:sp>
        <p:nvSpPr>
          <p:cNvPr id="691" name="Google Shape;691;p36"/>
          <p:cNvSpPr txBox="1"/>
          <p:nvPr/>
        </p:nvSpPr>
        <p:spPr>
          <a:xfrm>
            <a:off x="8961581" y="4064057"/>
            <a:ext cx="3473369" cy="141064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与えられた問題を解き、その解答過程と結果を記述したり、あるいは定理の証明などを記述する問題である。</a:t>
            </a:r>
            <a:endParaRPr b="0" i="0" sz="1600" u="none" cap="none" strike="noStrike">
              <a:solidFill>
                <a:schemeClr val="lt2"/>
              </a:solidFill>
              <a:latin typeface="Arial"/>
              <a:ea typeface="Arial"/>
              <a:cs typeface="Arial"/>
              <a:sym typeface="Arial"/>
            </a:endParaRPr>
          </a:p>
        </p:txBody>
      </p:sp>
      <p:sp>
        <p:nvSpPr>
          <p:cNvPr id="692" name="Google Shape;692;p36"/>
          <p:cNvSpPr txBox="1"/>
          <p:nvPr/>
        </p:nvSpPr>
        <p:spPr>
          <a:xfrm>
            <a:off x="2709365" y="6900896"/>
            <a:ext cx="3473369" cy="141064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自身が行った実験の課題設定、実験を通して明らかになったことや考察を、他者に理解してもらうために作成する。</a:t>
            </a:r>
            <a:endParaRPr b="0" i="0" sz="1600" u="none" cap="none" strike="noStrike">
              <a:solidFill>
                <a:schemeClr val="lt2"/>
              </a:solidFill>
              <a:latin typeface="Arial"/>
              <a:ea typeface="Arial"/>
              <a:cs typeface="Arial"/>
              <a:sym typeface="Arial"/>
            </a:endParaRPr>
          </a:p>
        </p:txBody>
      </p:sp>
      <p:sp>
        <p:nvSpPr>
          <p:cNvPr id="693" name="Google Shape;693;p36"/>
          <p:cNvSpPr txBox="1"/>
          <p:nvPr/>
        </p:nvSpPr>
        <p:spPr>
          <a:xfrm>
            <a:off x="6987794" y="6835979"/>
            <a:ext cx="3473369" cy="141064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600"/>
              <a:buFont typeface="Arial"/>
              <a:buNone/>
            </a:pPr>
            <a:r>
              <a:rPr b="0" i="0" lang="ja-JP" sz="1600" u="none" cap="none" strike="noStrike">
                <a:solidFill>
                  <a:schemeClr val="lt2"/>
                </a:solidFill>
                <a:latin typeface="Arial"/>
                <a:ea typeface="Arial"/>
                <a:cs typeface="Arial"/>
                <a:sym typeface="Arial"/>
              </a:rPr>
              <a:t>参加型の学習活動を実施した後に活動全体を振り返り、そこから学んだことなどを記述するレポートである。</a:t>
            </a:r>
            <a:endParaRPr b="0" i="0" sz="1600" u="none" cap="none" strike="noStrike">
              <a:solidFill>
                <a:schemeClr val="lt2"/>
              </a:solidFill>
              <a:latin typeface="Arial"/>
              <a:ea typeface="Arial"/>
              <a:cs typeface="Arial"/>
              <a:sym typeface="Arial"/>
            </a:endParaRPr>
          </a:p>
        </p:txBody>
      </p:sp>
      <p:sp>
        <p:nvSpPr>
          <p:cNvPr id="694" name="Google Shape;694;p36"/>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83-86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37"/>
          <p:cNvSpPr txBox="1"/>
          <p:nvPr/>
        </p:nvSpPr>
        <p:spPr>
          <a:xfrm>
            <a:off x="4206304" y="1777559"/>
            <a:ext cx="11268670"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レポート課題を作成する</a:t>
            </a:r>
            <a:endParaRPr b="1" i="0" sz="3200" u="none" cap="none" strike="noStrike">
              <a:solidFill>
                <a:schemeClr val="lt2"/>
              </a:solidFill>
              <a:latin typeface="Arial"/>
              <a:ea typeface="Arial"/>
              <a:cs typeface="Arial"/>
              <a:sym typeface="Arial"/>
            </a:endParaRPr>
          </a:p>
        </p:txBody>
      </p:sp>
      <p:sp>
        <p:nvSpPr>
          <p:cNvPr id="700" name="Google Shape;700;p3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レポート課題で評価する②</a:t>
            </a:r>
            <a:endParaRPr b="1">
              <a:latin typeface="Arial"/>
              <a:ea typeface="Arial"/>
              <a:cs typeface="Arial"/>
              <a:sym typeface="Arial"/>
            </a:endParaRPr>
          </a:p>
        </p:txBody>
      </p:sp>
      <p:sp>
        <p:nvSpPr>
          <p:cNvPr id="701" name="Google Shape;701;p37"/>
          <p:cNvSpPr/>
          <p:nvPr/>
        </p:nvSpPr>
        <p:spPr>
          <a:xfrm>
            <a:off x="2071335" y="3277073"/>
            <a:ext cx="4167113"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02" name="Google Shape;702;p37"/>
          <p:cNvSpPr/>
          <p:nvPr/>
        </p:nvSpPr>
        <p:spPr>
          <a:xfrm>
            <a:off x="6775275" y="3280583"/>
            <a:ext cx="4167113"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03" name="Google Shape;703;p37"/>
          <p:cNvSpPr/>
          <p:nvPr/>
        </p:nvSpPr>
        <p:spPr>
          <a:xfrm>
            <a:off x="2071335" y="6228419"/>
            <a:ext cx="4167113"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04" name="Google Shape;704;p37"/>
          <p:cNvSpPr/>
          <p:nvPr/>
        </p:nvSpPr>
        <p:spPr>
          <a:xfrm>
            <a:off x="6757581" y="6220948"/>
            <a:ext cx="4167113"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05" name="Google Shape;705;p37"/>
          <p:cNvSpPr txBox="1"/>
          <p:nvPr/>
        </p:nvSpPr>
        <p:spPr>
          <a:xfrm>
            <a:off x="2659674" y="3387452"/>
            <a:ext cx="2990434" cy="9182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レポートの目的を説明する</a:t>
            </a:r>
            <a:endParaRPr b="1" i="0" sz="2400" u="none" cap="none" strike="noStrike">
              <a:solidFill>
                <a:schemeClr val="lt2"/>
              </a:solidFill>
              <a:latin typeface="Arial"/>
              <a:ea typeface="Arial"/>
              <a:cs typeface="Arial"/>
              <a:sym typeface="Arial"/>
            </a:endParaRPr>
          </a:p>
        </p:txBody>
      </p:sp>
      <p:sp>
        <p:nvSpPr>
          <p:cNvPr id="706" name="Google Shape;706;p37"/>
          <p:cNvSpPr txBox="1"/>
          <p:nvPr/>
        </p:nvSpPr>
        <p:spPr>
          <a:xfrm>
            <a:off x="7251248" y="3392918"/>
            <a:ext cx="3283033"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必要な知識や学習、</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参考資料を示す</a:t>
            </a:r>
            <a:endParaRPr b="1" i="0" sz="2400" u="none" cap="none" strike="noStrike">
              <a:solidFill>
                <a:schemeClr val="lt2"/>
              </a:solidFill>
              <a:latin typeface="Arial"/>
              <a:ea typeface="Arial"/>
              <a:cs typeface="Arial"/>
              <a:sym typeface="Arial"/>
            </a:endParaRPr>
          </a:p>
        </p:txBody>
      </p:sp>
      <p:sp>
        <p:nvSpPr>
          <p:cNvPr id="707" name="Google Shape;707;p37"/>
          <p:cNvSpPr txBox="1"/>
          <p:nvPr/>
        </p:nvSpPr>
        <p:spPr>
          <a:xfrm>
            <a:off x="2193625" y="6318347"/>
            <a:ext cx="3836823"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レポートの書き方を</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確認する</a:t>
            </a:r>
            <a:endParaRPr b="1" i="0" sz="2400" u="none" cap="none" strike="noStrike">
              <a:solidFill>
                <a:schemeClr val="lt2"/>
              </a:solidFill>
              <a:latin typeface="Arial"/>
              <a:ea typeface="Arial"/>
              <a:cs typeface="Arial"/>
              <a:sym typeface="Arial"/>
            </a:endParaRPr>
          </a:p>
        </p:txBody>
      </p:sp>
      <p:sp>
        <p:nvSpPr>
          <p:cNvPr id="708" name="Google Shape;708;p37"/>
          <p:cNvSpPr txBox="1"/>
          <p:nvPr/>
        </p:nvSpPr>
        <p:spPr>
          <a:xfrm>
            <a:off x="6974352" y="6338001"/>
            <a:ext cx="3836823" cy="995144"/>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レポートの評価方法を</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事前に示す</a:t>
            </a:r>
            <a:endParaRPr b="1" i="0" sz="2400" u="none" cap="none" strike="noStrike">
              <a:solidFill>
                <a:schemeClr val="lt2"/>
              </a:solidFill>
              <a:latin typeface="Arial"/>
              <a:ea typeface="Arial"/>
              <a:cs typeface="Arial"/>
              <a:sym typeface="Arial"/>
            </a:endParaRPr>
          </a:p>
        </p:txBody>
      </p:sp>
      <p:pic>
        <p:nvPicPr>
          <p:cNvPr id="709" name="Google Shape;709;p37"/>
          <p:cNvPicPr preferRelativeResize="0"/>
          <p:nvPr/>
        </p:nvPicPr>
        <p:blipFill rotWithShape="1">
          <a:blip r:embed="rId3">
            <a:alphaModFix/>
          </a:blip>
          <a:srcRect b="0" l="0" r="0" t="0"/>
          <a:stretch/>
        </p:blipFill>
        <p:spPr>
          <a:xfrm>
            <a:off x="3590810" y="7375670"/>
            <a:ext cx="1190841" cy="1190841"/>
          </a:xfrm>
          <a:prstGeom prst="rect">
            <a:avLst/>
          </a:prstGeom>
          <a:noFill/>
          <a:ln>
            <a:noFill/>
          </a:ln>
        </p:spPr>
      </p:pic>
      <p:pic>
        <p:nvPicPr>
          <p:cNvPr id="710" name="Google Shape;710;p37"/>
          <p:cNvPicPr preferRelativeResize="0"/>
          <p:nvPr/>
        </p:nvPicPr>
        <p:blipFill rotWithShape="1">
          <a:blip r:embed="rId4">
            <a:alphaModFix/>
          </a:blip>
          <a:srcRect b="0" l="0" r="0" t="0"/>
          <a:stretch/>
        </p:blipFill>
        <p:spPr>
          <a:xfrm>
            <a:off x="8382624" y="4475918"/>
            <a:ext cx="1020280" cy="1020280"/>
          </a:xfrm>
          <a:prstGeom prst="rect">
            <a:avLst/>
          </a:prstGeom>
          <a:noFill/>
          <a:ln>
            <a:noFill/>
          </a:ln>
        </p:spPr>
      </p:pic>
      <p:pic>
        <p:nvPicPr>
          <p:cNvPr id="711" name="Google Shape;711;p37"/>
          <p:cNvPicPr preferRelativeResize="0"/>
          <p:nvPr/>
        </p:nvPicPr>
        <p:blipFill rotWithShape="1">
          <a:blip r:embed="rId5">
            <a:alphaModFix/>
          </a:blip>
          <a:srcRect b="0" l="0" r="0" t="0"/>
          <a:stretch/>
        </p:blipFill>
        <p:spPr>
          <a:xfrm>
            <a:off x="8305894" y="7333145"/>
            <a:ext cx="1173738" cy="1173738"/>
          </a:xfrm>
          <a:prstGeom prst="rect">
            <a:avLst/>
          </a:prstGeom>
          <a:noFill/>
          <a:ln>
            <a:noFill/>
          </a:ln>
        </p:spPr>
      </p:pic>
      <p:pic>
        <p:nvPicPr>
          <p:cNvPr id="712" name="Google Shape;712;p37"/>
          <p:cNvPicPr preferRelativeResize="0"/>
          <p:nvPr/>
        </p:nvPicPr>
        <p:blipFill rotWithShape="1">
          <a:blip r:embed="rId6">
            <a:alphaModFix/>
          </a:blip>
          <a:srcRect b="0" l="0" r="0" t="0"/>
          <a:stretch/>
        </p:blipFill>
        <p:spPr>
          <a:xfrm>
            <a:off x="3579434" y="4345284"/>
            <a:ext cx="1150914" cy="1150914"/>
          </a:xfrm>
          <a:prstGeom prst="rect">
            <a:avLst/>
          </a:prstGeom>
          <a:noFill/>
          <a:ln>
            <a:noFill/>
          </a:ln>
        </p:spPr>
      </p:pic>
      <p:sp>
        <p:nvSpPr>
          <p:cNvPr id="713" name="Google Shape;713;p37"/>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88-89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38"/>
          <p:cNvSpPr/>
          <p:nvPr/>
        </p:nvSpPr>
        <p:spPr>
          <a:xfrm>
            <a:off x="821810"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19" name="Google Shape;719;p38"/>
          <p:cNvSpPr txBox="1"/>
          <p:nvPr/>
        </p:nvSpPr>
        <p:spPr>
          <a:xfrm>
            <a:off x="1983404" y="4274518"/>
            <a:ext cx="2919069" cy="65659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形式面で工夫する</a:t>
            </a:r>
            <a:endParaRPr b="1" i="0" sz="2400" u="none" cap="none" strike="noStrike">
              <a:solidFill>
                <a:schemeClr val="lt2"/>
              </a:solidFill>
              <a:latin typeface="Arial"/>
              <a:ea typeface="Arial"/>
              <a:cs typeface="Arial"/>
              <a:sym typeface="Arial"/>
            </a:endParaRPr>
          </a:p>
        </p:txBody>
      </p:sp>
      <p:sp>
        <p:nvSpPr>
          <p:cNvPr id="720" name="Google Shape;720;p38"/>
          <p:cNvSpPr/>
          <p:nvPr/>
        </p:nvSpPr>
        <p:spPr>
          <a:xfrm>
            <a:off x="6634837"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21" name="Google Shape;721;p38"/>
          <p:cNvSpPr txBox="1"/>
          <p:nvPr/>
        </p:nvSpPr>
        <p:spPr>
          <a:xfrm>
            <a:off x="789980" y="2155941"/>
            <a:ext cx="11268670" cy="170303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論述型レポート課題の作り方</a:t>
            </a:r>
            <a:endParaRPr b="1" i="0" sz="3200" u="none" cap="none" strike="noStrike">
              <a:solidFill>
                <a:schemeClr val="lt2"/>
              </a:solidFill>
              <a:latin typeface="Arial"/>
              <a:ea typeface="Arial"/>
              <a:cs typeface="Arial"/>
              <a:sym typeface="Arial"/>
            </a:endParaRPr>
          </a:p>
          <a:p>
            <a:pPr indent="0" lvl="0" marL="0" marR="0" rtl="0" algn="ctr">
              <a:lnSpc>
                <a:spcPct val="150000"/>
              </a:lnSpc>
              <a:spcBef>
                <a:spcPts val="1200"/>
              </a:spcBef>
              <a:spcAft>
                <a:spcPts val="0"/>
              </a:spcAft>
              <a:buClr>
                <a:srgbClr val="000000"/>
              </a:buClr>
              <a:buSzPts val="2400"/>
              <a:buFont typeface="Arial"/>
              <a:buNone/>
            </a:pPr>
            <a:r>
              <a:t/>
            </a:r>
            <a:endParaRPr b="1" i="0" sz="2400" u="none" cap="none" strike="noStrike">
              <a:solidFill>
                <a:schemeClr val="lt2"/>
              </a:solidFill>
              <a:latin typeface="Arial"/>
              <a:ea typeface="Arial"/>
              <a:cs typeface="Arial"/>
              <a:sym typeface="Arial"/>
            </a:endParaRPr>
          </a:p>
        </p:txBody>
      </p:sp>
      <p:sp>
        <p:nvSpPr>
          <p:cNvPr id="722" name="Google Shape;722;p38"/>
          <p:cNvSpPr txBox="1"/>
          <p:nvPr/>
        </p:nvSpPr>
        <p:spPr>
          <a:xfrm>
            <a:off x="7823038" y="4301946"/>
            <a:ext cx="2928687" cy="65659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内容面で工夫する</a:t>
            </a:r>
            <a:endParaRPr b="1" i="0" sz="2400" u="none" cap="none" strike="noStrike">
              <a:solidFill>
                <a:schemeClr val="lt2"/>
              </a:solidFill>
              <a:latin typeface="Arial"/>
              <a:ea typeface="Arial"/>
              <a:cs typeface="Arial"/>
              <a:sym typeface="Arial"/>
            </a:endParaRPr>
          </a:p>
        </p:txBody>
      </p:sp>
      <p:sp>
        <p:nvSpPr>
          <p:cNvPr id="723" name="Google Shape;723;p38"/>
          <p:cNvSpPr txBox="1"/>
          <p:nvPr/>
        </p:nvSpPr>
        <p:spPr>
          <a:xfrm>
            <a:off x="1162778" y="5256103"/>
            <a:ext cx="4595085"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学生はインターネットを通じて情報を簡単に入手できる。「授業内で提示したものとは異なるもの３つを調べなさい」のように、授業を受けていないと容易に作成できないものにする。</a:t>
            </a:r>
            <a:endParaRPr b="0" i="0" sz="1800" u="none" cap="none" strike="noStrike">
              <a:solidFill>
                <a:schemeClr val="lt2"/>
              </a:solidFill>
              <a:latin typeface="Arial"/>
              <a:ea typeface="Arial"/>
              <a:cs typeface="Arial"/>
              <a:sym typeface="Arial"/>
            </a:endParaRPr>
          </a:p>
        </p:txBody>
      </p:sp>
      <p:sp>
        <p:nvSpPr>
          <p:cNvPr id="724" name="Google Shape;724;p38"/>
          <p:cNvSpPr txBox="1"/>
          <p:nvPr/>
        </p:nvSpPr>
        <p:spPr>
          <a:xfrm>
            <a:off x="6989837" y="5245219"/>
            <a:ext cx="4595085"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インターネットの情報を転記できるような内容ではなく、自己体験を交えた問いなどにすることで、学生の思考を促すことにつなげることができる。</a:t>
            </a:r>
            <a:endParaRPr b="0" i="0" sz="1800" u="none" cap="none" strike="noStrike">
              <a:solidFill>
                <a:schemeClr val="lt2"/>
              </a:solidFill>
              <a:latin typeface="Arial"/>
              <a:ea typeface="Arial"/>
              <a:cs typeface="Arial"/>
              <a:sym typeface="Arial"/>
            </a:endParaRPr>
          </a:p>
        </p:txBody>
      </p:sp>
      <p:sp>
        <p:nvSpPr>
          <p:cNvPr id="725" name="Google Shape;725;p38"/>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レポート課題で評価する③</a:t>
            </a:r>
            <a:endParaRPr b="1">
              <a:latin typeface="Arial"/>
              <a:ea typeface="Arial"/>
              <a:cs typeface="Arial"/>
              <a:sym typeface="Arial"/>
            </a:endParaRPr>
          </a:p>
        </p:txBody>
      </p:sp>
      <p:pic>
        <p:nvPicPr>
          <p:cNvPr id="726" name="Google Shape;726;p38"/>
          <p:cNvPicPr preferRelativeResize="0"/>
          <p:nvPr/>
        </p:nvPicPr>
        <p:blipFill rotWithShape="1">
          <a:blip r:embed="rId3">
            <a:alphaModFix/>
          </a:blip>
          <a:srcRect b="0" l="0" r="0" t="0"/>
          <a:stretch/>
        </p:blipFill>
        <p:spPr>
          <a:xfrm>
            <a:off x="2757784" y="7462677"/>
            <a:ext cx="1405071" cy="1405071"/>
          </a:xfrm>
          <a:prstGeom prst="rect">
            <a:avLst/>
          </a:prstGeom>
          <a:noFill/>
          <a:ln>
            <a:noFill/>
          </a:ln>
        </p:spPr>
      </p:pic>
      <p:pic>
        <p:nvPicPr>
          <p:cNvPr id="727" name="Google Shape;727;p38"/>
          <p:cNvPicPr preferRelativeResize="0"/>
          <p:nvPr/>
        </p:nvPicPr>
        <p:blipFill rotWithShape="1">
          <a:blip r:embed="rId4">
            <a:alphaModFix/>
          </a:blip>
          <a:srcRect b="0" l="0" r="0" t="0"/>
          <a:stretch/>
        </p:blipFill>
        <p:spPr>
          <a:xfrm>
            <a:off x="8651822" y="7414344"/>
            <a:ext cx="1405071" cy="1405071"/>
          </a:xfrm>
          <a:prstGeom prst="rect">
            <a:avLst/>
          </a:prstGeom>
          <a:noFill/>
          <a:ln>
            <a:noFill/>
          </a:ln>
        </p:spPr>
      </p:pic>
      <p:sp>
        <p:nvSpPr>
          <p:cNvPr id="728" name="Google Shape;728;p38"/>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89-90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39"/>
          <p:cNvSpPr/>
          <p:nvPr/>
        </p:nvSpPr>
        <p:spPr>
          <a:xfrm>
            <a:off x="821810"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4" name="Google Shape;734;p39"/>
          <p:cNvSpPr txBox="1"/>
          <p:nvPr/>
        </p:nvSpPr>
        <p:spPr>
          <a:xfrm>
            <a:off x="1929707" y="4137771"/>
            <a:ext cx="3026470" cy="1025922"/>
          </a:xfrm>
          <a:prstGeom prst="rect">
            <a:avLst/>
          </a:prstGeom>
          <a:noFill/>
          <a:ln>
            <a:noFill/>
          </a:ln>
        </p:spPr>
        <p:txBody>
          <a:bodyPr anchorCtr="0" anchor="ctr" bIns="50800" lIns="50800" spcFirstLastPara="1" rIns="50800" wrap="square" tIns="50800">
            <a:spAutoFit/>
          </a:bodyPr>
          <a:lstStyle/>
          <a:p>
            <a:pPr indent="-313200" lvl="0" marL="313200" marR="0" rtl="0" algn="ctr">
              <a:lnSpc>
                <a:spcPct val="125000"/>
              </a:lnSpc>
              <a:spcBef>
                <a:spcPts val="0"/>
              </a:spcBef>
              <a:spcAft>
                <a:spcPts val="0"/>
              </a:spcAft>
              <a:buClr>
                <a:schemeClr val="lt2"/>
              </a:buClr>
              <a:buSzPts val="2400"/>
              <a:buFont typeface="Arial"/>
              <a:buAutoNum type="alphaLcPeriod"/>
            </a:pPr>
            <a:r>
              <a:rPr b="1" i="0" lang="ja-JP" sz="2400" u="none" cap="none" strike="noStrike">
                <a:solidFill>
                  <a:schemeClr val="lt2"/>
                </a:solidFill>
                <a:latin typeface="Arial"/>
                <a:ea typeface="Arial"/>
                <a:cs typeface="Arial"/>
                <a:sym typeface="Arial"/>
              </a:rPr>
              <a:t>参考になる例題を</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もとに作成する</a:t>
            </a:r>
            <a:endParaRPr b="1" i="0" sz="2400" u="none" cap="none" strike="noStrike">
              <a:solidFill>
                <a:schemeClr val="lt2"/>
              </a:solidFill>
              <a:latin typeface="Arial"/>
              <a:ea typeface="Arial"/>
              <a:cs typeface="Arial"/>
              <a:sym typeface="Arial"/>
            </a:endParaRPr>
          </a:p>
        </p:txBody>
      </p:sp>
      <p:sp>
        <p:nvSpPr>
          <p:cNvPr id="735" name="Google Shape;735;p39"/>
          <p:cNvSpPr/>
          <p:nvPr/>
        </p:nvSpPr>
        <p:spPr>
          <a:xfrm>
            <a:off x="6634837" y="3779143"/>
            <a:ext cx="5242259"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36" name="Google Shape;736;p39"/>
          <p:cNvSpPr txBox="1"/>
          <p:nvPr/>
        </p:nvSpPr>
        <p:spPr>
          <a:xfrm>
            <a:off x="788652" y="2218755"/>
            <a:ext cx="11268670" cy="170303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演習問題型レポート課題の作り方</a:t>
            </a:r>
            <a:endParaRPr b="1" i="0" sz="3200" u="none" cap="none" strike="noStrike">
              <a:solidFill>
                <a:schemeClr val="lt2"/>
              </a:solidFill>
              <a:latin typeface="Arial"/>
              <a:ea typeface="Arial"/>
              <a:cs typeface="Arial"/>
              <a:sym typeface="Arial"/>
            </a:endParaRPr>
          </a:p>
          <a:p>
            <a:pPr indent="0" lvl="0" marL="0" marR="0" rtl="0" algn="ctr">
              <a:lnSpc>
                <a:spcPct val="150000"/>
              </a:lnSpc>
              <a:spcBef>
                <a:spcPts val="1200"/>
              </a:spcBef>
              <a:spcAft>
                <a:spcPts val="0"/>
              </a:spcAft>
              <a:buClr>
                <a:srgbClr val="000000"/>
              </a:buClr>
              <a:buSzPts val="2400"/>
              <a:buFont typeface="Arial"/>
              <a:buNone/>
            </a:pPr>
            <a:r>
              <a:t/>
            </a:r>
            <a:endParaRPr b="1" i="0" sz="2400" u="none" cap="none" strike="noStrike">
              <a:solidFill>
                <a:schemeClr val="lt2"/>
              </a:solidFill>
              <a:latin typeface="Arial"/>
              <a:ea typeface="Arial"/>
              <a:cs typeface="Arial"/>
              <a:sym typeface="Arial"/>
            </a:endParaRPr>
          </a:p>
        </p:txBody>
      </p:sp>
      <p:sp>
        <p:nvSpPr>
          <p:cNvPr id="737" name="Google Shape;737;p39"/>
          <p:cNvSpPr txBox="1"/>
          <p:nvPr/>
        </p:nvSpPr>
        <p:spPr>
          <a:xfrm>
            <a:off x="7617697" y="4137771"/>
            <a:ext cx="3276538" cy="1025922"/>
          </a:xfrm>
          <a:prstGeom prst="rect">
            <a:avLst/>
          </a:prstGeom>
          <a:noFill/>
          <a:ln>
            <a:noFill/>
          </a:ln>
        </p:spPr>
        <p:txBody>
          <a:bodyPr anchorCtr="0" anchor="ctr" bIns="50800" lIns="50800" spcFirstLastPara="1" rIns="50800" wrap="square" tIns="50800">
            <a:spAutoFit/>
          </a:bodyPr>
          <a:lstStyle/>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参考にすべき例題や</a:t>
            </a:r>
            <a:br>
              <a:rPr b="1" i="0" lang="ja-JP" sz="2400" u="none" cap="none" strike="noStrike">
                <a:solidFill>
                  <a:schemeClr val="lt2"/>
                </a:solidFill>
                <a:latin typeface="Arial"/>
                <a:ea typeface="Arial"/>
                <a:cs typeface="Arial"/>
                <a:sym typeface="Arial"/>
              </a:rPr>
            </a:br>
            <a:r>
              <a:rPr b="1" i="0" lang="ja-JP" sz="2400" u="none" cap="none" strike="noStrike">
                <a:solidFill>
                  <a:schemeClr val="lt2"/>
                </a:solidFill>
                <a:latin typeface="Arial"/>
                <a:ea typeface="Arial"/>
                <a:cs typeface="Arial"/>
                <a:sym typeface="Arial"/>
              </a:rPr>
              <a:t>データを示す</a:t>
            </a:r>
            <a:endParaRPr b="1" i="0" sz="2400" u="none" cap="none" strike="noStrike">
              <a:solidFill>
                <a:schemeClr val="lt2"/>
              </a:solidFill>
              <a:latin typeface="Arial"/>
              <a:ea typeface="Arial"/>
              <a:cs typeface="Arial"/>
              <a:sym typeface="Arial"/>
            </a:endParaRPr>
          </a:p>
        </p:txBody>
      </p:sp>
      <p:sp>
        <p:nvSpPr>
          <p:cNvPr id="738" name="Google Shape;738;p39"/>
          <p:cNvSpPr txBox="1"/>
          <p:nvPr/>
        </p:nvSpPr>
        <p:spPr>
          <a:xfrm>
            <a:off x="1145396" y="5491055"/>
            <a:ext cx="4595085" cy="1487587"/>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同様の例題を参考にして、数値や条件を入れ替えたり、いくつかの例題を組み合わせて作成することにより、学生のレベルに合わせた課題を作成することができる。</a:t>
            </a:r>
            <a:endParaRPr b="0" i="0" sz="1800" u="none" cap="none" strike="noStrike">
              <a:solidFill>
                <a:schemeClr val="lt2"/>
              </a:solidFill>
              <a:latin typeface="Arial"/>
              <a:ea typeface="Arial"/>
              <a:cs typeface="Arial"/>
              <a:sym typeface="Arial"/>
            </a:endParaRPr>
          </a:p>
        </p:txBody>
      </p:sp>
      <p:sp>
        <p:nvSpPr>
          <p:cNvPr id="739" name="Google Shape;739;p39"/>
          <p:cNvSpPr txBox="1"/>
          <p:nvPr/>
        </p:nvSpPr>
        <p:spPr>
          <a:xfrm>
            <a:off x="6894219" y="5467314"/>
            <a:ext cx="4723494" cy="1833835"/>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学生はときに、膨大なインターネットの情報から異なる情報を得て間違った方向にレポートを仕上げてしまうことがある。あらかじめ学生のレベルに応じて適切な情報を与えておくことを勧める。</a:t>
            </a:r>
            <a:endParaRPr b="0" i="0" sz="1800" u="none" cap="none" strike="noStrike">
              <a:solidFill>
                <a:schemeClr val="lt2"/>
              </a:solidFill>
              <a:latin typeface="Arial"/>
              <a:ea typeface="Arial"/>
              <a:cs typeface="Arial"/>
              <a:sym typeface="Arial"/>
            </a:endParaRPr>
          </a:p>
        </p:txBody>
      </p:sp>
      <p:sp>
        <p:nvSpPr>
          <p:cNvPr id="740" name="Google Shape;740;p39"/>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レポート課題で評価する④</a:t>
            </a:r>
            <a:endParaRPr b="1">
              <a:latin typeface="Arial"/>
              <a:ea typeface="Arial"/>
              <a:cs typeface="Arial"/>
              <a:sym typeface="Arial"/>
            </a:endParaRPr>
          </a:p>
        </p:txBody>
      </p:sp>
      <p:pic>
        <p:nvPicPr>
          <p:cNvPr id="741" name="Google Shape;741;p39"/>
          <p:cNvPicPr preferRelativeResize="0"/>
          <p:nvPr/>
        </p:nvPicPr>
        <p:blipFill rotWithShape="1">
          <a:blip r:embed="rId3">
            <a:alphaModFix/>
          </a:blip>
          <a:srcRect b="0" l="0" r="0" t="0"/>
          <a:stretch/>
        </p:blipFill>
        <p:spPr>
          <a:xfrm>
            <a:off x="8900564" y="7564814"/>
            <a:ext cx="1224871" cy="1224871"/>
          </a:xfrm>
          <a:prstGeom prst="rect">
            <a:avLst/>
          </a:prstGeom>
          <a:noFill/>
          <a:ln>
            <a:noFill/>
          </a:ln>
        </p:spPr>
      </p:pic>
      <p:pic>
        <p:nvPicPr>
          <p:cNvPr id="742" name="Google Shape;742;p39"/>
          <p:cNvPicPr preferRelativeResize="0"/>
          <p:nvPr/>
        </p:nvPicPr>
        <p:blipFill rotWithShape="1">
          <a:blip r:embed="rId4">
            <a:alphaModFix/>
          </a:blip>
          <a:srcRect b="0" l="0" r="0" t="0"/>
          <a:stretch/>
        </p:blipFill>
        <p:spPr>
          <a:xfrm>
            <a:off x="2879365" y="7564814"/>
            <a:ext cx="1224871" cy="1224871"/>
          </a:xfrm>
          <a:prstGeom prst="rect">
            <a:avLst/>
          </a:prstGeom>
          <a:noFill/>
          <a:ln>
            <a:noFill/>
          </a:ln>
        </p:spPr>
      </p:pic>
      <p:sp>
        <p:nvSpPr>
          <p:cNvPr id="743" name="Google Shape;743;p39"/>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90-91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0"/>
          <p:cNvSpPr/>
          <p:nvPr/>
        </p:nvSpPr>
        <p:spPr>
          <a:xfrm>
            <a:off x="6618923" y="4035465"/>
            <a:ext cx="5406524" cy="3954191"/>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49" name="Google Shape;749;p40"/>
          <p:cNvSpPr/>
          <p:nvPr/>
        </p:nvSpPr>
        <p:spPr>
          <a:xfrm>
            <a:off x="946150" y="4035465"/>
            <a:ext cx="5250356" cy="3877984"/>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50" name="Google Shape;750;p40"/>
          <p:cNvSpPr txBox="1"/>
          <p:nvPr/>
        </p:nvSpPr>
        <p:spPr>
          <a:xfrm>
            <a:off x="789980" y="2346840"/>
            <a:ext cx="11268670" cy="1703030"/>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振り返りレポートの作り方</a:t>
            </a:r>
            <a:endParaRPr b="1" i="0" sz="3200" u="none" cap="none" strike="noStrike">
              <a:solidFill>
                <a:schemeClr val="lt2"/>
              </a:solidFill>
              <a:latin typeface="Arial"/>
              <a:ea typeface="Arial"/>
              <a:cs typeface="Arial"/>
              <a:sym typeface="Arial"/>
            </a:endParaRPr>
          </a:p>
          <a:p>
            <a:pPr indent="0" lvl="0" marL="0" marR="0" rtl="0" algn="ctr">
              <a:lnSpc>
                <a:spcPct val="150000"/>
              </a:lnSpc>
              <a:spcBef>
                <a:spcPts val="1200"/>
              </a:spcBef>
              <a:spcAft>
                <a:spcPts val="0"/>
              </a:spcAft>
              <a:buClr>
                <a:srgbClr val="000000"/>
              </a:buClr>
              <a:buSzPts val="2400"/>
              <a:buFont typeface="Arial"/>
              <a:buNone/>
            </a:pPr>
            <a:r>
              <a:t/>
            </a:r>
            <a:endParaRPr b="1" i="0" sz="2400" u="none" cap="none" strike="noStrike">
              <a:solidFill>
                <a:schemeClr val="lt2"/>
              </a:solidFill>
              <a:latin typeface="Arial"/>
              <a:ea typeface="Arial"/>
              <a:cs typeface="Arial"/>
              <a:sym typeface="Arial"/>
            </a:endParaRPr>
          </a:p>
        </p:txBody>
      </p:sp>
      <p:sp>
        <p:nvSpPr>
          <p:cNvPr id="751" name="Google Shape;751;p40"/>
          <p:cNvSpPr txBox="1"/>
          <p:nvPr/>
        </p:nvSpPr>
        <p:spPr>
          <a:xfrm>
            <a:off x="1273785" y="4946049"/>
            <a:ext cx="4595085" cy="2180084"/>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1800"/>
              <a:buFont typeface="Arial"/>
              <a:buNone/>
            </a:pPr>
            <a:r>
              <a:rPr b="1" i="0" lang="ja-JP" sz="1800" u="none" cap="none" strike="noStrike">
                <a:solidFill>
                  <a:schemeClr val="lt2"/>
                </a:solidFill>
                <a:latin typeface="Arial"/>
                <a:ea typeface="Arial"/>
                <a:cs typeface="Arial"/>
                <a:sym typeface="Arial"/>
              </a:rPr>
              <a:t>振り返りレポートでは、内省、得た教訓、次の活動に適応するという経験学習のサイクルを、学生がじっくりできるようにすることが大切である。</a:t>
            </a:r>
            <a:endParaRPr b="1" i="0" sz="1800" u="none" cap="none" strike="noStrike">
              <a:solidFill>
                <a:schemeClr val="lt2"/>
              </a:solidFill>
              <a:latin typeface="Arial"/>
              <a:ea typeface="Arial"/>
              <a:cs typeface="Arial"/>
              <a:sym typeface="Arial"/>
            </a:endParaRPr>
          </a:p>
          <a:p>
            <a:pPr indent="0" lvl="0" marL="0" marR="0" rtl="0" algn="l">
              <a:lnSpc>
                <a:spcPct val="125000"/>
              </a:lnSpc>
              <a:spcBef>
                <a:spcPts val="0"/>
              </a:spcBef>
              <a:spcAft>
                <a:spcPts val="0"/>
              </a:spcAft>
              <a:buClr>
                <a:schemeClr val="lt2"/>
              </a:buClr>
              <a:buSzPts val="1800"/>
              <a:buFont typeface="Arial"/>
              <a:buNone/>
            </a:pPr>
            <a:r>
              <a:rPr b="1" i="0" lang="ja-JP" sz="1800" u="none" cap="none" strike="noStrike">
                <a:solidFill>
                  <a:schemeClr val="lt2"/>
                </a:solidFill>
                <a:latin typeface="Arial"/>
                <a:ea typeface="Arial"/>
                <a:cs typeface="Arial"/>
                <a:sym typeface="Arial"/>
              </a:rPr>
              <a:t>そのためにも右のようなポイントを絞り、考えさせることが必要である。</a:t>
            </a:r>
            <a:endParaRPr b="1" i="0" sz="1800" u="none" cap="none" strike="noStrike">
              <a:solidFill>
                <a:schemeClr val="lt2"/>
              </a:solidFill>
              <a:latin typeface="Arial"/>
              <a:ea typeface="Arial"/>
              <a:cs typeface="Arial"/>
              <a:sym typeface="Arial"/>
            </a:endParaRPr>
          </a:p>
        </p:txBody>
      </p:sp>
      <p:sp>
        <p:nvSpPr>
          <p:cNvPr id="752" name="Google Shape;752;p4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レポート課題で評価する⑤</a:t>
            </a:r>
            <a:endParaRPr b="1">
              <a:latin typeface="Arial"/>
              <a:ea typeface="Arial"/>
              <a:cs typeface="Arial"/>
              <a:sym typeface="Arial"/>
            </a:endParaRPr>
          </a:p>
        </p:txBody>
      </p:sp>
      <p:sp>
        <p:nvSpPr>
          <p:cNvPr id="753" name="Google Shape;753;p40"/>
          <p:cNvSpPr/>
          <p:nvPr/>
        </p:nvSpPr>
        <p:spPr>
          <a:xfrm>
            <a:off x="6808296" y="4711290"/>
            <a:ext cx="5217151" cy="2526333"/>
          </a:xfrm>
          <a:prstGeom prst="rect">
            <a:avLst/>
          </a:prstGeom>
          <a:solidFill>
            <a:srgbClr val="F2F2F2"/>
          </a:solid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学んだこと、新しく気づいたこと</a:t>
            </a:r>
            <a:endParaRPr b="0" i="0" sz="1800" u="none" cap="none" strike="noStrike">
              <a:solidFill>
                <a:srgbClr val="595959"/>
              </a:solidFill>
              <a:latin typeface="Arial"/>
              <a:ea typeface="Arial"/>
              <a:cs typeface="Arial"/>
              <a:sym typeface="Arial"/>
            </a:endParaRPr>
          </a:p>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難しかったこと、困ったこと</a:t>
            </a:r>
            <a:endParaRPr b="0" i="0" sz="1800" u="none" cap="none" strike="noStrike">
              <a:solidFill>
                <a:srgbClr val="595959"/>
              </a:solidFill>
              <a:latin typeface="Arial"/>
              <a:ea typeface="Arial"/>
              <a:cs typeface="Arial"/>
              <a:sym typeface="Arial"/>
            </a:endParaRPr>
          </a:p>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疑問に思ったこと、分からなかったこと</a:t>
            </a:r>
            <a:endParaRPr b="0" i="0" sz="1800" u="none" cap="none" strike="noStrike">
              <a:solidFill>
                <a:srgbClr val="595959"/>
              </a:solidFill>
              <a:latin typeface="Arial"/>
              <a:ea typeface="Arial"/>
              <a:cs typeface="Arial"/>
              <a:sym typeface="Arial"/>
            </a:endParaRPr>
          </a:p>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学習意欲を促進したこと</a:t>
            </a:r>
            <a:endParaRPr b="0" i="0" sz="1800" u="none" cap="none" strike="noStrike">
              <a:solidFill>
                <a:srgbClr val="595959"/>
              </a:solidFill>
              <a:latin typeface="Arial"/>
              <a:ea typeface="Arial"/>
              <a:cs typeface="Arial"/>
              <a:sym typeface="Arial"/>
            </a:endParaRPr>
          </a:p>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考え方が変化したこと</a:t>
            </a:r>
            <a:endParaRPr b="0" i="0" sz="1800" u="none" cap="none" strike="noStrike">
              <a:solidFill>
                <a:srgbClr val="595959"/>
              </a:solidFill>
              <a:latin typeface="Arial"/>
              <a:ea typeface="Arial"/>
              <a:cs typeface="Arial"/>
              <a:sym typeface="Arial"/>
            </a:endParaRPr>
          </a:p>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役に立ったと思うこと</a:t>
            </a:r>
            <a:endParaRPr b="0" i="0" sz="1800" u="none" cap="none" strike="noStrike">
              <a:solidFill>
                <a:srgbClr val="595959"/>
              </a:solidFill>
              <a:latin typeface="Arial"/>
              <a:ea typeface="Arial"/>
              <a:cs typeface="Arial"/>
              <a:sym typeface="Arial"/>
            </a:endParaRPr>
          </a:p>
          <a:p>
            <a:pPr indent="0" lvl="0" marL="0" marR="0" rtl="0" algn="l">
              <a:lnSpc>
                <a:spcPct val="125000"/>
              </a:lnSpc>
              <a:spcBef>
                <a:spcPts val="0"/>
              </a:spcBef>
              <a:spcAft>
                <a:spcPts val="0"/>
              </a:spcAft>
              <a:buClr>
                <a:srgbClr val="595959"/>
              </a:buClr>
              <a:buSzPts val="1800"/>
              <a:buFont typeface="Arial"/>
              <a:buNone/>
            </a:pPr>
            <a:r>
              <a:rPr b="0" i="0" lang="ja-JP" sz="1800" u="none" cap="none" strike="noStrike">
                <a:solidFill>
                  <a:srgbClr val="595959"/>
                </a:solidFill>
                <a:latin typeface="Arial"/>
                <a:ea typeface="Arial"/>
                <a:cs typeface="Arial"/>
                <a:sym typeface="Arial"/>
              </a:rPr>
              <a:t>▢ 今後のアクションプラン</a:t>
            </a:r>
            <a:endParaRPr/>
          </a:p>
        </p:txBody>
      </p:sp>
      <p:sp>
        <p:nvSpPr>
          <p:cNvPr id="754" name="Google Shape;754;p40"/>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p.91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4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レポート課題で評価する⑥</a:t>
            </a:r>
            <a:endParaRPr b="1">
              <a:latin typeface="Arial"/>
              <a:ea typeface="Arial"/>
              <a:cs typeface="Arial"/>
              <a:sym typeface="Arial"/>
            </a:endParaRPr>
          </a:p>
        </p:txBody>
      </p:sp>
      <p:sp>
        <p:nvSpPr>
          <p:cNvPr id="760" name="Google Shape;760;p41"/>
          <p:cNvSpPr txBox="1"/>
          <p:nvPr/>
        </p:nvSpPr>
        <p:spPr>
          <a:xfrm>
            <a:off x="1269998" y="2441582"/>
            <a:ext cx="10464801" cy="780653"/>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レポートの評価基準を作成する</a:t>
            </a:r>
            <a:endParaRPr b="1" i="0" sz="3200" u="none" cap="none" strike="noStrike">
              <a:solidFill>
                <a:schemeClr val="lt2"/>
              </a:solidFill>
              <a:latin typeface="Arial"/>
              <a:ea typeface="Arial"/>
              <a:cs typeface="Arial"/>
              <a:sym typeface="Arial"/>
            </a:endParaRPr>
          </a:p>
        </p:txBody>
      </p:sp>
      <p:sp>
        <p:nvSpPr>
          <p:cNvPr id="761" name="Google Shape;761;p41"/>
          <p:cNvSpPr/>
          <p:nvPr/>
        </p:nvSpPr>
        <p:spPr>
          <a:xfrm>
            <a:off x="1605776" y="3779143"/>
            <a:ext cx="10129023"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62" name="Google Shape;762;p41"/>
          <p:cNvSpPr txBox="1"/>
          <p:nvPr/>
        </p:nvSpPr>
        <p:spPr>
          <a:xfrm>
            <a:off x="1941743" y="5228843"/>
            <a:ext cx="5105828" cy="2026196"/>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レポートの評価基準を作成するうえでは、ルーブリックの形式をとることが効果的である。ルーブリックは縦軸に問題設定・論理構成・引用、横軸に尺度をとって作成する。</a:t>
            </a:r>
            <a:endParaRPr b="0" i="0" sz="2000" u="none" cap="none" strike="noStrike">
              <a:solidFill>
                <a:schemeClr val="lt2"/>
              </a:solidFill>
              <a:latin typeface="Arial"/>
              <a:ea typeface="Arial"/>
              <a:cs typeface="Arial"/>
              <a:sym typeface="Arial"/>
            </a:endParaRPr>
          </a:p>
        </p:txBody>
      </p:sp>
      <p:pic>
        <p:nvPicPr>
          <p:cNvPr id="763" name="Google Shape;763;p41"/>
          <p:cNvPicPr preferRelativeResize="0"/>
          <p:nvPr/>
        </p:nvPicPr>
        <p:blipFill rotWithShape="1">
          <a:blip r:embed="rId3">
            <a:alphaModFix/>
          </a:blip>
          <a:srcRect b="0" l="0" r="0" t="0"/>
          <a:stretch/>
        </p:blipFill>
        <p:spPr>
          <a:xfrm>
            <a:off x="7672074" y="4229953"/>
            <a:ext cx="3145450" cy="3145450"/>
          </a:xfrm>
          <a:prstGeom prst="rect">
            <a:avLst/>
          </a:prstGeom>
          <a:noFill/>
          <a:ln>
            <a:noFill/>
          </a:ln>
        </p:spPr>
      </p:pic>
      <p:sp>
        <p:nvSpPr>
          <p:cNvPr id="764" name="Google Shape;764;p41"/>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93-94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42"/>
          <p:cNvSpPr/>
          <p:nvPr/>
        </p:nvSpPr>
        <p:spPr>
          <a:xfrm>
            <a:off x="530468" y="3814134"/>
            <a:ext cx="3803203"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0" name="Google Shape;770;p42"/>
          <p:cNvSpPr txBox="1"/>
          <p:nvPr/>
        </p:nvSpPr>
        <p:spPr>
          <a:xfrm>
            <a:off x="724108" y="4321951"/>
            <a:ext cx="331980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レポート課題の</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スケジュールを伝える</a:t>
            </a:r>
            <a:endParaRPr b="1" i="0" sz="2400" u="none" cap="none" strike="noStrike">
              <a:solidFill>
                <a:schemeClr val="lt2"/>
              </a:solidFill>
              <a:latin typeface="Arial"/>
              <a:ea typeface="Arial"/>
              <a:cs typeface="Arial"/>
              <a:sym typeface="Arial"/>
            </a:endParaRPr>
          </a:p>
        </p:txBody>
      </p:sp>
      <p:sp>
        <p:nvSpPr>
          <p:cNvPr id="771" name="Google Shape;771;p42"/>
          <p:cNvSpPr/>
          <p:nvPr/>
        </p:nvSpPr>
        <p:spPr>
          <a:xfrm>
            <a:off x="4614450" y="382352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2" name="Google Shape;772;p42"/>
          <p:cNvSpPr/>
          <p:nvPr/>
        </p:nvSpPr>
        <p:spPr>
          <a:xfrm>
            <a:off x="8671130" y="383667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73" name="Google Shape;773;p42"/>
          <p:cNvSpPr txBox="1"/>
          <p:nvPr/>
        </p:nvSpPr>
        <p:spPr>
          <a:xfrm>
            <a:off x="1279443" y="2168088"/>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レポート課題を提示する</a:t>
            </a:r>
            <a:endParaRPr b="1" i="0" sz="3200" u="none" cap="none" strike="noStrike">
              <a:solidFill>
                <a:schemeClr val="lt2"/>
              </a:solidFill>
              <a:latin typeface="Arial"/>
              <a:ea typeface="Arial"/>
              <a:cs typeface="Arial"/>
              <a:sym typeface="Arial"/>
            </a:endParaRPr>
          </a:p>
        </p:txBody>
      </p:sp>
      <p:sp>
        <p:nvSpPr>
          <p:cNvPr id="774" name="Google Shape;774;p42"/>
          <p:cNvSpPr txBox="1"/>
          <p:nvPr/>
        </p:nvSpPr>
        <p:spPr>
          <a:xfrm>
            <a:off x="8742199" y="5356008"/>
            <a:ext cx="3803201" cy="1795363"/>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・前提条件/調査すべき項目</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・期待している論理展開</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・提出方法/文字指定など</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・ルーブリックを提示した評価基準</a:t>
            </a:r>
            <a:endParaRPr b="0" i="0" sz="1800" u="none" cap="none" strike="noStrike">
              <a:solidFill>
                <a:schemeClr val="lt2"/>
              </a:solidFill>
              <a:latin typeface="Arial"/>
              <a:ea typeface="Arial"/>
              <a:cs typeface="Arial"/>
              <a:sym typeface="Arial"/>
            </a:endParaRPr>
          </a:p>
        </p:txBody>
      </p:sp>
      <p:sp>
        <p:nvSpPr>
          <p:cNvPr id="775" name="Google Shape;775;p42"/>
          <p:cNvSpPr txBox="1"/>
          <p:nvPr/>
        </p:nvSpPr>
        <p:spPr>
          <a:xfrm>
            <a:off x="4737900" y="5382122"/>
            <a:ext cx="3578274"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とりわけ初年次の学生は経験が少なく、追って疑問点や不明点に気づくことがある。オフィスアワーや参考文献などを伝える。</a:t>
            </a:r>
            <a:endParaRPr b="0" i="0" sz="1800" u="none" cap="none" strike="noStrike">
              <a:solidFill>
                <a:schemeClr val="lt2"/>
              </a:solidFill>
              <a:latin typeface="Arial"/>
              <a:ea typeface="Arial"/>
              <a:cs typeface="Arial"/>
              <a:sym typeface="Arial"/>
            </a:endParaRPr>
          </a:p>
        </p:txBody>
      </p:sp>
      <p:sp>
        <p:nvSpPr>
          <p:cNvPr id="776" name="Google Shape;776;p42"/>
          <p:cNvSpPr txBox="1"/>
          <p:nvPr/>
        </p:nvSpPr>
        <p:spPr>
          <a:xfrm>
            <a:off x="4773333" y="4061309"/>
            <a:ext cx="3611608" cy="1210588"/>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レポート作成における</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相談窓口について</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説明する</a:t>
            </a:r>
            <a:endParaRPr b="1" i="0" sz="2400" u="none" cap="none" strike="noStrike">
              <a:solidFill>
                <a:schemeClr val="lt2"/>
              </a:solidFill>
              <a:latin typeface="Arial"/>
              <a:ea typeface="Arial"/>
              <a:cs typeface="Arial"/>
              <a:sym typeface="Arial"/>
            </a:endParaRPr>
          </a:p>
        </p:txBody>
      </p:sp>
      <p:sp>
        <p:nvSpPr>
          <p:cNvPr id="777" name="Google Shape;777;p42"/>
          <p:cNvSpPr txBox="1"/>
          <p:nvPr/>
        </p:nvSpPr>
        <p:spPr>
          <a:xfrm>
            <a:off x="8817838" y="4321951"/>
            <a:ext cx="3525004"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具体的な指示を伝える</a:t>
            </a:r>
            <a:endParaRPr b="1" i="0" sz="2400" u="none" cap="none" strike="noStrike">
              <a:solidFill>
                <a:schemeClr val="lt2"/>
              </a:solidFill>
              <a:latin typeface="Arial"/>
              <a:ea typeface="Arial"/>
              <a:cs typeface="Arial"/>
              <a:sym typeface="Arial"/>
            </a:endParaRPr>
          </a:p>
        </p:txBody>
      </p:sp>
      <p:sp>
        <p:nvSpPr>
          <p:cNvPr id="778" name="Google Shape;778;p42"/>
          <p:cNvSpPr txBox="1"/>
          <p:nvPr/>
        </p:nvSpPr>
        <p:spPr>
          <a:xfrm>
            <a:off x="688559" y="5382122"/>
            <a:ext cx="3535681"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レポートを課す際には、提出期限だけではなく、提出日から遡って手順や必要な日数などを具体的に説明する。</a:t>
            </a:r>
            <a:endParaRPr b="0" i="0" sz="1800" u="none" cap="none" strike="noStrike">
              <a:solidFill>
                <a:schemeClr val="lt2"/>
              </a:solidFill>
              <a:latin typeface="Arial"/>
              <a:ea typeface="Arial"/>
              <a:cs typeface="Arial"/>
              <a:sym typeface="Arial"/>
            </a:endParaRPr>
          </a:p>
        </p:txBody>
      </p:sp>
      <p:sp>
        <p:nvSpPr>
          <p:cNvPr id="779" name="Google Shape;779;p4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レポート課題で評価する⑦</a:t>
            </a:r>
            <a:endParaRPr b="1">
              <a:latin typeface="Arial"/>
              <a:ea typeface="Arial"/>
              <a:cs typeface="Arial"/>
              <a:sym typeface="Arial"/>
            </a:endParaRPr>
          </a:p>
        </p:txBody>
      </p:sp>
      <p:pic>
        <p:nvPicPr>
          <p:cNvPr id="780" name="Google Shape;780;p42"/>
          <p:cNvPicPr preferRelativeResize="0"/>
          <p:nvPr/>
        </p:nvPicPr>
        <p:blipFill rotWithShape="1">
          <a:blip r:embed="rId3">
            <a:alphaModFix/>
          </a:blip>
          <a:srcRect b="0" l="0" r="0" t="0"/>
          <a:stretch/>
        </p:blipFill>
        <p:spPr>
          <a:xfrm>
            <a:off x="5906388" y="7016430"/>
            <a:ext cx="1423292" cy="1423292"/>
          </a:xfrm>
          <a:prstGeom prst="rect">
            <a:avLst/>
          </a:prstGeom>
          <a:noFill/>
          <a:ln>
            <a:noFill/>
          </a:ln>
        </p:spPr>
      </p:pic>
      <p:pic>
        <p:nvPicPr>
          <p:cNvPr id="781" name="Google Shape;781;p42"/>
          <p:cNvPicPr preferRelativeResize="0"/>
          <p:nvPr/>
        </p:nvPicPr>
        <p:blipFill rotWithShape="1">
          <a:blip r:embed="rId4">
            <a:alphaModFix/>
          </a:blip>
          <a:srcRect b="0" l="0" r="0" t="0"/>
          <a:stretch/>
        </p:blipFill>
        <p:spPr>
          <a:xfrm>
            <a:off x="10080349" y="7292902"/>
            <a:ext cx="1126902" cy="1126902"/>
          </a:xfrm>
          <a:prstGeom prst="rect">
            <a:avLst/>
          </a:prstGeom>
          <a:noFill/>
          <a:ln>
            <a:noFill/>
          </a:ln>
        </p:spPr>
      </p:pic>
      <p:pic>
        <p:nvPicPr>
          <p:cNvPr id="782" name="Google Shape;782;p42"/>
          <p:cNvPicPr preferRelativeResize="0"/>
          <p:nvPr/>
        </p:nvPicPr>
        <p:blipFill rotWithShape="1">
          <a:blip r:embed="rId5">
            <a:alphaModFix/>
          </a:blip>
          <a:srcRect b="0" l="0" r="0" t="0"/>
          <a:stretch/>
        </p:blipFill>
        <p:spPr>
          <a:xfrm>
            <a:off x="1647937" y="6852404"/>
            <a:ext cx="1748513" cy="1748513"/>
          </a:xfrm>
          <a:prstGeom prst="rect">
            <a:avLst/>
          </a:prstGeom>
          <a:noFill/>
          <a:ln>
            <a:noFill/>
          </a:ln>
        </p:spPr>
      </p:pic>
      <p:sp>
        <p:nvSpPr>
          <p:cNvPr id="783" name="Google Shape;783;p42"/>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94-95</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43"/>
          <p:cNvSpPr txBox="1"/>
          <p:nvPr/>
        </p:nvSpPr>
        <p:spPr>
          <a:xfrm>
            <a:off x="1162684" y="1781912"/>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レポート課題を評価する</a:t>
            </a:r>
            <a:endParaRPr b="1" i="0" sz="3200" u="none" cap="none" strike="noStrike">
              <a:solidFill>
                <a:schemeClr val="lt2"/>
              </a:solidFill>
              <a:latin typeface="Arial"/>
              <a:ea typeface="Arial"/>
              <a:cs typeface="Arial"/>
              <a:sym typeface="Arial"/>
            </a:endParaRPr>
          </a:p>
        </p:txBody>
      </p:sp>
      <p:sp>
        <p:nvSpPr>
          <p:cNvPr id="789" name="Google Shape;789;p4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レポート課題で評価する⑧</a:t>
            </a:r>
            <a:endParaRPr b="1">
              <a:latin typeface="Arial"/>
              <a:ea typeface="Arial"/>
              <a:cs typeface="Arial"/>
              <a:sym typeface="Arial"/>
            </a:endParaRPr>
          </a:p>
        </p:txBody>
      </p:sp>
      <p:sp>
        <p:nvSpPr>
          <p:cNvPr id="790" name="Google Shape;790;p43"/>
          <p:cNvSpPr/>
          <p:nvPr/>
        </p:nvSpPr>
        <p:spPr>
          <a:xfrm>
            <a:off x="397516" y="3068031"/>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1" name="Google Shape;791;p43"/>
          <p:cNvSpPr/>
          <p:nvPr/>
        </p:nvSpPr>
        <p:spPr>
          <a:xfrm>
            <a:off x="4554557" y="3068030"/>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2" name="Google Shape;792;p43"/>
          <p:cNvSpPr/>
          <p:nvPr/>
        </p:nvSpPr>
        <p:spPr>
          <a:xfrm>
            <a:off x="8711598" y="3068029"/>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3" name="Google Shape;793;p43"/>
          <p:cNvSpPr txBox="1"/>
          <p:nvPr/>
        </p:nvSpPr>
        <p:spPr>
          <a:xfrm>
            <a:off x="448284" y="3120524"/>
            <a:ext cx="3630286" cy="1487587"/>
          </a:xfrm>
          <a:prstGeom prst="rect">
            <a:avLst/>
          </a:prstGeom>
          <a:noFill/>
          <a:ln>
            <a:noFill/>
          </a:ln>
        </p:spPr>
        <p:txBody>
          <a:bodyPr anchorCtr="0" anchor="t" bIns="50800" lIns="50800" spcFirstLastPara="1" rIns="50800" wrap="square" tIns="50800">
            <a:spAutoFit/>
          </a:bodyPr>
          <a:lstStyle/>
          <a:p>
            <a:pPr indent="0" lvl="0" marL="0" marR="0" rtl="0" algn="ctr">
              <a:lnSpc>
                <a:spcPct val="12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全体を流し読みし、</a:t>
            </a:r>
            <a:endParaRPr b="1" i="0" sz="2400" u="none" cap="none" strike="noStrike">
              <a:solidFill>
                <a:schemeClr val="lt2"/>
              </a:solidFill>
              <a:latin typeface="Arial"/>
              <a:ea typeface="Arial"/>
              <a:cs typeface="Arial"/>
              <a:sym typeface="Arial"/>
            </a:endParaRPr>
          </a:p>
          <a:p>
            <a:pPr indent="0" lvl="0" marL="0" marR="0" rtl="0" algn="ctr">
              <a:lnSpc>
                <a:spcPct val="12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基準となる解答を</a:t>
            </a:r>
            <a:endParaRPr b="1" i="0" sz="2400" u="none" cap="none" strike="noStrike">
              <a:solidFill>
                <a:schemeClr val="lt2"/>
              </a:solidFill>
              <a:latin typeface="Arial"/>
              <a:ea typeface="Arial"/>
              <a:cs typeface="Arial"/>
              <a:sym typeface="Arial"/>
            </a:endParaRPr>
          </a:p>
          <a:p>
            <a:pPr indent="0" lvl="0" marL="0" marR="0" rtl="0" algn="ctr">
              <a:lnSpc>
                <a:spcPct val="12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見つける</a:t>
            </a:r>
            <a:endParaRPr b="1" i="0" sz="2400" u="none" cap="none" strike="noStrike">
              <a:solidFill>
                <a:schemeClr val="lt2"/>
              </a:solidFill>
              <a:latin typeface="Arial"/>
              <a:ea typeface="Arial"/>
              <a:cs typeface="Arial"/>
              <a:sym typeface="Arial"/>
            </a:endParaRPr>
          </a:p>
        </p:txBody>
      </p:sp>
      <p:sp>
        <p:nvSpPr>
          <p:cNvPr id="794" name="Google Shape;794;p43"/>
          <p:cNvSpPr/>
          <p:nvPr/>
        </p:nvSpPr>
        <p:spPr>
          <a:xfrm>
            <a:off x="2739414" y="6047728"/>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5" name="Google Shape;795;p43"/>
          <p:cNvSpPr/>
          <p:nvPr/>
        </p:nvSpPr>
        <p:spPr>
          <a:xfrm>
            <a:off x="6887975" y="6047728"/>
            <a:ext cx="3630286" cy="2456127"/>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96" name="Google Shape;796;p43"/>
          <p:cNvSpPr txBox="1"/>
          <p:nvPr/>
        </p:nvSpPr>
        <p:spPr>
          <a:xfrm>
            <a:off x="4579941" y="3284901"/>
            <a:ext cx="3630286" cy="1025922"/>
          </a:xfrm>
          <a:prstGeom prst="rect">
            <a:avLst/>
          </a:prstGeom>
          <a:noFill/>
          <a:ln>
            <a:noFill/>
          </a:ln>
        </p:spPr>
        <p:txBody>
          <a:bodyPr anchorCtr="0" anchor="ctr" bIns="50800" lIns="50800" spcFirstLastPara="1" rIns="50800" wrap="square" tIns="50800">
            <a:spAutoFit/>
          </a:bodyPr>
          <a:lstStyle/>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レポートの形式を</a:t>
            </a:r>
            <a:endParaRPr b="1" i="0" sz="2400" u="none" cap="none" strike="noStrike">
              <a:solidFill>
                <a:schemeClr val="lt2"/>
              </a:solidFill>
              <a:latin typeface="Arial"/>
              <a:ea typeface="Arial"/>
              <a:cs typeface="Arial"/>
              <a:sym typeface="Arial"/>
            </a:endParaRPr>
          </a:p>
          <a:p>
            <a:pPr indent="0" lvl="0" marL="0" marR="0" rtl="0" algn="ctr">
              <a:lnSpc>
                <a:spcPct val="125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統一する</a:t>
            </a:r>
            <a:endParaRPr b="1" i="0" sz="2400" u="none" cap="none" strike="noStrike">
              <a:solidFill>
                <a:schemeClr val="lt2"/>
              </a:solidFill>
              <a:latin typeface="Arial"/>
              <a:ea typeface="Arial"/>
              <a:cs typeface="Arial"/>
              <a:sym typeface="Arial"/>
            </a:endParaRPr>
          </a:p>
        </p:txBody>
      </p:sp>
      <p:sp>
        <p:nvSpPr>
          <p:cNvPr id="797" name="Google Shape;797;p43"/>
          <p:cNvSpPr txBox="1"/>
          <p:nvPr/>
        </p:nvSpPr>
        <p:spPr>
          <a:xfrm>
            <a:off x="9345976" y="3494219"/>
            <a:ext cx="2399696"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TAを活用する</a:t>
            </a:r>
            <a:endParaRPr b="1" i="0" sz="2400" u="none" cap="none" strike="noStrike">
              <a:solidFill>
                <a:schemeClr val="lt2"/>
              </a:solidFill>
              <a:latin typeface="Arial"/>
              <a:ea typeface="Arial"/>
              <a:cs typeface="Arial"/>
              <a:sym typeface="Arial"/>
            </a:endParaRPr>
          </a:p>
        </p:txBody>
      </p:sp>
      <p:sp>
        <p:nvSpPr>
          <p:cNvPr id="798" name="Google Shape;798;p43"/>
          <p:cNvSpPr txBox="1"/>
          <p:nvPr/>
        </p:nvSpPr>
        <p:spPr>
          <a:xfrm>
            <a:off x="2761063" y="6493226"/>
            <a:ext cx="358698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自己評価をさせておく</a:t>
            </a:r>
            <a:endParaRPr b="1" i="0" sz="2400" u="none" cap="none" strike="noStrike">
              <a:solidFill>
                <a:schemeClr val="lt2"/>
              </a:solidFill>
              <a:latin typeface="Arial"/>
              <a:ea typeface="Arial"/>
              <a:cs typeface="Arial"/>
              <a:sym typeface="Arial"/>
            </a:endParaRPr>
          </a:p>
        </p:txBody>
      </p:sp>
      <p:sp>
        <p:nvSpPr>
          <p:cNvPr id="799" name="Google Shape;799;p43"/>
          <p:cNvSpPr txBox="1"/>
          <p:nvPr/>
        </p:nvSpPr>
        <p:spPr>
          <a:xfrm>
            <a:off x="6988904" y="6493227"/>
            <a:ext cx="342842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e. ピア評価を活用する</a:t>
            </a:r>
            <a:endParaRPr b="1" i="0" sz="2400" u="none" cap="none" strike="noStrike">
              <a:solidFill>
                <a:schemeClr val="lt2"/>
              </a:solidFill>
              <a:latin typeface="Arial"/>
              <a:ea typeface="Arial"/>
              <a:cs typeface="Arial"/>
              <a:sym typeface="Arial"/>
            </a:endParaRPr>
          </a:p>
        </p:txBody>
      </p:sp>
      <p:pic>
        <p:nvPicPr>
          <p:cNvPr id="800" name="Google Shape;800;p43"/>
          <p:cNvPicPr preferRelativeResize="0"/>
          <p:nvPr/>
        </p:nvPicPr>
        <p:blipFill rotWithShape="1">
          <a:blip r:embed="rId3">
            <a:alphaModFix/>
          </a:blip>
          <a:srcRect b="0" l="0" r="0" t="0"/>
          <a:stretch/>
        </p:blipFill>
        <p:spPr>
          <a:xfrm>
            <a:off x="10063766" y="4280540"/>
            <a:ext cx="964117" cy="964117"/>
          </a:xfrm>
          <a:prstGeom prst="rect">
            <a:avLst/>
          </a:prstGeom>
          <a:noFill/>
          <a:ln>
            <a:noFill/>
          </a:ln>
        </p:spPr>
      </p:pic>
      <p:pic>
        <p:nvPicPr>
          <p:cNvPr id="801" name="Google Shape;801;p43"/>
          <p:cNvPicPr preferRelativeResize="0"/>
          <p:nvPr/>
        </p:nvPicPr>
        <p:blipFill rotWithShape="1">
          <a:blip r:embed="rId4">
            <a:alphaModFix/>
          </a:blip>
          <a:srcRect b="0" l="0" r="0" t="0"/>
          <a:stretch/>
        </p:blipFill>
        <p:spPr>
          <a:xfrm>
            <a:off x="6081771" y="4403400"/>
            <a:ext cx="841257" cy="841257"/>
          </a:xfrm>
          <a:prstGeom prst="rect">
            <a:avLst/>
          </a:prstGeom>
          <a:noFill/>
          <a:ln>
            <a:noFill/>
          </a:ln>
        </p:spPr>
      </p:pic>
      <p:pic>
        <p:nvPicPr>
          <p:cNvPr id="802" name="Google Shape;802;p43"/>
          <p:cNvPicPr preferRelativeResize="0"/>
          <p:nvPr/>
        </p:nvPicPr>
        <p:blipFill rotWithShape="1">
          <a:blip r:embed="rId5">
            <a:alphaModFix/>
          </a:blip>
          <a:srcRect b="0" l="0" r="0" t="0"/>
          <a:stretch/>
        </p:blipFill>
        <p:spPr>
          <a:xfrm>
            <a:off x="8374281" y="7229617"/>
            <a:ext cx="914659" cy="914659"/>
          </a:xfrm>
          <a:prstGeom prst="rect">
            <a:avLst/>
          </a:prstGeom>
          <a:noFill/>
          <a:ln>
            <a:noFill/>
          </a:ln>
        </p:spPr>
      </p:pic>
      <p:pic>
        <p:nvPicPr>
          <p:cNvPr id="803" name="Google Shape;803;p43"/>
          <p:cNvPicPr preferRelativeResize="0"/>
          <p:nvPr/>
        </p:nvPicPr>
        <p:blipFill rotWithShape="1">
          <a:blip r:embed="rId6">
            <a:alphaModFix/>
          </a:blip>
          <a:srcRect b="0" l="0" r="0" t="0"/>
          <a:stretch/>
        </p:blipFill>
        <p:spPr>
          <a:xfrm>
            <a:off x="1801577" y="4523154"/>
            <a:ext cx="822163" cy="822163"/>
          </a:xfrm>
          <a:prstGeom prst="rect">
            <a:avLst/>
          </a:prstGeom>
          <a:noFill/>
          <a:ln>
            <a:noFill/>
          </a:ln>
        </p:spPr>
      </p:pic>
      <p:pic>
        <p:nvPicPr>
          <p:cNvPr id="804" name="Google Shape;804;p43"/>
          <p:cNvPicPr preferRelativeResize="0"/>
          <p:nvPr/>
        </p:nvPicPr>
        <p:blipFill rotWithShape="1">
          <a:blip r:embed="rId7">
            <a:alphaModFix/>
          </a:blip>
          <a:srcRect b="0" l="0" r="0" t="0"/>
          <a:stretch/>
        </p:blipFill>
        <p:spPr>
          <a:xfrm>
            <a:off x="4213880" y="7275791"/>
            <a:ext cx="841256" cy="841256"/>
          </a:xfrm>
          <a:prstGeom prst="rect">
            <a:avLst/>
          </a:prstGeom>
          <a:noFill/>
          <a:ln>
            <a:noFill/>
          </a:ln>
        </p:spPr>
      </p:pic>
      <p:sp>
        <p:nvSpPr>
          <p:cNvPr id="805" name="Google Shape;805;p43"/>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95-96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44"/>
          <p:cNvSpPr txBox="1"/>
          <p:nvPr/>
        </p:nvSpPr>
        <p:spPr>
          <a:xfrm>
            <a:off x="3358618" y="1758442"/>
            <a:ext cx="11268670"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レポートのフィードバックを行う</a:t>
            </a:r>
            <a:endParaRPr b="1" i="0" sz="3200" u="none" cap="none" strike="noStrike">
              <a:solidFill>
                <a:schemeClr val="lt2"/>
              </a:solidFill>
              <a:latin typeface="Arial"/>
              <a:ea typeface="Arial"/>
              <a:cs typeface="Arial"/>
              <a:sym typeface="Arial"/>
            </a:endParaRPr>
          </a:p>
        </p:txBody>
      </p:sp>
      <p:sp>
        <p:nvSpPr>
          <p:cNvPr id="811" name="Google Shape;811;p44"/>
          <p:cNvSpPr/>
          <p:nvPr/>
        </p:nvSpPr>
        <p:spPr>
          <a:xfrm>
            <a:off x="965584" y="3138620"/>
            <a:ext cx="5489896"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12" name="Google Shape;812;p44"/>
          <p:cNvSpPr/>
          <p:nvPr/>
        </p:nvSpPr>
        <p:spPr>
          <a:xfrm>
            <a:off x="961423" y="6148353"/>
            <a:ext cx="5493841"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13" name="Google Shape;813;p44"/>
          <p:cNvSpPr txBox="1"/>
          <p:nvPr/>
        </p:nvSpPr>
        <p:spPr>
          <a:xfrm>
            <a:off x="1260741" y="3522403"/>
            <a:ext cx="4866088"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できるだけ早く返却する</a:t>
            </a:r>
            <a:endParaRPr b="1" i="0" sz="2400" u="none" cap="none" strike="noStrike">
              <a:solidFill>
                <a:schemeClr val="lt2"/>
              </a:solidFill>
              <a:latin typeface="Arial"/>
              <a:ea typeface="Arial"/>
              <a:cs typeface="Arial"/>
              <a:sym typeface="Arial"/>
            </a:endParaRPr>
          </a:p>
        </p:txBody>
      </p:sp>
      <p:sp>
        <p:nvSpPr>
          <p:cNvPr id="814" name="Google Shape;814;p44"/>
          <p:cNvSpPr txBox="1"/>
          <p:nvPr/>
        </p:nvSpPr>
        <p:spPr>
          <a:xfrm>
            <a:off x="1260528" y="4127958"/>
            <a:ext cx="4741798"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早く返却できない場合は、全員に対して解答全体の傾向や印象を説明し、学習しておくべき点を注意/解説する。</a:t>
            </a:r>
            <a:endParaRPr b="0" i="0" sz="1800" u="none" cap="none" strike="noStrike">
              <a:solidFill>
                <a:schemeClr val="lt2"/>
              </a:solidFill>
              <a:latin typeface="Arial"/>
              <a:ea typeface="Arial"/>
              <a:cs typeface="Arial"/>
              <a:sym typeface="Arial"/>
            </a:endParaRPr>
          </a:p>
        </p:txBody>
      </p:sp>
      <p:sp>
        <p:nvSpPr>
          <p:cNvPr id="815" name="Google Shape;815;p44"/>
          <p:cNvSpPr txBox="1"/>
          <p:nvPr/>
        </p:nvSpPr>
        <p:spPr>
          <a:xfrm>
            <a:off x="1260741" y="6491164"/>
            <a:ext cx="5194525"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必要な学習を伝える</a:t>
            </a:r>
            <a:endParaRPr b="1" i="0" sz="2400" u="none" cap="none" strike="noStrike">
              <a:solidFill>
                <a:schemeClr val="lt2"/>
              </a:solidFill>
              <a:latin typeface="Arial"/>
              <a:ea typeface="Arial"/>
              <a:cs typeface="Arial"/>
              <a:sym typeface="Arial"/>
            </a:endParaRPr>
          </a:p>
        </p:txBody>
      </p:sp>
      <p:sp>
        <p:nvSpPr>
          <p:cNvPr id="816" name="Google Shape;816;p44"/>
          <p:cNvSpPr txBox="1"/>
          <p:nvPr/>
        </p:nvSpPr>
        <p:spPr>
          <a:xfrm>
            <a:off x="1260739" y="7128163"/>
            <a:ext cx="4741800"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不足していた知識があれば資料の提示、構成や文章量が不足していればレポートの書き方を提示する。</a:t>
            </a:r>
            <a:endParaRPr b="0" i="0" sz="1800" u="none" cap="none" strike="noStrike">
              <a:solidFill>
                <a:schemeClr val="lt2"/>
              </a:solidFill>
              <a:latin typeface="Arial"/>
              <a:ea typeface="Arial"/>
              <a:cs typeface="Arial"/>
              <a:sym typeface="Arial"/>
            </a:endParaRPr>
          </a:p>
        </p:txBody>
      </p:sp>
      <p:sp>
        <p:nvSpPr>
          <p:cNvPr id="817" name="Google Shape;817;p44"/>
          <p:cNvSpPr/>
          <p:nvPr/>
        </p:nvSpPr>
        <p:spPr>
          <a:xfrm>
            <a:off x="6801718" y="3138620"/>
            <a:ext cx="5489896"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18" name="Google Shape;818;p44"/>
          <p:cNvSpPr/>
          <p:nvPr/>
        </p:nvSpPr>
        <p:spPr>
          <a:xfrm>
            <a:off x="6797557" y="6148353"/>
            <a:ext cx="5493841"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19" name="Google Shape;819;p44"/>
          <p:cNvSpPr txBox="1"/>
          <p:nvPr/>
        </p:nvSpPr>
        <p:spPr>
          <a:xfrm>
            <a:off x="7147361" y="3530403"/>
            <a:ext cx="51398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評価結果の理由を説明する</a:t>
            </a:r>
            <a:endParaRPr b="1" i="0" sz="2400" u="none" cap="none" strike="noStrike">
              <a:solidFill>
                <a:schemeClr val="lt2"/>
              </a:solidFill>
              <a:latin typeface="Arial"/>
              <a:ea typeface="Arial"/>
              <a:cs typeface="Arial"/>
              <a:sym typeface="Arial"/>
            </a:endParaRPr>
          </a:p>
        </p:txBody>
      </p:sp>
      <p:sp>
        <p:nvSpPr>
          <p:cNvPr id="820" name="Google Shape;820;p44"/>
          <p:cNvSpPr txBox="1"/>
          <p:nvPr/>
        </p:nvSpPr>
        <p:spPr>
          <a:xfrm>
            <a:off x="7151547" y="4147373"/>
            <a:ext cx="4844700"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何が出来ていて、何ができていなかったのか、どうすれば評価が高くなるのかを示す。</a:t>
            </a:r>
            <a:endParaRPr b="0" i="0" sz="1800" u="none" cap="none" strike="noStrike">
              <a:solidFill>
                <a:schemeClr val="lt2"/>
              </a:solidFill>
              <a:latin typeface="Arial"/>
              <a:ea typeface="Arial"/>
              <a:cs typeface="Arial"/>
              <a:sym typeface="Arial"/>
            </a:endParaRPr>
          </a:p>
        </p:txBody>
      </p:sp>
      <p:sp>
        <p:nvSpPr>
          <p:cNvPr id="821" name="Google Shape;821;p44"/>
          <p:cNvSpPr txBox="1"/>
          <p:nvPr/>
        </p:nvSpPr>
        <p:spPr>
          <a:xfrm>
            <a:off x="7147361" y="6490374"/>
            <a:ext cx="5194525"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必要に応じてやり直しさせる</a:t>
            </a:r>
            <a:endParaRPr b="1" i="0" sz="2400" u="none" cap="none" strike="noStrike">
              <a:solidFill>
                <a:schemeClr val="lt2"/>
              </a:solidFill>
              <a:latin typeface="Arial"/>
              <a:ea typeface="Arial"/>
              <a:cs typeface="Arial"/>
              <a:sym typeface="Arial"/>
            </a:endParaRPr>
          </a:p>
        </p:txBody>
      </p:sp>
      <p:sp>
        <p:nvSpPr>
          <p:cNvPr id="822" name="Google Shape;822;p44"/>
          <p:cNvSpPr txBox="1"/>
          <p:nvPr/>
        </p:nvSpPr>
        <p:spPr>
          <a:xfrm>
            <a:off x="7151546" y="7141415"/>
            <a:ext cx="4844700" cy="7260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何度も練習させることによって、</a:t>
            </a:r>
            <a:r>
              <a:rPr b="0" i="0" lang="ja-JP" sz="1800" u="none" cap="none" strike="noStrike">
                <a:solidFill>
                  <a:schemeClr val="dk1"/>
                </a:solidFill>
                <a:latin typeface="Arial"/>
                <a:ea typeface="Arial"/>
                <a:cs typeface="Arial"/>
                <a:sym typeface="Arial"/>
              </a:rPr>
              <a:t>学生</a:t>
            </a:r>
            <a:r>
              <a:rPr lang="ja-JP" sz="1800">
                <a:solidFill>
                  <a:schemeClr val="dk1"/>
                </a:solidFill>
              </a:rPr>
              <a:t>のライティング能力の</a:t>
            </a:r>
            <a:r>
              <a:rPr b="0" i="0" lang="ja-JP" sz="1800" u="none" cap="none" strike="noStrike">
                <a:solidFill>
                  <a:schemeClr val="dk1"/>
                </a:solidFill>
                <a:latin typeface="Arial"/>
                <a:ea typeface="Arial"/>
                <a:cs typeface="Arial"/>
                <a:sym typeface="Arial"/>
              </a:rPr>
              <a:t>向上にもつながる。</a:t>
            </a:r>
            <a:endParaRPr b="0" i="0" sz="1800" u="none" cap="none" strike="noStrike">
              <a:solidFill>
                <a:schemeClr val="dk1"/>
              </a:solidFill>
              <a:latin typeface="Arial"/>
              <a:ea typeface="Arial"/>
              <a:cs typeface="Arial"/>
              <a:sym typeface="Arial"/>
            </a:endParaRPr>
          </a:p>
        </p:txBody>
      </p:sp>
      <p:sp>
        <p:nvSpPr>
          <p:cNvPr id="823" name="Google Shape;823;p4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レポート課題で評価する⑨</a:t>
            </a:r>
            <a:endParaRPr b="1">
              <a:latin typeface="Arial"/>
              <a:ea typeface="Arial"/>
              <a:cs typeface="Arial"/>
              <a:sym typeface="Arial"/>
            </a:endParaRPr>
          </a:p>
        </p:txBody>
      </p:sp>
      <p:sp>
        <p:nvSpPr>
          <p:cNvPr id="824" name="Google Shape;824;p44"/>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96-97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45"/>
          <p:cNvSpPr/>
          <p:nvPr/>
        </p:nvSpPr>
        <p:spPr>
          <a:xfrm>
            <a:off x="530468" y="3814134"/>
            <a:ext cx="3803203"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30" name="Google Shape;830;p45"/>
          <p:cNvSpPr txBox="1"/>
          <p:nvPr/>
        </p:nvSpPr>
        <p:spPr>
          <a:xfrm>
            <a:off x="724108" y="4272227"/>
            <a:ext cx="3504329"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授業を通してレポートへの意識を高める</a:t>
            </a:r>
            <a:endParaRPr b="1" i="0" sz="2400" u="none" cap="none" strike="noStrike">
              <a:solidFill>
                <a:schemeClr val="lt2"/>
              </a:solidFill>
              <a:latin typeface="Arial"/>
              <a:ea typeface="Arial"/>
              <a:cs typeface="Arial"/>
              <a:sym typeface="Arial"/>
            </a:endParaRPr>
          </a:p>
        </p:txBody>
      </p:sp>
      <p:sp>
        <p:nvSpPr>
          <p:cNvPr id="831" name="Google Shape;831;p45"/>
          <p:cNvSpPr/>
          <p:nvPr/>
        </p:nvSpPr>
        <p:spPr>
          <a:xfrm>
            <a:off x="4614450" y="382352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32" name="Google Shape;832;p45"/>
          <p:cNvSpPr/>
          <p:nvPr/>
        </p:nvSpPr>
        <p:spPr>
          <a:xfrm>
            <a:off x="8671130" y="383667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33" name="Google Shape;833;p45"/>
          <p:cNvSpPr txBox="1"/>
          <p:nvPr/>
        </p:nvSpPr>
        <p:spPr>
          <a:xfrm>
            <a:off x="1269999" y="2172849"/>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課題に取り組む学生を支援する</a:t>
            </a:r>
            <a:endParaRPr b="1" i="0" sz="3200" u="none" cap="none" strike="noStrike">
              <a:solidFill>
                <a:schemeClr val="lt2"/>
              </a:solidFill>
              <a:latin typeface="Arial"/>
              <a:ea typeface="Arial"/>
              <a:cs typeface="Arial"/>
              <a:sym typeface="Arial"/>
            </a:endParaRPr>
          </a:p>
        </p:txBody>
      </p:sp>
      <p:sp>
        <p:nvSpPr>
          <p:cNvPr id="834" name="Google Shape;834;p45"/>
          <p:cNvSpPr txBox="1"/>
          <p:nvPr/>
        </p:nvSpPr>
        <p:spPr>
          <a:xfrm>
            <a:off x="8937197" y="5440590"/>
            <a:ext cx="3365603" cy="872034"/>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ルーブリックを参考にするよりも、効果的な場合がある。</a:t>
            </a:r>
            <a:endParaRPr b="0" i="0" sz="1800" u="none" cap="none" strike="noStrike">
              <a:solidFill>
                <a:schemeClr val="lt2"/>
              </a:solidFill>
              <a:latin typeface="Arial"/>
              <a:ea typeface="Arial"/>
              <a:cs typeface="Arial"/>
              <a:sym typeface="Arial"/>
            </a:endParaRPr>
          </a:p>
        </p:txBody>
      </p:sp>
      <p:sp>
        <p:nvSpPr>
          <p:cNvPr id="835" name="Google Shape;835;p45"/>
          <p:cNvSpPr txBox="1"/>
          <p:nvPr/>
        </p:nvSpPr>
        <p:spPr>
          <a:xfrm>
            <a:off x="4788186" y="5435279"/>
            <a:ext cx="3570230"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文字数が多いレポートを課す場合は、短いレポートを出題して練習させてからにする。</a:t>
            </a:r>
            <a:endParaRPr b="0" i="0" sz="1800" u="none" cap="none" strike="noStrike">
              <a:solidFill>
                <a:schemeClr val="lt2"/>
              </a:solidFill>
              <a:latin typeface="Arial"/>
              <a:ea typeface="Arial"/>
              <a:cs typeface="Arial"/>
              <a:sym typeface="Arial"/>
            </a:endParaRPr>
          </a:p>
        </p:txBody>
      </p:sp>
      <p:sp>
        <p:nvSpPr>
          <p:cNvPr id="836" name="Google Shape;836;p45"/>
          <p:cNvSpPr txBox="1"/>
          <p:nvPr/>
        </p:nvSpPr>
        <p:spPr>
          <a:xfrm>
            <a:off x="4788185" y="4276705"/>
            <a:ext cx="3428427"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短いレポート課題で</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練習させる</a:t>
            </a:r>
            <a:endParaRPr b="1" i="0" sz="2400" u="none" cap="none" strike="noStrike">
              <a:solidFill>
                <a:schemeClr val="lt2"/>
              </a:solidFill>
              <a:latin typeface="Arial"/>
              <a:ea typeface="Arial"/>
              <a:cs typeface="Arial"/>
              <a:sym typeface="Arial"/>
            </a:endParaRPr>
          </a:p>
        </p:txBody>
      </p:sp>
      <p:sp>
        <p:nvSpPr>
          <p:cNvPr id="837" name="Google Shape;837;p45"/>
          <p:cNvSpPr txBox="1"/>
          <p:nvPr/>
        </p:nvSpPr>
        <p:spPr>
          <a:xfrm>
            <a:off x="8889930" y="4276705"/>
            <a:ext cx="3365602"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過去の受講生の</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レポートを配布する</a:t>
            </a:r>
            <a:endParaRPr b="1" i="0" sz="2400" u="none" cap="none" strike="noStrike">
              <a:solidFill>
                <a:schemeClr val="lt2"/>
              </a:solidFill>
              <a:latin typeface="Arial"/>
              <a:ea typeface="Arial"/>
              <a:cs typeface="Arial"/>
              <a:sym typeface="Arial"/>
            </a:endParaRPr>
          </a:p>
        </p:txBody>
      </p:sp>
      <p:sp>
        <p:nvSpPr>
          <p:cNvPr id="838" name="Google Shape;838;p45"/>
          <p:cNvSpPr txBox="1"/>
          <p:nvPr/>
        </p:nvSpPr>
        <p:spPr>
          <a:xfrm>
            <a:off x="708431" y="5408756"/>
            <a:ext cx="3535681"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学期末に行う場合には、ガイダンスで説明するのは勿論のこと、授業の後半でもレポート課題を説明する。</a:t>
            </a:r>
            <a:endParaRPr b="0" i="0" sz="1800" u="none" cap="none" strike="noStrike">
              <a:solidFill>
                <a:schemeClr val="lt2"/>
              </a:solidFill>
              <a:latin typeface="Arial"/>
              <a:ea typeface="Arial"/>
              <a:cs typeface="Arial"/>
              <a:sym typeface="Arial"/>
            </a:endParaRPr>
          </a:p>
        </p:txBody>
      </p:sp>
      <p:sp>
        <p:nvSpPr>
          <p:cNvPr id="839" name="Google Shape;839;p45"/>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レポート課題で評価する⑩</a:t>
            </a:r>
            <a:endParaRPr b="1">
              <a:latin typeface="Arial"/>
              <a:ea typeface="Arial"/>
              <a:cs typeface="Arial"/>
              <a:sym typeface="Arial"/>
            </a:endParaRPr>
          </a:p>
        </p:txBody>
      </p:sp>
      <p:pic>
        <p:nvPicPr>
          <p:cNvPr id="840" name="Google Shape;840;p45"/>
          <p:cNvPicPr preferRelativeResize="0"/>
          <p:nvPr/>
        </p:nvPicPr>
        <p:blipFill rotWithShape="1">
          <a:blip r:embed="rId3">
            <a:alphaModFix/>
          </a:blip>
          <a:srcRect b="0" l="0" r="0" t="0"/>
          <a:stretch/>
        </p:blipFill>
        <p:spPr>
          <a:xfrm>
            <a:off x="6021052" y="7263906"/>
            <a:ext cx="1164006" cy="1164006"/>
          </a:xfrm>
          <a:prstGeom prst="rect">
            <a:avLst/>
          </a:prstGeom>
          <a:noFill/>
          <a:ln>
            <a:noFill/>
          </a:ln>
        </p:spPr>
      </p:pic>
      <p:pic>
        <p:nvPicPr>
          <p:cNvPr id="841" name="Google Shape;841;p45"/>
          <p:cNvPicPr preferRelativeResize="0"/>
          <p:nvPr/>
        </p:nvPicPr>
        <p:blipFill rotWithShape="1">
          <a:blip r:embed="rId4">
            <a:alphaModFix/>
          </a:blip>
          <a:srcRect b="0" l="0" r="0" t="0"/>
          <a:stretch/>
        </p:blipFill>
        <p:spPr>
          <a:xfrm>
            <a:off x="1808555" y="7258358"/>
            <a:ext cx="1150914" cy="1150914"/>
          </a:xfrm>
          <a:prstGeom prst="rect">
            <a:avLst/>
          </a:prstGeom>
          <a:noFill/>
          <a:ln>
            <a:noFill/>
          </a:ln>
        </p:spPr>
      </p:pic>
      <p:pic>
        <p:nvPicPr>
          <p:cNvPr id="842" name="Google Shape;842;p45"/>
          <p:cNvPicPr preferRelativeResize="0"/>
          <p:nvPr/>
        </p:nvPicPr>
        <p:blipFill rotWithShape="1">
          <a:blip r:embed="rId5">
            <a:alphaModFix/>
          </a:blip>
          <a:srcRect b="0" l="0" r="0" t="0"/>
          <a:stretch/>
        </p:blipFill>
        <p:spPr>
          <a:xfrm>
            <a:off x="10170757" y="7385750"/>
            <a:ext cx="1049608" cy="1049608"/>
          </a:xfrm>
          <a:prstGeom prst="rect">
            <a:avLst/>
          </a:prstGeom>
          <a:noFill/>
          <a:ln>
            <a:noFill/>
          </a:ln>
        </p:spPr>
      </p:pic>
      <p:sp>
        <p:nvSpPr>
          <p:cNvPr id="843" name="Google Shape;843;p45"/>
          <p:cNvSpPr txBox="1"/>
          <p:nvPr/>
        </p:nvSpPr>
        <p:spPr>
          <a:xfrm>
            <a:off x="10842163" y="9180000"/>
            <a:ext cx="21387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p.99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46"/>
          <p:cNvSpPr/>
          <p:nvPr/>
        </p:nvSpPr>
        <p:spPr>
          <a:xfrm>
            <a:off x="1863154" y="3814134"/>
            <a:ext cx="3803203"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49" name="Google Shape;849;p46"/>
          <p:cNvSpPr txBox="1"/>
          <p:nvPr/>
        </p:nvSpPr>
        <p:spPr>
          <a:xfrm>
            <a:off x="2056794" y="4404876"/>
            <a:ext cx="331980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環境を整える</a:t>
            </a:r>
            <a:endParaRPr b="1" i="0" sz="2400" u="none" cap="none" strike="noStrike">
              <a:solidFill>
                <a:schemeClr val="lt2"/>
              </a:solidFill>
              <a:latin typeface="Arial"/>
              <a:ea typeface="Arial"/>
              <a:cs typeface="Arial"/>
              <a:sym typeface="Arial"/>
            </a:endParaRPr>
          </a:p>
        </p:txBody>
      </p:sp>
      <p:sp>
        <p:nvSpPr>
          <p:cNvPr id="850" name="Google Shape;850;p46"/>
          <p:cNvSpPr/>
          <p:nvPr/>
        </p:nvSpPr>
        <p:spPr>
          <a:xfrm>
            <a:off x="7338444" y="3814134"/>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51" name="Google Shape;851;p46"/>
          <p:cNvSpPr txBox="1"/>
          <p:nvPr/>
        </p:nvSpPr>
        <p:spPr>
          <a:xfrm>
            <a:off x="1269999" y="2156115"/>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レポート課題での不正行為を防止する</a:t>
            </a:r>
            <a:endParaRPr b="1" i="0" sz="3200" u="none" cap="none" strike="noStrike">
              <a:solidFill>
                <a:schemeClr val="lt2"/>
              </a:solidFill>
              <a:latin typeface="Arial"/>
              <a:ea typeface="Arial"/>
              <a:cs typeface="Arial"/>
              <a:sym typeface="Arial"/>
            </a:endParaRPr>
          </a:p>
        </p:txBody>
      </p:sp>
      <p:sp>
        <p:nvSpPr>
          <p:cNvPr id="852" name="Google Shape;852;p46"/>
          <p:cNvSpPr txBox="1"/>
          <p:nvPr/>
        </p:nvSpPr>
        <p:spPr>
          <a:xfrm>
            <a:off x="7534517" y="4996954"/>
            <a:ext cx="3473369" cy="1995418"/>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剽窃であると判断できる点を明確にする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剽窃した理由を聞き取る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厳しい態度で対応する</a:t>
            </a:r>
            <a:endParaRPr b="0" i="0" sz="1800" u="none" cap="none" strike="noStrike">
              <a:solidFill>
                <a:schemeClr val="lt2"/>
              </a:solidFill>
              <a:latin typeface="Arial"/>
              <a:ea typeface="Arial"/>
              <a:cs typeface="Arial"/>
              <a:sym typeface="Arial"/>
            </a:endParaRPr>
          </a:p>
        </p:txBody>
      </p:sp>
      <p:sp>
        <p:nvSpPr>
          <p:cNvPr id="853" name="Google Shape;853;p46"/>
          <p:cNvSpPr txBox="1"/>
          <p:nvPr/>
        </p:nvSpPr>
        <p:spPr>
          <a:xfrm>
            <a:off x="7556987" y="4466729"/>
            <a:ext cx="342842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剽窃に対応する</a:t>
            </a:r>
            <a:endParaRPr b="1" i="0" sz="2400" u="none" cap="none" strike="noStrike">
              <a:solidFill>
                <a:schemeClr val="lt2"/>
              </a:solidFill>
              <a:latin typeface="Arial"/>
              <a:ea typeface="Arial"/>
              <a:cs typeface="Arial"/>
              <a:sym typeface="Arial"/>
            </a:endParaRPr>
          </a:p>
        </p:txBody>
      </p:sp>
      <p:sp>
        <p:nvSpPr>
          <p:cNvPr id="854" name="Google Shape;854;p46"/>
          <p:cNvSpPr txBox="1"/>
          <p:nvPr/>
        </p:nvSpPr>
        <p:spPr>
          <a:xfrm>
            <a:off x="2024255" y="4996954"/>
            <a:ext cx="3535681" cy="1995418"/>
          </a:xfrm>
          <a:prstGeom prst="rect">
            <a:avLst/>
          </a:prstGeom>
          <a:noFill/>
          <a:ln>
            <a:noFill/>
          </a:ln>
        </p:spPr>
        <p:txBody>
          <a:bodyPr anchorCtr="0" anchor="ctr" bIns="50800" lIns="50800" spcFirstLastPara="1" rIns="50800" wrap="square" tIns="50800">
            <a:spAutoFit/>
          </a:bodyPr>
          <a:lstStyle/>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レポート課題を工夫する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何が不正行為に当たるのかを説明する</a:t>
            </a:r>
            <a:endParaRPr b="0" i="0" sz="1800" u="none" cap="none" strike="noStrike">
              <a:solidFill>
                <a:schemeClr val="lt2"/>
              </a:solidFill>
              <a:latin typeface="Arial"/>
              <a:ea typeface="Arial"/>
              <a:cs typeface="Arial"/>
              <a:sym typeface="Arial"/>
            </a:endParaRPr>
          </a:p>
          <a:p>
            <a:pPr indent="-285750" lvl="0" marL="285750" marR="0" rtl="0" algn="l">
              <a:lnSpc>
                <a:spcPct val="125000"/>
              </a:lnSpc>
              <a:spcBef>
                <a:spcPts val="1200"/>
              </a:spcBef>
              <a:spcAft>
                <a:spcPts val="0"/>
              </a:spcAft>
              <a:buClr>
                <a:schemeClr val="lt2"/>
              </a:buClr>
              <a:buSzPts val="1800"/>
              <a:buFont typeface="Arial"/>
              <a:buChar char="•"/>
            </a:pPr>
            <a:r>
              <a:rPr b="0" i="0" lang="ja-JP" sz="1800" u="none" cap="none" strike="noStrike">
                <a:solidFill>
                  <a:schemeClr val="lt2"/>
                </a:solidFill>
                <a:latin typeface="Arial"/>
                <a:ea typeface="Arial"/>
                <a:cs typeface="Arial"/>
                <a:sym typeface="Arial"/>
              </a:rPr>
              <a:t>学生との信頼関係を築く</a:t>
            </a:r>
            <a:endParaRPr b="0" i="0" sz="1800" u="none" cap="none" strike="noStrike">
              <a:solidFill>
                <a:schemeClr val="lt2"/>
              </a:solidFill>
              <a:latin typeface="Arial"/>
              <a:ea typeface="Arial"/>
              <a:cs typeface="Arial"/>
              <a:sym typeface="Arial"/>
            </a:endParaRPr>
          </a:p>
        </p:txBody>
      </p:sp>
      <p:sp>
        <p:nvSpPr>
          <p:cNvPr id="855" name="Google Shape;855;p4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８章 レポート課題で評価する⑪</a:t>
            </a:r>
            <a:endParaRPr b="1">
              <a:latin typeface="Arial"/>
              <a:ea typeface="Arial"/>
              <a:cs typeface="Arial"/>
              <a:sym typeface="Arial"/>
            </a:endParaRPr>
          </a:p>
        </p:txBody>
      </p:sp>
      <p:pic>
        <p:nvPicPr>
          <p:cNvPr id="856" name="Google Shape;856;p46"/>
          <p:cNvPicPr preferRelativeResize="0"/>
          <p:nvPr/>
        </p:nvPicPr>
        <p:blipFill rotWithShape="1">
          <a:blip r:embed="rId3">
            <a:alphaModFix/>
          </a:blip>
          <a:srcRect b="0" l="0" r="0" t="0"/>
          <a:stretch/>
        </p:blipFill>
        <p:spPr>
          <a:xfrm>
            <a:off x="8862294" y="7254545"/>
            <a:ext cx="1082537" cy="1080422"/>
          </a:xfrm>
          <a:prstGeom prst="rect">
            <a:avLst/>
          </a:prstGeom>
          <a:noFill/>
          <a:ln>
            <a:noFill/>
          </a:ln>
        </p:spPr>
      </p:pic>
      <p:pic>
        <p:nvPicPr>
          <p:cNvPr id="857" name="Google Shape;857;p46"/>
          <p:cNvPicPr preferRelativeResize="0"/>
          <p:nvPr/>
        </p:nvPicPr>
        <p:blipFill rotWithShape="1">
          <a:blip r:embed="rId4">
            <a:alphaModFix/>
          </a:blip>
          <a:srcRect b="0" l="0" r="0" t="0"/>
          <a:stretch/>
        </p:blipFill>
        <p:spPr>
          <a:xfrm>
            <a:off x="3138734" y="7252430"/>
            <a:ext cx="1082537" cy="1082537"/>
          </a:xfrm>
          <a:prstGeom prst="rect">
            <a:avLst/>
          </a:prstGeom>
          <a:noFill/>
          <a:ln>
            <a:noFill/>
          </a:ln>
        </p:spPr>
      </p:pic>
      <p:sp>
        <p:nvSpPr>
          <p:cNvPr id="858" name="Google Shape;858;p46"/>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100-101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47"/>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864" name="Google Shape;864;p47"/>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865" name="Google Shape;865;p47"/>
          <p:cNvSpPr txBox="1"/>
          <p:nvPr>
            <p:ph type="title"/>
          </p:nvPr>
        </p:nvSpPr>
        <p:spPr>
          <a:xfrm>
            <a:off x="4302631" y="3660666"/>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９章 グループ学習を評価する</a:t>
            </a:r>
            <a:endParaRPr b="1" sz="4000">
              <a:solidFill>
                <a:schemeClr val="lt2"/>
              </a:solidFill>
              <a:latin typeface="Arial"/>
              <a:ea typeface="Arial"/>
              <a:cs typeface="Arial"/>
              <a:sym typeface="Arial"/>
            </a:endParaRPr>
          </a:p>
        </p:txBody>
      </p:sp>
      <p:sp>
        <p:nvSpPr>
          <p:cNvPr id="866" name="Google Shape;866;p47"/>
          <p:cNvSpPr txBox="1"/>
          <p:nvPr/>
        </p:nvSpPr>
        <p:spPr>
          <a:xfrm>
            <a:off x="4302631" y="3397488"/>
            <a:ext cx="8559930" cy="354780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t/>
            </a:r>
            <a:endParaRPr sz="2400">
              <a:solidFill>
                <a:schemeClr val="lt2"/>
              </a:solidFill>
            </a:endParaRPr>
          </a:p>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アクティブラーニングへの注目の高まりに伴って、関心</a:t>
            </a:r>
            <a:r>
              <a:rPr lang="ja-JP" sz="2400">
                <a:solidFill>
                  <a:schemeClr val="lt2"/>
                </a:solidFill>
              </a:rPr>
              <a:t>が集まっている</a:t>
            </a:r>
            <a:r>
              <a:rPr b="0" i="0" lang="ja-JP" sz="2400" u="none" cap="none" strike="noStrike">
                <a:solidFill>
                  <a:schemeClr val="lt2"/>
                </a:solidFill>
                <a:latin typeface="Arial"/>
                <a:ea typeface="Arial"/>
                <a:cs typeface="Arial"/>
                <a:sym typeface="Arial"/>
              </a:rPr>
              <a:t>グループ学習</a:t>
            </a:r>
            <a:r>
              <a:rPr lang="ja-JP" sz="2400">
                <a:solidFill>
                  <a:schemeClr val="lt2"/>
                </a:solidFill>
              </a:rPr>
              <a:t>の評価方法について理解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48"/>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グループ学習を評価する①</a:t>
            </a:r>
            <a:endParaRPr/>
          </a:p>
        </p:txBody>
      </p:sp>
      <p:sp>
        <p:nvSpPr>
          <p:cNvPr id="872" name="Google Shape;872;p48"/>
          <p:cNvSpPr txBox="1"/>
          <p:nvPr/>
        </p:nvSpPr>
        <p:spPr>
          <a:xfrm>
            <a:off x="4474124" y="2688824"/>
            <a:ext cx="4220981" cy="995144"/>
          </a:xfrm>
          <a:prstGeom prst="rect">
            <a:avLst/>
          </a:prstGeom>
          <a:noFill/>
          <a:ln>
            <a:noFill/>
          </a:ln>
        </p:spPr>
        <p:txBody>
          <a:bodyPr anchorCtr="0" anchor="ctr" bIns="50800" lIns="50800" spcFirstLastPara="1" rIns="50800" wrap="square" tIns="50800">
            <a:spAutoFit/>
          </a:bodyPr>
          <a:lstStyle/>
          <a:p>
            <a:pPr indent="0" lvl="0" marL="0" marR="0" rtl="0" algn="ctr">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協同学習と協調学習</a:t>
            </a:r>
            <a:endParaRPr b="1" i="0" sz="3200" u="none" cap="none" strike="noStrike">
              <a:solidFill>
                <a:schemeClr val="lt2"/>
              </a:solidFill>
              <a:latin typeface="Arial"/>
              <a:ea typeface="Arial"/>
              <a:cs typeface="Arial"/>
              <a:sym typeface="Arial"/>
            </a:endParaRPr>
          </a:p>
        </p:txBody>
      </p:sp>
      <p:sp>
        <p:nvSpPr>
          <p:cNvPr id="873" name="Google Shape;873;p48"/>
          <p:cNvSpPr/>
          <p:nvPr/>
        </p:nvSpPr>
        <p:spPr>
          <a:xfrm>
            <a:off x="643806" y="4374486"/>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74" name="Google Shape;874;p48"/>
          <p:cNvSpPr/>
          <p:nvPr/>
        </p:nvSpPr>
        <p:spPr>
          <a:xfrm>
            <a:off x="6703592" y="4374486"/>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75" name="Google Shape;875;p48"/>
          <p:cNvSpPr txBox="1"/>
          <p:nvPr/>
        </p:nvSpPr>
        <p:spPr>
          <a:xfrm>
            <a:off x="951062" y="4761886"/>
            <a:ext cx="3523062"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協同学習</a:t>
            </a:r>
            <a:endParaRPr b="1" i="0" sz="2400" u="none" cap="none" strike="noStrike">
              <a:solidFill>
                <a:schemeClr val="lt2"/>
              </a:solidFill>
              <a:latin typeface="Arial"/>
              <a:ea typeface="Arial"/>
              <a:cs typeface="Arial"/>
              <a:sym typeface="Arial"/>
            </a:endParaRPr>
          </a:p>
        </p:txBody>
      </p:sp>
      <p:sp>
        <p:nvSpPr>
          <p:cNvPr id="876" name="Google Shape;876;p48"/>
          <p:cNvSpPr txBox="1"/>
          <p:nvPr/>
        </p:nvSpPr>
        <p:spPr>
          <a:xfrm>
            <a:off x="941044" y="5392131"/>
            <a:ext cx="5194500" cy="1072200"/>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学習内容の理解や習得に加えて、学生同士の協同スキルを高めたり、協同することの価値を学ぶことを目的とした学習。</a:t>
            </a:r>
            <a:endParaRPr b="0" i="0" sz="1800" u="none" cap="none" strike="noStrike">
              <a:solidFill>
                <a:schemeClr val="lt2"/>
              </a:solidFill>
              <a:latin typeface="Arial"/>
              <a:ea typeface="Arial"/>
              <a:cs typeface="Arial"/>
              <a:sym typeface="Arial"/>
            </a:endParaRPr>
          </a:p>
        </p:txBody>
      </p:sp>
      <p:sp>
        <p:nvSpPr>
          <p:cNvPr id="877" name="Google Shape;877;p48"/>
          <p:cNvSpPr txBox="1"/>
          <p:nvPr/>
        </p:nvSpPr>
        <p:spPr>
          <a:xfrm>
            <a:off x="6907920" y="4761886"/>
            <a:ext cx="26787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協調学習</a:t>
            </a:r>
            <a:endParaRPr b="1" i="0" sz="2400" u="none" cap="none" strike="noStrike">
              <a:solidFill>
                <a:schemeClr val="lt2"/>
              </a:solidFill>
              <a:latin typeface="Arial"/>
              <a:ea typeface="Arial"/>
              <a:cs typeface="Arial"/>
              <a:sym typeface="Arial"/>
            </a:endParaRPr>
          </a:p>
        </p:txBody>
      </p:sp>
      <p:sp>
        <p:nvSpPr>
          <p:cNvPr id="878" name="Google Shape;878;p48"/>
          <p:cNvSpPr txBox="1"/>
          <p:nvPr/>
        </p:nvSpPr>
        <p:spPr>
          <a:xfrm>
            <a:off x="6907920" y="5392131"/>
            <a:ext cx="5493845"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社会的構成主義に基づいた学習。知識は客観的で文脈から切り離されたものではなく、社会的な相互作用を通して構成されていくと考える。</a:t>
            </a:r>
            <a:endParaRPr b="0" i="0" sz="1800" u="none" cap="none" strike="noStrike">
              <a:solidFill>
                <a:schemeClr val="lt2"/>
              </a:solidFill>
              <a:latin typeface="Arial"/>
              <a:ea typeface="Arial"/>
              <a:cs typeface="Arial"/>
              <a:sym typeface="Arial"/>
            </a:endParaRPr>
          </a:p>
        </p:txBody>
      </p:sp>
      <p:sp>
        <p:nvSpPr>
          <p:cNvPr id="879" name="Google Shape;879;p48"/>
          <p:cNvSpPr txBox="1"/>
          <p:nvPr/>
        </p:nvSpPr>
        <p:spPr>
          <a:xfrm>
            <a:off x="10620000" y="9180000"/>
            <a:ext cx="2340000"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p103</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49"/>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グループ学習を評価する②</a:t>
            </a:r>
            <a:endParaRPr/>
          </a:p>
        </p:txBody>
      </p:sp>
      <p:sp>
        <p:nvSpPr>
          <p:cNvPr id="885" name="Google Shape;885;p49"/>
          <p:cNvSpPr txBox="1"/>
          <p:nvPr/>
        </p:nvSpPr>
        <p:spPr>
          <a:xfrm>
            <a:off x="4567943" y="1900910"/>
            <a:ext cx="4472363"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評価の準備を行う</a:t>
            </a:r>
            <a:endParaRPr b="1" i="0" sz="3200" u="none" cap="none" strike="noStrike">
              <a:solidFill>
                <a:schemeClr val="lt2"/>
              </a:solidFill>
              <a:latin typeface="Arial"/>
              <a:ea typeface="Arial"/>
              <a:cs typeface="Arial"/>
              <a:sym typeface="Arial"/>
            </a:endParaRPr>
          </a:p>
        </p:txBody>
      </p:sp>
      <p:sp>
        <p:nvSpPr>
          <p:cNvPr id="886" name="Google Shape;886;p49"/>
          <p:cNvSpPr/>
          <p:nvPr/>
        </p:nvSpPr>
        <p:spPr>
          <a:xfrm>
            <a:off x="3133859" y="3184431"/>
            <a:ext cx="6600161"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87" name="Google Shape;887;p49"/>
          <p:cNvSpPr/>
          <p:nvPr/>
        </p:nvSpPr>
        <p:spPr>
          <a:xfrm>
            <a:off x="3133859" y="6184033"/>
            <a:ext cx="6604904"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888" name="Google Shape;888;p49"/>
          <p:cNvSpPr txBox="1"/>
          <p:nvPr/>
        </p:nvSpPr>
        <p:spPr>
          <a:xfrm>
            <a:off x="3430089" y="3452867"/>
            <a:ext cx="3523062"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評価の対象</a:t>
            </a:r>
            <a:endParaRPr b="1" i="0" sz="2400" u="none" cap="none" strike="noStrike">
              <a:solidFill>
                <a:schemeClr val="lt2"/>
              </a:solidFill>
              <a:latin typeface="Arial"/>
              <a:ea typeface="Arial"/>
              <a:cs typeface="Arial"/>
              <a:sym typeface="Arial"/>
            </a:endParaRPr>
          </a:p>
        </p:txBody>
      </p:sp>
      <p:sp>
        <p:nvSpPr>
          <p:cNvPr id="889" name="Google Shape;889;p49"/>
          <p:cNvSpPr txBox="1"/>
          <p:nvPr/>
        </p:nvSpPr>
        <p:spPr>
          <a:xfrm>
            <a:off x="3404707" y="4073004"/>
            <a:ext cx="5194525" cy="1372171"/>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 グループ活動への参加と相互協力</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 個人の学習成果</a:t>
            </a:r>
            <a:endParaRPr b="0" i="0" sz="1800" u="none" cap="none" strike="noStrike">
              <a:solidFill>
                <a:schemeClr val="lt2"/>
              </a:solidFill>
              <a:latin typeface="Arial"/>
              <a:ea typeface="Arial"/>
              <a:cs typeface="Arial"/>
              <a:sym typeface="Arial"/>
            </a:endParaRPr>
          </a:p>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 グループの学習成果</a:t>
            </a:r>
            <a:endParaRPr b="0" i="0" sz="1800" u="none" cap="none" strike="noStrike">
              <a:solidFill>
                <a:schemeClr val="lt2"/>
              </a:solidFill>
              <a:latin typeface="Arial"/>
              <a:ea typeface="Arial"/>
              <a:cs typeface="Arial"/>
              <a:sym typeface="Arial"/>
            </a:endParaRPr>
          </a:p>
        </p:txBody>
      </p:sp>
      <p:sp>
        <p:nvSpPr>
          <p:cNvPr id="890" name="Google Shape;890;p49"/>
          <p:cNvSpPr txBox="1"/>
          <p:nvPr/>
        </p:nvSpPr>
        <p:spPr>
          <a:xfrm>
            <a:off x="3433177" y="6558531"/>
            <a:ext cx="26787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評価者</a:t>
            </a:r>
            <a:endParaRPr b="1" i="0" sz="2400" u="none" cap="none" strike="noStrike">
              <a:solidFill>
                <a:schemeClr val="lt2"/>
              </a:solidFill>
              <a:latin typeface="Arial"/>
              <a:ea typeface="Arial"/>
              <a:cs typeface="Arial"/>
              <a:sym typeface="Arial"/>
            </a:endParaRPr>
          </a:p>
        </p:txBody>
      </p:sp>
      <p:sp>
        <p:nvSpPr>
          <p:cNvPr id="891" name="Google Shape;891;p49"/>
          <p:cNvSpPr txBox="1"/>
          <p:nvPr/>
        </p:nvSpPr>
        <p:spPr>
          <a:xfrm>
            <a:off x="3433177" y="7431181"/>
            <a:ext cx="5194525" cy="595035"/>
          </a:xfrm>
          <a:prstGeom prst="rect">
            <a:avLst/>
          </a:prstGeom>
          <a:noFill/>
          <a:ln>
            <a:noFill/>
          </a:ln>
        </p:spPr>
        <p:txBody>
          <a:bodyPr anchorCtr="0" anchor="t" bIns="50800" lIns="50800" spcFirstLastPara="1" rIns="50800" wrap="square" tIns="50800">
            <a:spAutoFit/>
          </a:bodyPr>
          <a:lstStyle/>
          <a:p>
            <a:pPr indent="0" lvl="0" marL="0" marR="0" rtl="0" algn="l">
              <a:lnSpc>
                <a:spcPct val="150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 教員/学生自身/他の学生</a:t>
            </a:r>
            <a:endParaRPr b="0" i="0" sz="1800" u="none" cap="none" strike="noStrike">
              <a:solidFill>
                <a:schemeClr val="lt2"/>
              </a:solidFill>
              <a:latin typeface="Arial"/>
              <a:ea typeface="Arial"/>
              <a:cs typeface="Arial"/>
              <a:sym typeface="Arial"/>
            </a:endParaRPr>
          </a:p>
        </p:txBody>
      </p:sp>
      <p:pic>
        <p:nvPicPr>
          <p:cNvPr id="892" name="Google Shape;892;p49"/>
          <p:cNvPicPr preferRelativeResize="0"/>
          <p:nvPr/>
        </p:nvPicPr>
        <p:blipFill rotWithShape="1">
          <a:blip r:embed="rId3">
            <a:alphaModFix/>
          </a:blip>
          <a:srcRect b="0" l="0" r="0" t="0"/>
          <a:stretch/>
        </p:blipFill>
        <p:spPr>
          <a:xfrm>
            <a:off x="7840074" y="4001193"/>
            <a:ext cx="1522835" cy="1522835"/>
          </a:xfrm>
          <a:prstGeom prst="rect">
            <a:avLst/>
          </a:prstGeom>
          <a:noFill/>
          <a:ln>
            <a:noFill/>
          </a:ln>
        </p:spPr>
      </p:pic>
      <p:pic>
        <p:nvPicPr>
          <p:cNvPr id="893" name="Google Shape;893;p49"/>
          <p:cNvPicPr preferRelativeResize="0"/>
          <p:nvPr/>
        </p:nvPicPr>
        <p:blipFill rotWithShape="1">
          <a:blip r:embed="rId4">
            <a:alphaModFix/>
          </a:blip>
          <a:srcRect b="0" l="0" r="0" t="0"/>
          <a:stretch/>
        </p:blipFill>
        <p:spPr>
          <a:xfrm>
            <a:off x="7835555" y="6790482"/>
            <a:ext cx="1527354" cy="1527354"/>
          </a:xfrm>
          <a:prstGeom prst="rect">
            <a:avLst/>
          </a:prstGeom>
          <a:noFill/>
          <a:ln>
            <a:noFill/>
          </a:ln>
        </p:spPr>
      </p:pic>
      <p:sp>
        <p:nvSpPr>
          <p:cNvPr id="894" name="Google Shape;894;p49"/>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p.104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50"/>
          <p:cNvSpPr/>
          <p:nvPr/>
        </p:nvSpPr>
        <p:spPr>
          <a:xfrm>
            <a:off x="530468" y="3814134"/>
            <a:ext cx="3803203"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0" name="Google Shape;900;p50"/>
          <p:cNvSpPr txBox="1"/>
          <p:nvPr/>
        </p:nvSpPr>
        <p:spPr>
          <a:xfrm>
            <a:off x="724108" y="4539989"/>
            <a:ext cx="3319808"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振り返りレポート</a:t>
            </a:r>
            <a:endParaRPr b="1" i="0" sz="2400" u="none" cap="none" strike="noStrike">
              <a:solidFill>
                <a:schemeClr val="lt2"/>
              </a:solidFill>
              <a:latin typeface="Arial"/>
              <a:ea typeface="Arial"/>
              <a:cs typeface="Arial"/>
              <a:sym typeface="Arial"/>
            </a:endParaRPr>
          </a:p>
        </p:txBody>
      </p:sp>
      <p:sp>
        <p:nvSpPr>
          <p:cNvPr id="901" name="Google Shape;901;p50"/>
          <p:cNvSpPr/>
          <p:nvPr/>
        </p:nvSpPr>
        <p:spPr>
          <a:xfrm>
            <a:off x="4614450" y="382352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2" name="Google Shape;902;p50"/>
          <p:cNvSpPr/>
          <p:nvPr/>
        </p:nvSpPr>
        <p:spPr>
          <a:xfrm>
            <a:off x="8671130" y="3836672"/>
            <a:ext cx="3803202"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3" name="Google Shape;903;p50"/>
          <p:cNvSpPr txBox="1"/>
          <p:nvPr/>
        </p:nvSpPr>
        <p:spPr>
          <a:xfrm>
            <a:off x="1269999" y="2195590"/>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個人成果の評価</a:t>
            </a:r>
            <a:endParaRPr b="1" i="0" sz="3200" u="none" cap="none" strike="noStrike">
              <a:solidFill>
                <a:schemeClr val="lt2"/>
              </a:solidFill>
              <a:latin typeface="Arial"/>
              <a:ea typeface="Arial"/>
              <a:cs typeface="Arial"/>
              <a:sym typeface="Arial"/>
            </a:endParaRPr>
          </a:p>
        </p:txBody>
      </p:sp>
      <p:sp>
        <p:nvSpPr>
          <p:cNvPr id="904" name="Google Shape;904;p50"/>
          <p:cNvSpPr txBox="1"/>
          <p:nvPr/>
        </p:nvSpPr>
        <p:spPr>
          <a:xfrm>
            <a:off x="8864485" y="5371192"/>
            <a:ext cx="3483985"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医師や弁護士など、どれか１つの役割を担った後に、それらを統合する問題を個別試験で問う効果的なものである。</a:t>
            </a:r>
            <a:endParaRPr b="0" i="0" sz="1800" u="none" cap="none" strike="noStrike">
              <a:solidFill>
                <a:schemeClr val="lt2"/>
              </a:solidFill>
              <a:latin typeface="Arial"/>
              <a:ea typeface="Arial"/>
              <a:cs typeface="Arial"/>
              <a:sym typeface="Arial"/>
            </a:endParaRPr>
          </a:p>
        </p:txBody>
      </p:sp>
      <p:sp>
        <p:nvSpPr>
          <p:cNvPr id="905" name="Google Shape;905;p50"/>
          <p:cNvSpPr txBox="1"/>
          <p:nvPr/>
        </p:nvSpPr>
        <p:spPr>
          <a:xfrm>
            <a:off x="4887037" y="5362809"/>
            <a:ext cx="3473369"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プレゼンテーションのようなグループ成果を発表する場面で同時に行うことができる点が特徴である。</a:t>
            </a:r>
            <a:endParaRPr b="0" i="0" sz="1800" u="none" cap="none" strike="noStrike">
              <a:solidFill>
                <a:schemeClr val="lt2"/>
              </a:solidFill>
              <a:latin typeface="Arial"/>
              <a:ea typeface="Arial"/>
              <a:cs typeface="Arial"/>
              <a:sym typeface="Arial"/>
            </a:endParaRPr>
          </a:p>
        </p:txBody>
      </p:sp>
      <p:sp>
        <p:nvSpPr>
          <p:cNvPr id="906" name="Google Shape;906;p50"/>
          <p:cNvSpPr txBox="1"/>
          <p:nvPr/>
        </p:nvSpPr>
        <p:spPr>
          <a:xfrm>
            <a:off x="4788184" y="4547829"/>
            <a:ext cx="342842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口述試験</a:t>
            </a:r>
            <a:endParaRPr b="1" i="0" sz="2400" u="none" cap="none" strike="noStrike">
              <a:solidFill>
                <a:schemeClr val="lt2"/>
              </a:solidFill>
              <a:latin typeface="Arial"/>
              <a:ea typeface="Arial"/>
              <a:cs typeface="Arial"/>
              <a:sym typeface="Arial"/>
            </a:endParaRPr>
          </a:p>
        </p:txBody>
      </p:sp>
      <p:sp>
        <p:nvSpPr>
          <p:cNvPr id="907" name="Google Shape;907;p50"/>
          <p:cNvSpPr txBox="1"/>
          <p:nvPr/>
        </p:nvSpPr>
        <p:spPr>
          <a:xfrm>
            <a:off x="8844060" y="4539989"/>
            <a:ext cx="3365603"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グループ活動後試験</a:t>
            </a:r>
            <a:endParaRPr b="1" i="0" sz="2400" u="none" cap="none" strike="noStrike">
              <a:solidFill>
                <a:schemeClr val="lt2"/>
              </a:solidFill>
              <a:latin typeface="Arial"/>
              <a:ea typeface="Arial"/>
              <a:cs typeface="Arial"/>
              <a:sym typeface="Arial"/>
            </a:endParaRPr>
          </a:p>
        </p:txBody>
      </p:sp>
      <p:sp>
        <p:nvSpPr>
          <p:cNvPr id="908" name="Google Shape;908;p50"/>
          <p:cNvSpPr txBox="1"/>
          <p:nvPr/>
        </p:nvSpPr>
        <p:spPr>
          <a:xfrm>
            <a:off x="724108" y="5371192"/>
            <a:ext cx="3535681" cy="1564531"/>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個人の学習成果を確認する標準的な方法。実験、PBL、ケーススタディのように全グループが同じ課題を取り組む際に有効となる。</a:t>
            </a:r>
            <a:endParaRPr b="0" i="0" sz="1800" u="none" cap="none" strike="noStrike">
              <a:solidFill>
                <a:schemeClr val="lt2"/>
              </a:solidFill>
              <a:latin typeface="Arial"/>
              <a:ea typeface="Arial"/>
              <a:cs typeface="Arial"/>
              <a:sym typeface="Arial"/>
            </a:endParaRPr>
          </a:p>
        </p:txBody>
      </p:sp>
      <p:sp>
        <p:nvSpPr>
          <p:cNvPr id="909" name="Google Shape;909;p5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グループ学習を評価する③</a:t>
            </a:r>
            <a:endParaRPr/>
          </a:p>
        </p:txBody>
      </p:sp>
      <p:pic>
        <p:nvPicPr>
          <p:cNvPr id="910" name="Google Shape;910;p50"/>
          <p:cNvPicPr preferRelativeResize="0"/>
          <p:nvPr/>
        </p:nvPicPr>
        <p:blipFill rotWithShape="1">
          <a:blip r:embed="rId3">
            <a:alphaModFix/>
          </a:blip>
          <a:srcRect b="0" l="0" r="0" t="0"/>
          <a:stretch/>
        </p:blipFill>
        <p:spPr>
          <a:xfrm>
            <a:off x="1909945" y="7323696"/>
            <a:ext cx="1164006" cy="1164006"/>
          </a:xfrm>
          <a:prstGeom prst="rect">
            <a:avLst/>
          </a:prstGeom>
          <a:noFill/>
          <a:ln>
            <a:noFill/>
          </a:ln>
        </p:spPr>
      </p:pic>
      <p:pic>
        <p:nvPicPr>
          <p:cNvPr id="911" name="Google Shape;911;p50"/>
          <p:cNvPicPr preferRelativeResize="0"/>
          <p:nvPr/>
        </p:nvPicPr>
        <p:blipFill rotWithShape="1">
          <a:blip r:embed="rId4">
            <a:alphaModFix/>
          </a:blip>
          <a:srcRect b="0" l="0" r="0" t="0"/>
          <a:stretch/>
        </p:blipFill>
        <p:spPr>
          <a:xfrm>
            <a:off x="10087865" y="7253502"/>
            <a:ext cx="1215392" cy="1215392"/>
          </a:xfrm>
          <a:prstGeom prst="rect">
            <a:avLst/>
          </a:prstGeom>
          <a:noFill/>
          <a:ln>
            <a:noFill/>
          </a:ln>
        </p:spPr>
      </p:pic>
      <p:pic>
        <p:nvPicPr>
          <p:cNvPr id="912" name="Google Shape;912;p50"/>
          <p:cNvPicPr preferRelativeResize="0"/>
          <p:nvPr/>
        </p:nvPicPr>
        <p:blipFill rotWithShape="1">
          <a:blip r:embed="rId5">
            <a:alphaModFix/>
          </a:blip>
          <a:srcRect b="0" l="0" r="0" t="0"/>
          <a:stretch/>
        </p:blipFill>
        <p:spPr>
          <a:xfrm>
            <a:off x="5998626" y="7253502"/>
            <a:ext cx="1133634" cy="1133634"/>
          </a:xfrm>
          <a:prstGeom prst="rect">
            <a:avLst/>
          </a:prstGeom>
          <a:noFill/>
          <a:ln>
            <a:noFill/>
          </a:ln>
        </p:spPr>
      </p:pic>
      <p:sp>
        <p:nvSpPr>
          <p:cNvPr id="913" name="Google Shape;913;p50"/>
          <p:cNvSpPr txBox="1"/>
          <p:nvPr/>
        </p:nvSpPr>
        <p:spPr>
          <a:xfrm>
            <a:off x="10620000" y="9189427"/>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105-107</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51"/>
          <p:cNvSpPr txBox="1"/>
          <p:nvPr/>
        </p:nvSpPr>
        <p:spPr>
          <a:xfrm>
            <a:off x="1132097" y="3691825"/>
            <a:ext cx="4300932" cy="1390551"/>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グループ成果の評価</a:t>
            </a:r>
            <a:endParaRPr b="1" i="0" sz="3200" u="none" cap="none" strike="noStrike">
              <a:solidFill>
                <a:schemeClr val="lt2"/>
              </a:solidFill>
              <a:latin typeface="Arial"/>
              <a:ea typeface="Arial"/>
              <a:cs typeface="Arial"/>
              <a:sym typeface="Arial"/>
            </a:endParaRPr>
          </a:p>
        </p:txBody>
      </p:sp>
      <p:sp>
        <p:nvSpPr>
          <p:cNvPr id="919" name="Google Shape;919;p5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グループ学習を評価する④</a:t>
            </a:r>
            <a:endParaRPr/>
          </a:p>
        </p:txBody>
      </p:sp>
      <p:sp>
        <p:nvSpPr>
          <p:cNvPr id="920" name="Google Shape;920;p51"/>
          <p:cNvSpPr txBox="1"/>
          <p:nvPr/>
        </p:nvSpPr>
        <p:spPr>
          <a:xfrm>
            <a:off x="1423921" y="4833570"/>
            <a:ext cx="10056898" cy="1390551"/>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個人評価と同様、チェックリストやルーブリックによって評価の観点と到達基準を示し、それらにそって評価を行う</a:t>
            </a:r>
            <a:r>
              <a:rPr lang="ja-JP" sz="1800">
                <a:solidFill>
                  <a:schemeClr val="lt2"/>
                </a:solidFill>
              </a:rPr>
              <a:t>（</a:t>
            </a:r>
            <a:r>
              <a:rPr b="0" i="0" lang="ja-JP" sz="1800" u="none" cap="none" strike="noStrike">
                <a:solidFill>
                  <a:schemeClr val="lt2"/>
                </a:solidFill>
                <a:latin typeface="Arial"/>
                <a:ea typeface="Arial"/>
                <a:cs typeface="Arial"/>
                <a:sym typeface="Arial"/>
              </a:rPr>
              <a:t>次ページ</a:t>
            </a:r>
            <a:r>
              <a:rPr lang="ja-JP" sz="1800">
                <a:solidFill>
                  <a:schemeClr val="lt2"/>
                </a:solidFill>
              </a:rPr>
              <a:t>以降のチェックリストやルーブリック</a:t>
            </a:r>
            <a:r>
              <a:rPr b="0" i="0" lang="ja-JP" sz="1800" u="none" cap="none" strike="noStrike">
                <a:solidFill>
                  <a:schemeClr val="lt2"/>
                </a:solidFill>
                <a:latin typeface="Arial"/>
                <a:ea typeface="Arial"/>
                <a:cs typeface="Arial"/>
                <a:sym typeface="Arial"/>
              </a:rPr>
              <a:t>を</a:t>
            </a:r>
            <a:r>
              <a:rPr lang="ja-JP" sz="1800">
                <a:solidFill>
                  <a:schemeClr val="lt2"/>
                </a:solidFill>
              </a:rPr>
              <a:t>参照）</a:t>
            </a:r>
            <a:r>
              <a:rPr b="0" i="0" lang="ja-JP" sz="1800" u="none" cap="none" strike="noStrike">
                <a:solidFill>
                  <a:schemeClr val="lt2"/>
                </a:solidFill>
                <a:latin typeface="Arial"/>
                <a:ea typeface="Arial"/>
                <a:cs typeface="Arial"/>
                <a:sym typeface="Arial"/>
              </a:rPr>
              <a:t>。</a:t>
            </a:r>
            <a:endParaRPr b="0" i="0" sz="1600" u="none" cap="none" strike="noStrike">
              <a:solidFill>
                <a:schemeClr val="lt2"/>
              </a:solidFill>
              <a:latin typeface="Arial"/>
              <a:ea typeface="Arial"/>
              <a:cs typeface="Arial"/>
              <a:sym typeface="Arial"/>
            </a:endParaRPr>
          </a:p>
        </p:txBody>
      </p:sp>
      <p:sp>
        <p:nvSpPr>
          <p:cNvPr id="921" name="Google Shape;921;p51"/>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107-108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graphicFrame>
        <p:nvGraphicFramePr>
          <p:cNvPr id="926" name="Google Shape;926;p52"/>
          <p:cNvGraphicFramePr/>
          <p:nvPr/>
        </p:nvGraphicFramePr>
        <p:xfrm>
          <a:off x="696564" y="1601960"/>
          <a:ext cx="3000000" cy="3000000"/>
        </p:xfrm>
        <a:graphic>
          <a:graphicData uri="http://schemas.openxmlformats.org/drawingml/2006/table">
            <a:tbl>
              <a:tblPr bandRow="1" firstRow="1">
                <a:noFill/>
                <a:tableStyleId>{CA01BBFE-8B5D-4D13-B827-D4F06699E064}</a:tableStyleId>
              </a:tblPr>
              <a:tblGrid>
                <a:gridCol w="454350"/>
                <a:gridCol w="2486350"/>
                <a:gridCol w="2537175"/>
                <a:gridCol w="2225050"/>
                <a:gridCol w="2148850"/>
                <a:gridCol w="2057600"/>
              </a:tblGrid>
              <a:tr h="317650">
                <a:tc gridSpan="2" rowSpan="2">
                  <a:txBody>
                    <a:bodyPr/>
                    <a:lstStyle/>
                    <a:p>
                      <a:pPr indent="0" lvl="0" marL="0" marR="0" rtl="0" algn="l">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nchor="ctr">
                    <a:solidFill>
                      <a:srgbClr val="EDC6AA"/>
                    </a:solidFill>
                  </a:tcPr>
                </a:tc>
                <a:tc rowSpan="2" hMerge="1"/>
                <a:tc gridSpan="4">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尺度</a:t>
                      </a:r>
                      <a:endParaRPr/>
                    </a:p>
                  </a:txBody>
                  <a:tcPr marT="45725" marB="45725" marR="91450" marL="91450">
                    <a:solidFill>
                      <a:srgbClr val="EDC6AA"/>
                    </a:solidFill>
                  </a:tcPr>
                </a:tc>
                <a:tc hMerge="1"/>
                <a:tc hMerge="1"/>
                <a:tc hMerge="1"/>
              </a:tr>
              <a:tr h="548650">
                <a:tc gridSpan="2" vMerge="1"/>
                <a:tc hMerge="1" vMerge="1"/>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大変</a:t>
                      </a:r>
                      <a:endParaRPr b="1" i="0" sz="1600" u="none" cap="none" strike="noStrike">
                        <a:solidFill>
                          <a:srgbClr val="3F3F3F"/>
                        </a:solidFill>
                        <a:latin typeface="Arial"/>
                        <a:ea typeface="Arial"/>
                        <a:cs typeface="Arial"/>
                        <a:sym typeface="Arial"/>
                      </a:endParaRPr>
                    </a:p>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よくできています</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よくできています</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ふつうです</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もう少し</a:t>
                      </a:r>
                      <a:endParaRPr b="1" i="0" sz="1600" u="none" cap="none" strike="noStrike">
                        <a:solidFill>
                          <a:srgbClr val="3F3F3F"/>
                        </a:solidFill>
                        <a:latin typeface="Arial"/>
                        <a:ea typeface="Arial"/>
                        <a:cs typeface="Arial"/>
                        <a:sym typeface="Arial"/>
                      </a:endParaRPr>
                    </a:p>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頑張りましょう</a:t>
                      </a:r>
                      <a:endParaRPr/>
                    </a:p>
                  </a:txBody>
                  <a:tcPr marT="45725" marB="45725" marR="91450" marL="91450" anchor="ctr">
                    <a:solidFill>
                      <a:srgbClr val="EDC6AA"/>
                    </a:solidFill>
                  </a:tcPr>
                </a:tc>
              </a:tr>
              <a:tr h="1176500">
                <a:tc rowSpan="5">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観</a:t>
                      </a:r>
                      <a:br>
                        <a:rPr b="1" i="0" lang="ja-JP" sz="1600" u="none" cap="none" strike="noStrike">
                          <a:solidFill>
                            <a:srgbClr val="3F3F3F"/>
                          </a:solidFill>
                          <a:latin typeface="Arial"/>
                          <a:ea typeface="Arial"/>
                          <a:cs typeface="Arial"/>
                          <a:sym typeface="Arial"/>
                        </a:rPr>
                      </a:br>
                      <a:r>
                        <a:rPr b="1" i="0" lang="ja-JP" sz="1600" u="none" cap="none" strike="noStrike">
                          <a:solidFill>
                            <a:srgbClr val="3F3F3F"/>
                          </a:solidFill>
                          <a:latin typeface="Arial"/>
                          <a:ea typeface="Arial"/>
                          <a:cs typeface="Arial"/>
                          <a:sym typeface="Arial"/>
                        </a:rPr>
                        <a:t>点</a:t>
                      </a:r>
                      <a:endParaRPr b="1" i="0" sz="1600" u="none" cap="none" strike="noStrike">
                        <a:solidFill>
                          <a:srgbClr val="3F3F3F"/>
                        </a:solidFill>
                        <a:latin typeface="Arial"/>
                        <a:ea typeface="Arial"/>
                        <a:cs typeface="Arial"/>
                        <a:sym typeface="Arial"/>
                      </a:endParaRPr>
                    </a:p>
                  </a:txBody>
                  <a:tcPr marT="45725" marB="45725" marR="91450" marL="91450" anchor="ctr">
                    <a:lnR cap="flat" cmpd="sng" w="28575">
                      <a:solidFill>
                        <a:schemeClr val="lt1"/>
                      </a:solidFill>
                      <a:prstDash val="solid"/>
                      <a:round/>
                      <a:headEnd len="sm" w="sm" type="none"/>
                      <a:tailEnd len="sm" w="sm" type="none"/>
                    </a:lnR>
                    <a:solidFill>
                      <a:srgbClr val="EDC6AA"/>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①チームワーク</a:t>
                      </a:r>
                      <a:endParaRPr/>
                    </a:p>
                  </a:txBody>
                  <a:tcPr marT="45725" marB="45725" marR="91450" marL="91450" anchor="ctr">
                    <a:lnL cap="flat" cmpd="sng" w="28575">
                      <a:solidFill>
                        <a:schemeClr val="lt1"/>
                      </a:solidFill>
                      <a:prstDash val="solid"/>
                      <a:round/>
                      <a:headEnd len="sm" w="sm" type="none"/>
                      <a:tailEnd len="sm" w="sm" type="none"/>
                    </a:lnL>
                    <a:solidFill>
                      <a:srgbClr val="EDC6AA"/>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チームのメンバーで声をかけ合って、役割分担ができていて、ワークを楽しみながら進められていた。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チームのメンバーで声を掛け合って、役割分担ができていた。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あまり声のかけ合いがなかった。または、誰か1人が仕切って進められていた。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チーム内での声のかけ合いが少なく、バラバラであった。</a:t>
                      </a:r>
                      <a:endParaRPr/>
                    </a:p>
                  </a:txBody>
                  <a:tcPr marT="45725" marB="45725" marR="91450" marL="91450" anchor="ctr">
                    <a:solidFill>
                      <a:srgbClr val="F2F2F2"/>
                    </a:solidFill>
                  </a:tcPr>
                </a:tc>
              </a:tr>
              <a:tr h="1176500">
                <a:tc vMerge="1"/>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②ワークの時間配分</a:t>
                      </a:r>
                      <a:endParaRPr/>
                    </a:p>
                  </a:txBody>
                  <a:tcPr marT="45725" marB="45725" marR="91450" marL="91450" anchor="ctr">
                    <a:lnL cap="flat" cmpd="sng" w="28575">
                      <a:solidFill>
                        <a:schemeClr val="lt1"/>
                      </a:solidFill>
                      <a:prstDash val="solid"/>
                      <a:round/>
                      <a:headEnd len="sm" w="sm" type="none"/>
                      <a:tailEnd len="sm" w="sm" type="none"/>
                    </a:lnL>
                    <a:solidFill>
                      <a:srgbClr val="EDC6AA"/>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時間内にワークを進め、時間いっぱい考察をしようとし、余裕をもって作成することができた。</a:t>
                      </a:r>
                      <a:endParaRPr/>
                    </a:p>
                  </a:txBody>
                  <a:tcPr marT="45725" marB="45725" marR="91450" marL="91450" anchor="ctr">
                    <a:solidFill>
                      <a:schemeClr val="lt1"/>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時間内にワークを進めたが、早く終わりすぎた、またはぎりぎりで時間内に作成することができた。</a:t>
                      </a:r>
                      <a:endParaRPr/>
                    </a:p>
                  </a:txBody>
                  <a:tcPr marT="45725" marB="45725" marR="91450" marL="91450" anchor="ctr">
                    <a:solidFill>
                      <a:schemeClr val="lt1"/>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時間を気にせずワークを進めたが、与えられた時間内に作成することができた。</a:t>
                      </a:r>
                      <a:endParaRPr/>
                    </a:p>
                  </a:txBody>
                  <a:tcPr marT="45725" marB="45725" marR="91450" marL="91450" anchor="ctr">
                    <a:solidFill>
                      <a:schemeClr val="lt1"/>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時間内に完成しなかった。</a:t>
                      </a:r>
                      <a:endParaRPr/>
                    </a:p>
                  </a:txBody>
                  <a:tcPr marT="45725" marB="45725" marR="91450" marL="91450" anchor="ctr">
                    <a:solidFill>
                      <a:schemeClr val="lt1"/>
                    </a:solidFill>
                  </a:tcPr>
                </a:tc>
              </a:tr>
              <a:tr h="867925">
                <a:tc vMerge="1"/>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③ブレインストーミング</a:t>
                      </a:r>
                      <a:endParaRPr b="1" i="0" sz="16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（内容の整理・構造化）</a:t>
                      </a:r>
                      <a:endParaRPr/>
                    </a:p>
                  </a:txBody>
                  <a:tcPr marT="45725" marB="45725" marR="91450" marL="91450" anchor="ctr">
                    <a:lnL cap="flat" cmpd="sng" w="28575">
                      <a:solidFill>
                        <a:schemeClr val="lt1"/>
                      </a:solidFill>
                      <a:prstDash val="solid"/>
                      <a:round/>
                      <a:headEnd len="sm" w="sm" type="none"/>
                      <a:tailEnd len="sm" w="sm" type="none"/>
                    </a:lnL>
                    <a:solidFill>
                      <a:srgbClr val="EDC6AA"/>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十分なアイデアを出すことができ、論理立てた分類ができていた。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十分なアイデアを出すことができ、カテゴリー分類ができていた。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ある程度のアイデアを出すことができていた。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出されたアイデアが少なかった。</a:t>
                      </a:r>
                      <a:endParaRPr/>
                    </a:p>
                  </a:txBody>
                  <a:tcPr marT="45725" marB="45725" marR="91450" marL="91450" anchor="ctr">
                    <a:solidFill>
                      <a:srgbClr val="F2F2F2"/>
                    </a:solidFill>
                  </a:tcPr>
                </a:tc>
              </a:tr>
              <a:tr h="1395400">
                <a:tc vMerge="1"/>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④結論</a:t>
                      </a:r>
                      <a:endParaRPr/>
                    </a:p>
                  </a:txBody>
                  <a:tcPr marT="45725" marB="45725" marR="91450" marL="91450" anchor="ctr">
                    <a:lnL cap="flat" cmpd="sng" w="28575">
                      <a:solidFill>
                        <a:schemeClr val="lt1"/>
                      </a:solidFill>
                      <a:prstDash val="solid"/>
                      <a:round/>
                      <a:headEnd len="sm" w="sm" type="none"/>
                      <a:tailEnd len="sm" w="sm" type="none"/>
                    </a:lnL>
                    <a:solidFill>
                      <a:srgbClr val="EDC6AA"/>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内容の整理・構造化をもとに、適切に結論を導くことができていた。</a:t>
                      </a:r>
                      <a:endParaRPr/>
                    </a:p>
                  </a:txBody>
                  <a:tcPr marT="45725" marB="45725" marR="91450" marL="91450" anchor="ctr">
                    <a:solidFill>
                      <a:schemeClr val="lt1"/>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結論を導くことができていたが、結論とワークが論理的に結びついたとは言い難い点が少しあった。</a:t>
                      </a:r>
                      <a:endParaRPr/>
                    </a:p>
                  </a:txBody>
                  <a:tcPr marT="45725" marB="45725" marR="91450" marL="91450" anchor="ctr">
                    <a:solidFill>
                      <a:schemeClr val="lt1"/>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結論を導くことができていたが、ほとんど、結論とワークが論理的に結びついていなかった。</a:t>
                      </a:r>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結論が全く出せていなかった。</a:t>
                      </a:r>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r>
              <a:tr h="1833150">
                <a:tc vMerge="1"/>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⑤プレゼンテーション</a:t>
                      </a:r>
                      <a:endParaRPr/>
                    </a:p>
                  </a:txBody>
                  <a:tcPr marT="45725" marB="45725" marR="91450" marL="91450" anchor="ctr">
                    <a:lnL cap="flat" cmpd="sng" w="28575">
                      <a:solidFill>
                        <a:schemeClr val="lt1"/>
                      </a:solidFill>
                      <a:prstDash val="solid"/>
                      <a:round/>
                      <a:headEnd len="sm" w="sm" type="none"/>
                      <a:tailEnd len="sm" w="sm" type="none"/>
                    </a:lnL>
                    <a:solidFill>
                      <a:srgbClr val="EDC6AA"/>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ジェスチャーをふまえて聴衆が聞き取りやすい声量であり。聴衆を意識できており、聴衆は内容を理解できた。さらに、質問に対して適切に回答ができていた。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ジェスチャーをふまえて聴衆が聞き取りやすい声量であり、聴衆を意識できており、聴衆は内容を理解できた。または、質問に対して適切に回答できていた。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聴衆が内容を理解できる発表であった。</a:t>
                      </a:r>
                      <a:endParaRPr/>
                    </a:p>
                  </a:txBody>
                  <a:tcPr marT="45725" marB="45725" marR="91450" marL="91450" anchor="ctr">
                    <a:solidFill>
                      <a:srgbClr val="F2F2F2"/>
                    </a:solidFill>
                  </a:tcPr>
                </a:tc>
                <a:tc>
                  <a:txBody>
                    <a:bodyPr/>
                    <a:lstStyle/>
                    <a:p>
                      <a:pPr indent="0" lvl="0" marL="0" marR="0" rtl="0" algn="l">
                        <a:lnSpc>
                          <a:spcPct val="100000"/>
                        </a:lnSpc>
                        <a:spcBef>
                          <a:spcPts val="0"/>
                        </a:spcBef>
                        <a:spcAft>
                          <a:spcPts val="0"/>
                        </a:spcAft>
                        <a:buClr>
                          <a:srgbClr val="3F3F3F"/>
                        </a:buClr>
                        <a:buSzPts val="1400"/>
                        <a:buFont typeface="Arial"/>
                        <a:buNone/>
                      </a:pPr>
                      <a:r>
                        <a:rPr b="0" i="0" lang="ja-JP" sz="1400" u="none" cap="none" strike="noStrike">
                          <a:solidFill>
                            <a:srgbClr val="3F3F3F"/>
                          </a:solidFill>
                          <a:latin typeface="Arial"/>
                          <a:ea typeface="Arial"/>
                          <a:cs typeface="Arial"/>
                          <a:sym typeface="Arial"/>
                        </a:rPr>
                        <a:t>聴衆が内容を理解できず、ただ話しているだけであった。</a:t>
                      </a:r>
                      <a:endParaRPr/>
                    </a:p>
                  </a:txBody>
                  <a:tcPr marT="45725" marB="45725" marR="91450" marL="91450" anchor="ctr">
                    <a:solidFill>
                      <a:srgbClr val="F2F2F2"/>
                    </a:solidFill>
                  </a:tcPr>
                </a:tc>
              </a:tr>
            </a:tbl>
          </a:graphicData>
        </a:graphic>
      </p:graphicFrame>
      <p:sp>
        <p:nvSpPr>
          <p:cNvPr id="927" name="Google Shape;927;p52"/>
          <p:cNvSpPr/>
          <p:nvPr/>
        </p:nvSpPr>
        <p:spPr>
          <a:xfrm>
            <a:off x="696564" y="1601960"/>
            <a:ext cx="11909346" cy="7363901"/>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28" name="Google Shape;928;p52"/>
          <p:cNvSpPr txBox="1"/>
          <p:nvPr/>
        </p:nvSpPr>
        <p:spPr>
          <a:xfrm>
            <a:off x="616875" y="8965861"/>
            <a:ext cx="58854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Watson &amp; Michaelsen(1988)、</a:t>
            </a:r>
            <a:r>
              <a:rPr lang="ja-JP">
                <a:solidFill>
                  <a:schemeClr val="lt2"/>
                </a:solidFill>
              </a:rPr>
              <a:t>pp.</a:t>
            </a:r>
            <a:r>
              <a:rPr b="0" i="0" lang="ja-JP" sz="1400" u="none" cap="none" strike="noStrike">
                <a:solidFill>
                  <a:schemeClr val="lt2"/>
                </a:solidFill>
                <a:latin typeface="Arial"/>
                <a:ea typeface="Arial"/>
                <a:cs typeface="Arial"/>
                <a:sym typeface="Arial"/>
              </a:rPr>
              <a:t>.501-502を参考に作成</a:t>
            </a:r>
            <a:endParaRPr b="0" i="0" sz="1100" u="none" cap="none" strike="noStrike">
              <a:solidFill>
                <a:schemeClr val="lt2"/>
              </a:solidFill>
              <a:latin typeface="Arial"/>
              <a:ea typeface="Arial"/>
              <a:cs typeface="Arial"/>
              <a:sym typeface="Arial"/>
            </a:endParaRPr>
          </a:p>
        </p:txBody>
      </p:sp>
      <p:sp>
        <p:nvSpPr>
          <p:cNvPr id="929" name="Google Shape;929;p5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グループ学習を評価する⑤</a:t>
            </a:r>
            <a:endParaRPr/>
          </a:p>
        </p:txBody>
      </p:sp>
      <p:sp>
        <p:nvSpPr>
          <p:cNvPr id="930" name="Google Shape;930;p52"/>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107-108</a:t>
            </a:r>
            <a:endParaRPr b="0" i="0" sz="1100" u="none" cap="none" strike="noStrike">
              <a:solidFill>
                <a:schemeClr val="lt2"/>
              </a:solidFill>
              <a:latin typeface="Arial"/>
              <a:ea typeface="Arial"/>
              <a:cs typeface="Arial"/>
              <a:sym typeface="Arial"/>
            </a:endParaRPr>
          </a:p>
        </p:txBody>
      </p:sp>
      <p:cxnSp>
        <p:nvCxnSpPr>
          <p:cNvPr id="931" name="Google Shape;931;p52"/>
          <p:cNvCxnSpPr/>
          <p:nvPr/>
        </p:nvCxnSpPr>
        <p:spPr>
          <a:xfrm>
            <a:off x="3637330" y="1616075"/>
            <a:ext cx="0" cy="333185"/>
          </a:xfrm>
          <a:prstGeom prst="straightConnector1">
            <a:avLst/>
          </a:prstGeom>
          <a:noFill/>
          <a:ln cap="flat" cmpd="sng" w="38100">
            <a:solidFill>
              <a:schemeClr val="lt1"/>
            </a:solidFill>
            <a:prstDash val="solid"/>
            <a:round/>
            <a:headEnd len="sm" w="sm" type="none"/>
            <a:tailEnd len="sm" w="sm" type="non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graphicFrame>
        <p:nvGraphicFramePr>
          <p:cNvPr id="936" name="Google Shape;936;p53"/>
          <p:cNvGraphicFramePr/>
          <p:nvPr/>
        </p:nvGraphicFramePr>
        <p:xfrm>
          <a:off x="967876" y="3067029"/>
          <a:ext cx="3000000" cy="3000000"/>
        </p:xfrm>
        <a:graphic>
          <a:graphicData uri="http://schemas.openxmlformats.org/drawingml/2006/table">
            <a:tbl>
              <a:tblPr bandRow="1" firstRow="1">
                <a:noFill/>
                <a:tableStyleId>{CA01BBFE-8B5D-4D13-B827-D4F06699E064}</a:tableStyleId>
              </a:tblPr>
              <a:tblGrid>
                <a:gridCol w="2213800"/>
                <a:gridCol w="2213800"/>
                <a:gridCol w="2213800"/>
                <a:gridCol w="2213800"/>
                <a:gridCol w="2213800"/>
              </a:tblGrid>
              <a:tr h="543825">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chemeClr val="lt2"/>
                        </a:solidFill>
                        <a:latin typeface="Arial"/>
                        <a:ea typeface="Arial"/>
                        <a:cs typeface="Arial"/>
                        <a:sym typeface="Aria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よく当てはまる</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やや</a:t>
                      </a:r>
                      <a:endParaRPr b="1" i="0" sz="1600" u="none" cap="none" strike="noStrike">
                        <a:solidFill>
                          <a:srgbClr val="3F3F3F"/>
                        </a:solidFill>
                        <a:latin typeface="Arial"/>
                        <a:ea typeface="Arial"/>
                        <a:cs typeface="Arial"/>
                        <a:sym typeface="Arial"/>
                      </a:endParaRPr>
                    </a:p>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当てはまる</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ほとんど</a:t>
                      </a:r>
                      <a:endParaRPr b="1" i="0" sz="1600" u="none" cap="none" strike="noStrike">
                        <a:solidFill>
                          <a:srgbClr val="3F3F3F"/>
                        </a:solidFill>
                        <a:latin typeface="Arial"/>
                        <a:ea typeface="Arial"/>
                        <a:cs typeface="Arial"/>
                        <a:sym typeface="Arial"/>
                      </a:endParaRPr>
                    </a:p>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当てはまらない</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まったく</a:t>
                      </a:r>
                      <a:endParaRPr b="1" i="0" sz="1600" u="none" cap="none" strike="noStrike">
                        <a:solidFill>
                          <a:srgbClr val="3F3F3F"/>
                        </a:solidFill>
                        <a:latin typeface="Arial"/>
                        <a:ea typeface="Arial"/>
                        <a:cs typeface="Arial"/>
                        <a:sym typeface="Arial"/>
                      </a:endParaRPr>
                    </a:p>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当てはまらない</a:t>
                      </a:r>
                      <a:endParaRPr/>
                    </a:p>
                  </a:txBody>
                  <a:tcPr marT="45725" marB="45725" marR="91450" marL="91450" anchor="ctr">
                    <a:solidFill>
                      <a:srgbClr val="EDC6AA"/>
                    </a:solidFill>
                  </a:tcPr>
                </a:tc>
              </a:tr>
              <a:tr h="543825">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メンバー同士はよく協力した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solidFill>
                      <a:srgbClr val="F2F2F2"/>
                    </a:solidFill>
                  </a:tcPr>
                </a:tc>
              </a:tr>
              <a:tr h="881125">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メンバーは課題の成果の質が高まるように努力していた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r>
              <a:tr h="679725">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意見をあまり言わないメンバーがいた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r>
              <a:tr h="772800">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一部のメンバーの意見ばかりが採用されていた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r>
              <a:tr h="679725">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否定的な意見が言いやすかった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r>
              <a:tr h="772800">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お互いに信頼し合っている雰囲気があった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r>
              <a:tr h="772800">
                <a:tc>
                  <a:txBody>
                    <a:bodyPr/>
                    <a:lstStyle/>
                    <a:p>
                      <a:pPr indent="0" lvl="0" marL="0" marR="0" rtl="0" algn="l">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このメンバーで課題に取り組んだことに満足している</a:t>
                      </a:r>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rgbClr val="3F3F3F"/>
                        </a:buClr>
                        <a:buSzPts val="2800"/>
                        <a:buFont typeface="Arial"/>
                        <a:buNone/>
                      </a:pPr>
                      <a:r>
                        <a:rPr b="1" i="0" lang="ja-JP" sz="2800" u="none" cap="none" strike="noStrike">
                          <a:solidFill>
                            <a:srgbClr val="3F3F3F"/>
                          </a:solidFill>
                          <a:latin typeface="Arial"/>
                          <a:ea typeface="Arial"/>
                          <a:cs typeface="Arial"/>
                          <a:sym typeface="Arial"/>
                        </a:rPr>
                        <a:t>✓</a:t>
                      </a:r>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3F3F3F"/>
                        </a:solidFill>
                        <a:latin typeface="Arial"/>
                        <a:ea typeface="Arial"/>
                        <a:cs typeface="Arial"/>
                        <a:sym typeface="Arial"/>
                      </a:endParaRPr>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rgbClr val="3F3F3F"/>
                        </a:solidFill>
                        <a:latin typeface="Arial"/>
                        <a:ea typeface="Arial"/>
                        <a:cs typeface="Arial"/>
                        <a:sym typeface="Arial"/>
                      </a:endParaRPr>
                    </a:p>
                  </a:txBody>
                  <a:tcPr marT="45725" marB="45725" marR="91450" marL="91450">
                    <a:solidFill>
                      <a:srgbClr val="F2F2F2"/>
                    </a:solidFill>
                  </a:tcPr>
                </a:tc>
              </a:tr>
            </a:tbl>
          </a:graphicData>
        </a:graphic>
      </p:graphicFrame>
      <p:sp>
        <p:nvSpPr>
          <p:cNvPr id="937" name="Google Shape;937;p53"/>
          <p:cNvSpPr/>
          <p:nvPr/>
        </p:nvSpPr>
        <p:spPr>
          <a:xfrm>
            <a:off x="967876" y="3081158"/>
            <a:ext cx="11069048" cy="5867687"/>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38" name="Google Shape;938;p53"/>
          <p:cNvSpPr txBox="1"/>
          <p:nvPr/>
        </p:nvSpPr>
        <p:spPr>
          <a:xfrm>
            <a:off x="967876" y="8963911"/>
            <a:ext cx="58854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Watson &amp; Michaelsen(1988)、</a:t>
            </a:r>
            <a:r>
              <a:rPr lang="ja-JP">
                <a:solidFill>
                  <a:schemeClr val="lt2"/>
                </a:solidFill>
              </a:rPr>
              <a:t>pp.</a:t>
            </a:r>
            <a:r>
              <a:rPr b="0" i="0" lang="ja-JP" sz="1400" u="none" cap="none" strike="noStrike">
                <a:solidFill>
                  <a:schemeClr val="lt2"/>
                </a:solidFill>
                <a:latin typeface="Arial"/>
                <a:ea typeface="Arial"/>
                <a:cs typeface="Arial"/>
                <a:sym typeface="Arial"/>
              </a:rPr>
              <a:t>.501-502を参考に作成</a:t>
            </a:r>
            <a:endParaRPr b="0" i="0" sz="1100" u="none" cap="none" strike="noStrike">
              <a:solidFill>
                <a:schemeClr val="lt2"/>
              </a:solidFill>
              <a:latin typeface="Arial"/>
              <a:ea typeface="Arial"/>
              <a:cs typeface="Arial"/>
              <a:sym typeface="Arial"/>
            </a:endParaRPr>
          </a:p>
        </p:txBody>
      </p:sp>
      <p:sp>
        <p:nvSpPr>
          <p:cNvPr id="939" name="Google Shape;939;p53"/>
          <p:cNvSpPr txBox="1"/>
          <p:nvPr/>
        </p:nvSpPr>
        <p:spPr>
          <a:xfrm>
            <a:off x="874358" y="1335625"/>
            <a:ext cx="4300932" cy="1390551"/>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相互協力に関する評価</a:t>
            </a:r>
            <a:endParaRPr b="1" i="0" sz="3200" u="none" cap="none" strike="noStrike">
              <a:solidFill>
                <a:schemeClr val="lt2"/>
              </a:solidFill>
              <a:latin typeface="Arial"/>
              <a:ea typeface="Arial"/>
              <a:cs typeface="Arial"/>
              <a:sym typeface="Arial"/>
            </a:endParaRPr>
          </a:p>
        </p:txBody>
      </p:sp>
      <p:sp>
        <p:nvSpPr>
          <p:cNvPr id="940" name="Google Shape;940;p53"/>
          <p:cNvSpPr txBox="1"/>
          <p:nvPr/>
        </p:nvSpPr>
        <p:spPr>
          <a:xfrm>
            <a:off x="967874" y="1911941"/>
            <a:ext cx="11069050" cy="1390551"/>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協同学習の場合、最終成果物に加えて学習プロセスも評価する。また学生による振り返りを中心に行う。</a:t>
            </a:r>
            <a:endParaRPr b="0" i="0" sz="1600" u="none" cap="none" strike="noStrike">
              <a:solidFill>
                <a:schemeClr val="lt2"/>
              </a:solidFill>
              <a:latin typeface="Arial"/>
              <a:ea typeface="Arial"/>
              <a:cs typeface="Arial"/>
              <a:sym typeface="Arial"/>
            </a:endParaRPr>
          </a:p>
        </p:txBody>
      </p:sp>
      <p:sp>
        <p:nvSpPr>
          <p:cNvPr id="941" name="Google Shape;941;p5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グループ学習を評価する⑥</a:t>
            </a:r>
            <a:endParaRPr/>
          </a:p>
        </p:txBody>
      </p:sp>
      <p:sp>
        <p:nvSpPr>
          <p:cNvPr id="942" name="Google Shape;942;p53"/>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p.109</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54"/>
          <p:cNvSpPr txBox="1"/>
          <p:nvPr/>
        </p:nvSpPr>
        <p:spPr>
          <a:xfrm>
            <a:off x="405424" y="8862010"/>
            <a:ext cx="58854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Winchester-Seeto(2002)を参考に作成</a:t>
            </a:r>
            <a:endParaRPr b="0" i="0" sz="1100" u="none" cap="none" strike="noStrike">
              <a:solidFill>
                <a:schemeClr val="lt2"/>
              </a:solidFill>
              <a:latin typeface="Arial"/>
              <a:ea typeface="Arial"/>
              <a:cs typeface="Arial"/>
              <a:sym typeface="Arial"/>
            </a:endParaRPr>
          </a:p>
        </p:txBody>
      </p:sp>
      <p:sp>
        <p:nvSpPr>
          <p:cNvPr id="948" name="Google Shape;948;p5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グループ学習を評価する⑦</a:t>
            </a:r>
            <a:endParaRPr/>
          </a:p>
        </p:txBody>
      </p:sp>
      <p:sp>
        <p:nvSpPr>
          <p:cNvPr id="949" name="Google Shape;949;p54"/>
          <p:cNvSpPr txBox="1"/>
          <p:nvPr/>
        </p:nvSpPr>
        <p:spPr>
          <a:xfrm>
            <a:off x="378451" y="1563956"/>
            <a:ext cx="7921172" cy="1390551"/>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グループ学習の成果を成績に反映する</a:t>
            </a:r>
            <a:endParaRPr b="1" i="0" sz="3200" u="none" cap="none" strike="noStrike">
              <a:solidFill>
                <a:schemeClr val="lt2"/>
              </a:solidFill>
              <a:latin typeface="Arial"/>
              <a:ea typeface="Arial"/>
              <a:cs typeface="Arial"/>
              <a:sym typeface="Arial"/>
            </a:endParaRPr>
          </a:p>
        </p:txBody>
      </p:sp>
      <p:sp>
        <p:nvSpPr>
          <p:cNvPr id="950" name="Google Shape;950;p54"/>
          <p:cNvSpPr txBox="1"/>
          <p:nvPr/>
        </p:nvSpPr>
        <p:spPr>
          <a:xfrm>
            <a:off x="405419" y="2259232"/>
            <a:ext cx="10552036" cy="1390551"/>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グループ学習の成果を個人別の成績評価に反映させる方法には、図のようなものになる。</a:t>
            </a:r>
            <a:endParaRPr b="0" i="0" sz="1600" u="none" cap="none" strike="noStrike">
              <a:solidFill>
                <a:schemeClr val="lt2"/>
              </a:solidFill>
              <a:latin typeface="Arial"/>
              <a:ea typeface="Arial"/>
              <a:cs typeface="Arial"/>
              <a:sym typeface="Arial"/>
            </a:endParaRPr>
          </a:p>
        </p:txBody>
      </p:sp>
      <p:graphicFrame>
        <p:nvGraphicFramePr>
          <p:cNvPr id="951" name="Google Shape;951;p54"/>
          <p:cNvGraphicFramePr/>
          <p:nvPr/>
        </p:nvGraphicFramePr>
        <p:xfrm>
          <a:off x="378451" y="3520655"/>
          <a:ext cx="3000000" cy="3000000"/>
        </p:xfrm>
        <a:graphic>
          <a:graphicData uri="http://schemas.openxmlformats.org/drawingml/2006/table">
            <a:tbl>
              <a:tblPr bandRow="1" firstRow="1">
                <a:noFill/>
                <a:tableStyleId>{CA01BBFE-8B5D-4D13-B827-D4F06699E064}</a:tableStyleId>
              </a:tblPr>
              <a:tblGrid>
                <a:gridCol w="2013300"/>
                <a:gridCol w="4110650"/>
                <a:gridCol w="3061975"/>
                <a:gridCol w="3061975"/>
              </a:tblGrid>
              <a:tr h="294900">
                <a:tc gridSpan="4">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教員主体で行う方法</a:t>
                      </a:r>
                      <a:endParaRPr/>
                    </a:p>
                  </a:txBody>
                  <a:tcPr marT="45725" marB="45725" marR="91450" marL="91450" anchor="ctr">
                    <a:solidFill>
                      <a:srgbClr val="EDC6AA"/>
                    </a:solidFill>
                  </a:tcPr>
                </a:tc>
                <a:tc hMerge="1"/>
                <a:tc hMerge="1"/>
                <a:tc hMerge="1"/>
              </a:tr>
              <a:tr h="294900">
                <a:tc>
                  <a:txBody>
                    <a:bodyPr/>
                    <a:lstStyle/>
                    <a:p>
                      <a:pPr indent="0" lvl="0" marL="0" marR="0" rtl="0" algn="ctr">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評価方法</a:t>
                      </a:r>
                      <a:endParaRPr b="1" i="0" sz="1600" u="none" cap="none" strike="noStrike">
                        <a:solidFill>
                          <a:srgbClr val="3F3F3F"/>
                        </a:solidFill>
                        <a:latin typeface="Arial"/>
                        <a:ea typeface="Arial"/>
                        <a:cs typeface="Arial"/>
                        <a:sym typeface="Arial"/>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特徴</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メリット</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デメリット</a:t>
                      </a:r>
                      <a:endParaRPr/>
                    </a:p>
                  </a:txBody>
                  <a:tcPr marT="45725" marB="45725" marR="91450" marL="91450" anchor="ctr">
                    <a:solidFill>
                      <a:srgbClr val="EDC6AA"/>
                    </a:solidFill>
                  </a:tcPr>
                </a:tc>
              </a:tr>
              <a:tr h="723875">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グループ内</a:t>
                      </a:r>
                      <a:endParaRPr b="1" i="0" sz="16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同一評価</a:t>
                      </a:r>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グループ内の個人の貢献度にかかわらず、全員が同じ成績とする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実施が容易</a:t>
                      </a:r>
                      <a:endParaRPr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学生の協力を促すことが</a:t>
                      </a:r>
                      <a:endParaRPr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できる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貢献度の高い学生を不当に評価する可能性がある</a:t>
                      </a:r>
                      <a:endParaRPr/>
                    </a:p>
                  </a:txBody>
                  <a:tcPr marT="45725" marB="45725" marR="91450" marL="91450" anchor="ctr">
                    <a:solidFill>
                      <a:srgbClr val="F2F2F2"/>
                    </a:solidFill>
                  </a:tcPr>
                </a:tc>
              </a:tr>
              <a:tr h="723875">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グループ内</a:t>
                      </a:r>
                      <a:endParaRPr b="1" i="0" sz="16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平均評価</a:t>
                      </a:r>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個人内に課された課題を個人ごとに評価し、グループメンバーの平均をグループが評価する</a:t>
                      </a:r>
                      <a:endParaRPr/>
                    </a:p>
                  </a:txBody>
                  <a:tcPr marT="45725" marB="45725" marR="91450" marL="91450" anchor="ctr">
                    <a:solidFill>
                      <a:schemeClr val="lt1"/>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グループ学習と個人学習の動機づけのバランスをとりやすい</a:t>
                      </a:r>
                      <a:endParaRPr/>
                    </a:p>
                  </a:txBody>
                  <a:tcPr marT="45725" marB="45725" marR="91450" marL="91450" anchor="ctr">
                    <a:solidFill>
                      <a:schemeClr val="lt1"/>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貢献度の高い学生を不当に評価する可能性がある</a:t>
                      </a:r>
                      <a:endParaRPr/>
                    </a:p>
                  </a:txBody>
                  <a:tcPr marT="45725" marB="45725" marR="91450" marL="91450" anchor="ctr">
                    <a:solidFill>
                      <a:schemeClr val="lt1"/>
                    </a:solidFill>
                  </a:tcPr>
                </a:tc>
              </a:tr>
              <a:tr h="1152825">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個人役割評価</a:t>
                      </a:r>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グループ内で個人が担当した役割についてのみ評価する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学生の動機づけを損ないにくい</a:t>
                      </a:r>
                      <a:endParaRPr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個人の貢献を正当に評価できる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担当した役割の間で難易度がある場合に学生間で不満が出る</a:t>
                      </a:r>
                      <a:endParaRPr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学生間の協力を促すことができない</a:t>
                      </a:r>
                      <a:endParaRPr sz="1600" u="none" cap="none" strike="noStrike">
                        <a:solidFill>
                          <a:srgbClr val="3F3F3F"/>
                        </a:solidFill>
                        <a:latin typeface="Arial"/>
                        <a:ea typeface="Arial"/>
                        <a:cs typeface="Arial"/>
                        <a:sym typeface="Arial"/>
                      </a:endParaRPr>
                    </a:p>
                  </a:txBody>
                  <a:tcPr marT="45725" marB="45725" marR="91450" marL="91450" anchor="ctr">
                    <a:solidFill>
                      <a:srgbClr val="F2F2F2"/>
                    </a:solidFill>
                  </a:tcPr>
                </a:tc>
              </a:tr>
              <a:tr h="6536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個人レポート</a:t>
                      </a:r>
                      <a:endParaRPr b="1" i="0" sz="16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評価</a:t>
                      </a:r>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グループ学習の成果や経験に基づいて、個人で取り組むレポ―トを評価する</a:t>
                      </a:r>
                      <a:endParaRPr sz="1600" u="none" cap="none" strike="noStrike">
                        <a:solidFill>
                          <a:srgbClr val="3F3F3F"/>
                        </a:solidFill>
                        <a:latin typeface="Arial"/>
                        <a:ea typeface="Arial"/>
                        <a:cs typeface="Arial"/>
                        <a:sym typeface="Arial"/>
                      </a:endParaRPr>
                    </a:p>
                  </a:txBody>
                  <a:tcPr marT="45725" marB="45725" marR="91450" marL="91450" anchor="ctr">
                    <a:solidFill>
                      <a:schemeClr val="lt1"/>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学生が正当な評価であると受け入れられやすい</a:t>
                      </a:r>
                      <a:endParaRPr/>
                    </a:p>
                  </a:txBody>
                  <a:tcPr marT="45725" marB="45725" marR="91450" marL="91450" anchor="ctr">
                    <a:solidFill>
                      <a:schemeClr val="lt1"/>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学生間の協力を促すことができない</a:t>
                      </a:r>
                      <a:endParaRPr/>
                    </a:p>
                  </a:txBody>
                  <a:tcPr marT="45725" marB="45725" marR="91450" marL="91450" anchor="ctr">
                    <a:solidFill>
                      <a:schemeClr val="lt1"/>
                    </a:solidFill>
                  </a:tcPr>
                </a:tc>
              </a:tr>
              <a:tr h="6536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個人試験評価</a:t>
                      </a:r>
                      <a:endParaRPr b="1" i="0" sz="1600" u="none" cap="none" strike="noStrike">
                        <a:solidFill>
                          <a:srgbClr val="3F3F3F"/>
                        </a:solidFill>
                        <a:latin typeface="Arial"/>
                        <a:ea typeface="Arial"/>
                        <a:cs typeface="Arial"/>
                        <a:sym typeface="Arial"/>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グループ学習の成果や経験に基づいて、個人で受ける試験で評価する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学生同士で教え合いの機会をつくることができる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lang="ja-JP" sz="1600" u="none" cap="none" strike="noStrike">
                          <a:solidFill>
                            <a:srgbClr val="3F3F3F"/>
                          </a:solidFill>
                          <a:latin typeface="Arial"/>
                          <a:ea typeface="Arial"/>
                          <a:cs typeface="Arial"/>
                          <a:sym typeface="Arial"/>
                        </a:rPr>
                        <a:t>グループ学習のメリットを活かすことができない</a:t>
                      </a:r>
                      <a:endParaRPr/>
                    </a:p>
                  </a:txBody>
                  <a:tcPr marT="45725" marB="45725" marR="91450" marL="91450" anchor="ctr">
                    <a:solidFill>
                      <a:srgbClr val="F2F2F2"/>
                    </a:solidFill>
                  </a:tcPr>
                </a:tc>
              </a:tr>
            </a:tbl>
          </a:graphicData>
        </a:graphic>
      </p:graphicFrame>
      <p:sp>
        <p:nvSpPr>
          <p:cNvPr id="952" name="Google Shape;952;p54"/>
          <p:cNvSpPr/>
          <p:nvPr/>
        </p:nvSpPr>
        <p:spPr>
          <a:xfrm>
            <a:off x="378450" y="3520650"/>
            <a:ext cx="12247800" cy="5103600"/>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53" name="Google Shape;953;p54"/>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109-110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graphicFrame>
        <p:nvGraphicFramePr>
          <p:cNvPr id="958" name="Google Shape;958;p55"/>
          <p:cNvGraphicFramePr/>
          <p:nvPr/>
        </p:nvGraphicFramePr>
        <p:xfrm>
          <a:off x="524500" y="3199627"/>
          <a:ext cx="3000000" cy="3000000"/>
        </p:xfrm>
        <a:graphic>
          <a:graphicData uri="http://schemas.openxmlformats.org/drawingml/2006/table">
            <a:tbl>
              <a:tblPr bandRow="1" firstRow="1">
                <a:noFill/>
                <a:tableStyleId>{CA01BBFE-8B5D-4D13-B827-D4F06699E064}</a:tableStyleId>
              </a:tblPr>
              <a:tblGrid>
                <a:gridCol w="1965275"/>
                <a:gridCol w="4012625"/>
                <a:gridCol w="2988950"/>
                <a:gridCol w="2988950"/>
              </a:tblGrid>
              <a:tr h="294900">
                <a:tc gridSpan="4">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latin typeface="Arial"/>
                          <a:ea typeface="Arial"/>
                          <a:cs typeface="Arial"/>
                          <a:sym typeface="Arial"/>
                        </a:rPr>
                        <a:t>学生主体で行う方法</a:t>
                      </a:r>
                      <a:endParaRPr/>
                    </a:p>
                  </a:txBody>
                  <a:tcPr marT="45725" marB="45725" marR="91450" marL="91450" anchor="ctr">
                    <a:solidFill>
                      <a:srgbClr val="EDC6AA"/>
                    </a:solidFill>
                  </a:tcPr>
                </a:tc>
                <a:tc hMerge="1"/>
                <a:tc hMerge="1"/>
                <a:tc hMerge="1"/>
              </a:tr>
              <a:tr h="15818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話し合いによる</a:t>
                      </a:r>
                      <a:br>
                        <a:rPr b="1" i="0" lang="ja-JP" sz="1600" u="none" cap="none" strike="noStrike">
                          <a:solidFill>
                            <a:srgbClr val="3F3F3F"/>
                          </a:solidFill>
                          <a:latin typeface="Arial"/>
                          <a:ea typeface="Arial"/>
                          <a:cs typeface="Arial"/>
                          <a:sym typeface="Arial"/>
                        </a:rPr>
                      </a:br>
                      <a:r>
                        <a:rPr b="1" i="0" lang="ja-JP" sz="1600" u="none" cap="none" strike="noStrike">
                          <a:solidFill>
                            <a:srgbClr val="3F3F3F"/>
                          </a:solidFill>
                          <a:latin typeface="Arial"/>
                          <a:ea typeface="Arial"/>
                          <a:cs typeface="Arial"/>
                          <a:sym typeface="Arial"/>
                        </a:rPr>
                        <a:t>得点分配</a:t>
                      </a:r>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グループ単位の評価を教員が行い、</a:t>
                      </a:r>
                      <a:br>
                        <a:rPr b="0" i="0" lang="ja-JP" sz="1600" u="none" cap="none" strike="noStrike">
                          <a:solidFill>
                            <a:srgbClr val="3F3F3F"/>
                          </a:solidFill>
                          <a:latin typeface="Arial"/>
                          <a:ea typeface="Arial"/>
                          <a:cs typeface="Arial"/>
                          <a:sym typeface="Arial"/>
                        </a:rPr>
                      </a:br>
                      <a:r>
                        <a:rPr b="0" i="0" lang="ja-JP" sz="1600" u="none" cap="none" strike="noStrike">
                          <a:solidFill>
                            <a:srgbClr val="3F3F3F"/>
                          </a:solidFill>
                          <a:latin typeface="Arial"/>
                          <a:ea typeface="Arial"/>
                          <a:cs typeface="Arial"/>
                          <a:sym typeface="Arial"/>
                        </a:rPr>
                        <a:t>学生同士の話し合いでその配分を決める</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グループ内の優れた成果が成績に反映されやすい</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グループ貢献への動機づけを高められる</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教員のみが評価するよりも公正な評価と認識されやすい</a:t>
                      </a:r>
                      <a:endParaRPr/>
                    </a:p>
                  </a:txBody>
                  <a:tcPr marT="45725" marB="45725" marR="91450" marL="91450" anchor="ctr">
                    <a:solidFill>
                      <a:srgbClr val="F2F2F2"/>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仲の良い学生同士での評価が偏る場合がある</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学生間で対立を生む可能性がある</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学生に正当な評価をするスキルが不足する場合はトラブルを生む可能性がある</a:t>
                      </a:r>
                      <a:endParaRPr/>
                    </a:p>
                  </a:txBody>
                  <a:tcPr marT="45725" marB="45725" marR="91450" marL="91450" anchor="ctr">
                    <a:solidFill>
                      <a:srgbClr val="F2F2F2"/>
                    </a:solidFill>
                  </a:tcPr>
                </a:tc>
              </a:tr>
              <a:tr h="15818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相互評価による</a:t>
                      </a:r>
                      <a:br>
                        <a:rPr b="1" i="0" lang="ja-JP" sz="1600" u="none" cap="none" strike="noStrike">
                          <a:solidFill>
                            <a:srgbClr val="3F3F3F"/>
                          </a:solidFill>
                          <a:latin typeface="Arial"/>
                          <a:ea typeface="Arial"/>
                          <a:cs typeface="Arial"/>
                          <a:sym typeface="Arial"/>
                        </a:rPr>
                      </a:br>
                      <a:r>
                        <a:rPr b="1" i="0" lang="ja-JP" sz="1600" u="none" cap="none" strike="noStrike">
                          <a:solidFill>
                            <a:srgbClr val="3F3F3F"/>
                          </a:solidFill>
                          <a:latin typeface="Arial"/>
                          <a:ea typeface="Arial"/>
                          <a:cs typeface="Arial"/>
                          <a:sym typeface="Arial"/>
                        </a:rPr>
                        <a:t>得点分配</a:t>
                      </a:r>
                      <a:endParaRPr/>
                    </a:p>
                  </a:txBody>
                  <a:tcPr marT="45725" marB="45725" marR="91450" marL="91450" anchor="ctr">
                    <a:solidFill>
                      <a:srgbClr val="EDC6AA"/>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グループ単位の評価を教員が行い、</a:t>
                      </a:r>
                      <a:br>
                        <a:rPr b="0" i="0" lang="ja-JP" sz="1600" u="none" cap="none" strike="noStrike">
                          <a:solidFill>
                            <a:srgbClr val="3F3F3F"/>
                          </a:solidFill>
                          <a:latin typeface="Arial"/>
                          <a:ea typeface="Arial"/>
                          <a:cs typeface="Arial"/>
                          <a:sym typeface="Arial"/>
                        </a:rPr>
                      </a:br>
                      <a:r>
                        <a:rPr b="0" i="0" lang="ja-JP" sz="1600" u="none" cap="none" strike="noStrike">
                          <a:solidFill>
                            <a:srgbClr val="3F3F3F"/>
                          </a:solidFill>
                          <a:latin typeface="Arial"/>
                          <a:ea typeface="Arial"/>
                          <a:cs typeface="Arial"/>
                          <a:sym typeface="Arial"/>
                        </a:rPr>
                        <a:t>学生同士の相互評価でその配分を決める</a:t>
                      </a:r>
                      <a:endParaRPr/>
                    </a:p>
                  </a:txBody>
                  <a:tcPr marT="45725" marB="45725" marR="91450" marL="91450" anchor="ctr">
                    <a:solidFill>
                      <a:schemeClr val="lt1"/>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グループ内の優れた成果が成績に反映されやすい</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グループ貢献への動機づけを高められる</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教員のみが評価するよりも公正な評価と認識されやすい</a:t>
                      </a:r>
                      <a:endParaRPr/>
                    </a:p>
                  </a:txBody>
                  <a:tcPr marT="45725" marB="45725" marR="91450" marL="91450" anchor="ctr">
                    <a:solidFill>
                      <a:schemeClr val="lt1"/>
                    </a:solidFill>
                  </a:tcPr>
                </a:tc>
                <a:tc>
                  <a:txBody>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仲の良い学生同士での評価が偏る場合がある</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学生間で対立を生む可能性がある</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学生に正当な評価をするスキルが不足する場合はトラブルを生む可能性がある</a:t>
                      </a:r>
                      <a:endParaRPr/>
                    </a:p>
                  </a:txBody>
                  <a:tcPr marT="45725" marB="45725" marR="91450" marL="91450" anchor="ctr">
                    <a:solidFill>
                      <a:schemeClr val="lt1"/>
                    </a:solidFill>
                  </a:tcPr>
                </a:tc>
              </a:tr>
            </a:tbl>
          </a:graphicData>
        </a:graphic>
      </p:graphicFrame>
      <p:sp>
        <p:nvSpPr>
          <p:cNvPr id="959" name="Google Shape;959;p55"/>
          <p:cNvSpPr txBox="1"/>
          <p:nvPr/>
        </p:nvSpPr>
        <p:spPr>
          <a:xfrm>
            <a:off x="524500" y="7223816"/>
            <a:ext cx="5885525" cy="47192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出所　Winchester-Seeto(2002)を参考に作成</a:t>
            </a:r>
            <a:endParaRPr b="0" i="0" sz="1100" u="none" cap="none" strike="noStrike">
              <a:solidFill>
                <a:schemeClr val="lt2"/>
              </a:solidFill>
              <a:latin typeface="Arial"/>
              <a:ea typeface="Arial"/>
              <a:cs typeface="Arial"/>
              <a:sym typeface="Arial"/>
            </a:endParaRPr>
          </a:p>
        </p:txBody>
      </p:sp>
      <p:sp>
        <p:nvSpPr>
          <p:cNvPr id="960" name="Google Shape;960;p55"/>
          <p:cNvSpPr/>
          <p:nvPr/>
        </p:nvSpPr>
        <p:spPr>
          <a:xfrm>
            <a:off x="524500" y="3199628"/>
            <a:ext cx="11955798" cy="3931920"/>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61" name="Google Shape;961;p55"/>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グループ学習を評価する⑧</a:t>
            </a:r>
            <a:endParaRPr/>
          </a:p>
        </p:txBody>
      </p:sp>
      <p:sp>
        <p:nvSpPr>
          <p:cNvPr id="962" name="Google Shape;962;p55"/>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a:t>
            </a:r>
            <a:r>
              <a:rPr lang="ja-JP">
                <a:solidFill>
                  <a:schemeClr val="lt2"/>
                </a:solidFill>
              </a:rPr>
              <a:t>.</a:t>
            </a:r>
            <a:r>
              <a:rPr b="0" i="0" lang="ja-JP" sz="1400" u="none" cap="none" strike="noStrike">
                <a:solidFill>
                  <a:schemeClr val="lt2"/>
                </a:solidFill>
                <a:latin typeface="Arial"/>
                <a:ea typeface="Arial"/>
                <a:cs typeface="Arial"/>
                <a:sym typeface="Arial"/>
              </a:rPr>
              <a:t>110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56"/>
          <p:cNvSpPr txBox="1"/>
          <p:nvPr/>
        </p:nvSpPr>
        <p:spPr>
          <a:xfrm>
            <a:off x="1794169" y="2188198"/>
            <a:ext cx="9495716" cy="1390551"/>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フリーライダーの原因と対応</a:t>
            </a:r>
            <a:endParaRPr b="1" i="0" sz="3200" u="none" cap="none" strike="noStrike">
              <a:solidFill>
                <a:schemeClr val="lt2"/>
              </a:solidFill>
              <a:latin typeface="Arial"/>
              <a:ea typeface="Arial"/>
              <a:cs typeface="Arial"/>
              <a:sym typeface="Arial"/>
            </a:endParaRPr>
          </a:p>
        </p:txBody>
      </p:sp>
      <p:sp>
        <p:nvSpPr>
          <p:cNvPr id="968" name="Google Shape;968;p56"/>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グループ学習を評価する⑨</a:t>
            </a:r>
            <a:endParaRPr/>
          </a:p>
        </p:txBody>
      </p:sp>
      <p:sp>
        <p:nvSpPr>
          <p:cNvPr id="969" name="Google Shape;969;p56"/>
          <p:cNvSpPr txBox="1"/>
          <p:nvPr/>
        </p:nvSpPr>
        <p:spPr>
          <a:xfrm>
            <a:off x="1856162" y="3157979"/>
            <a:ext cx="9397291" cy="659641"/>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対応策として、グループ学習を取り入れても、学習成果では個人単位で評価を行う、等</a:t>
            </a:r>
            <a:endParaRPr b="0" i="0" sz="1800" u="none" cap="none" strike="noStrike">
              <a:solidFill>
                <a:schemeClr val="lt2"/>
              </a:solidFill>
              <a:latin typeface="Arial"/>
              <a:ea typeface="Arial"/>
              <a:cs typeface="Arial"/>
              <a:sym typeface="Arial"/>
            </a:endParaRPr>
          </a:p>
        </p:txBody>
      </p:sp>
      <p:sp>
        <p:nvSpPr>
          <p:cNvPr id="970" name="Google Shape;970;p56"/>
          <p:cNvSpPr txBox="1"/>
          <p:nvPr/>
        </p:nvSpPr>
        <p:spPr>
          <a:xfrm>
            <a:off x="1864325" y="7565404"/>
            <a:ext cx="58854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lang="ja-JP">
                <a:solidFill>
                  <a:schemeClr val="lt2"/>
                </a:solidFill>
              </a:rPr>
              <a:t>出所</a:t>
            </a:r>
            <a:r>
              <a:rPr b="0" i="0" lang="ja-JP" sz="1400" u="none" cap="none" strike="noStrike">
                <a:solidFill>
                  <a:schemeClr val="lt2"/>
                </a:solidFill>
                <a:latin typeface="Arial"/>
                <a:ea typeface="Arial"/>
                <a:cs typeface="Arial"/>
                <a:sym typeface="Arial"/>
              </a:rPr>
              <a:t>　</a:t>
            </a:r>
            <a:r>
              <a:rPr lang="ja-JP">
                <a:solidFill>
                  <a:schemeClr val="lt2"/>
                </a:solidFill>
              </a:rPr>
              <a:t>Borjesson et al. (2005)</a:t>
            </a:r>
            <a:r>
              <a:rPr b="0" i="0" lang="ja-JP" sz="1400" u="none" cap="none" strike="noStrike">
                <a:solidFill>
                  <a:schemeClr val="lt2"/>
                </a:solidFill>
                <a:latin typeface="Arial"/>
                <a:ea typeface="Arial"/>
                <a:cs typeface="Arial"/>
                <a:sym typeface="Arial"/>
              </a:rPr>
              <a:t>を参考に作成</a:t>
            </a:r>
            <a:endParaRPr b="0" i="0" sz="1100" u="none" cap="none" strike="noStrike">
              <a:solidFill>
                <a:schemeClr val="lt2"/>
              </a:solidFill>
              <a:latin typeface="Arial"/>
              <a:ea typeface="Arial"/>
              <a:cs typeface="Arial"/>
              <a:sym typeface="Arial"/>
            </a:endParaRPr>
          </a:p>
        </p:txBody>
      </p:sp>
      <p:graphicFrame>
        <p:nvGraphicFramePr>
          <p:cNvPr id="971" name="Google Shape;971;p56"/>
          <p:cNvGraphicFramePr/>
          <p:nvPr/>
        </p:nvGraphicFramePr>
        <p:xfrm>
          <a:off x="1926318" y="4498976"/>
          <a:ext cx="3000000" cy="3000000"/>
        </p:xfrm>
        <a:graphic>
          <a:graphicData uri="http://schemas.openxmlformats.org/drawingml/2006/table">
            <a:tbl>
              <a:tblPr bandRow="1" firstRow="1">
                <a:noFill/>
                <a:tableStyleId>{CA01BBFE-8B5D-4D13-B827-D4F06699E064}</a:tableStyleId>
              </a:tblPr>
              <a:tblGrid>
                <a:gridCol w="2076825"/>
                <a:gridCol w="1775775"/>
                <a:gridCol w="5643125"/>
              </a:tblGrid>
              <a:tr h="430475">
                <a:tc rowSpan="2">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積極的態度</a:t>
                      </a:r>
                      <a:endParaRPr/>
                    </a:p>
                  </a:txBody>
                  <a:tcPr marT="45725" marB="45725" marR="91450" marL="91450" anchor="ctr">
                    <a:solidFill>
                      <a:srgbClr val="EDC6AA"/>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独占</a:t>
                      </a:r>
                      <a:endParaRPr/>
                    </a:p>
                  </a:txBody>
                  <a:tcPr marT="45725" marB="45725" marR="91450" marL="91450">
                    <a:solidFill>
                      <a:srgbClr val="F2F2F2"/>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グループ内の特定の人が積極的で支配的である。</a:t>
                      </a:r>
                      <a:endParaRPr/>
                    </a:p>
                  </a:txBody>
                  <a:tcPr marT="45725" marB="45725" marR="91450" marL="91450">
                    <a:solidFill>
                      <a:srgbClr val="F2F2F2"/>
                    </a:solidFill>
                  </a:tcPr>
                </a:tc>
              </a:tr>
              <a:tr h="430475">
                <a:tc vMerge="1"/>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野心</a:t>
                      </a:r>
                      <a:endParaRPr/>
                    </a:p>
                  </a:txBody>
                  <a:tcPr marT="45725" marB="45725" marR="91450" marL="91450">
                    <a:solidFill>
                      <a:schemeClr val="lt1"/>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メンバーにきわめて勤勉で高い成果を目指す学生がいる。</a:t>
                      </a:r>
                      <a:endParaRPr/>
                    </a:p>
                  </a:txBody>
                  <a:tcPr marT="45725" marB="45725" marR="91450" marL="91450">
                    <a:solidFill>
                      <a:schemeClr val="lt1"/>
                    </a:solidFill>
                  </a:tcPr>
                </a:tc>
              </a:tr>
              <a:tr h="430475">
                <a:tc rowSpan="4">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消極的態度</a:t>
                      </a:r>
                      <a:endParaRPr/>
                    </a:p>
                  </a:txBody>
                  <a:tcPr marT="45725" marB="45725" marR="91450" marL="91450" anchor="ctr">
                    <a:solidFill>
                      <a:srgbClr val="EDC6AA"/>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教員への依存</a:t>
                      </a:r>
                      <a:endParaRPr/>
                    </a:p>
                  </a:txBody>
                  <a:tcPr marT="45725" marB="45725" marR="91450" marL="91450">
                    <a:solidFill>
                      <a:srgbClr val="F2F2F2"/>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積極的に関わらなくとも教員が必要な支援をしてくれる。</a:t>
                      </a:r>
                      <a:endParaRPr/>
                    </a:p>
                  </a:txBody>
                  <a:tcPr marT="45725" marB="45725" marR="91450" marL="91450">
                    <a:solidFill>
                      <a:srgbClr val="F2F2F2"/>
                    </a:solidFill>
                  </a:tcPr>
                </a:tc>
              </a:tr>
              <a:tr h="672250">
                <a:tc vMerge="1"/>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罪悪感</a:t>
                      </a:r>
                      <a:endParaRPr/>
                    </a:p>
                  </a:txBody>
                  <a:tcPr marT="45725" marB="45725" marR="91450" marL="91450">
                    <a:solidFill>
                      <a:schemeClr val="lt1"/>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他のメンバーの方が有能であると引け目を感じて、積極的に関わらないことがグループにとって最適と考える。</a:t>
                      </a:r>
                      <a:endParaRPr/>
                    </a:p>
                  </a:txBody>
                  <a:tcPr marT="45725" marB="45725" marR="91450" marL="91450">
                    <a:solidFill>
                      <a:schemeClr val="lt1"/>
                    </a:solidFill>
                  </a:tcPr>
                </a:tc>
              </a:tr>
              <a:tr h="672250">
                <a:tc vMerge="1"/>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逃避</a:t>
                      </a:r>
                      <a:endParaRPr/>
                    </a:p>
                  </a:txBody>
                  <a:tcPr marT="45725" marB="45725" marR="91450" marL="91450">
                    <a:solidFill>
                      <a:srgbClr val="F2F2F2"/>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学習活動以外の活動に高い優先順位がおかれて、グループ学習に積極的に関わらなくなる。</a:t>
                      </a:r>
                      <a:endParaRPr/>
                    </a:p>
                  </a:txBody>
                  <a:tcPr marT="45725" marB="45725" marR="91450" marL="91450">
                    <a:solidFill>
                      <a:srgbClr val="F2F2F2"/>
                    </a:solidFill>
                  </a:tcPr>
                </a:tc>
              </a:tr>
              <a:tr h="430475">
                <a:tc vMerge="1"/>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個人的な関係</a:t>
                      </a:r>
                      <a:endParaRPr/>
                    </a:p>
                  </a:txBody>
                  <a:tcPr marT="45725" marB="45725" marR="91450" marL="91450">
                    <a:solidFill>
                      <a:schemeClr val="lt1"/>
                    </a:solidFill>
                  </a:tcPr>
                </a:tc>
                <a:tc>
                  <a:txBody>
                    <a:bodyPr/>
                    <a:lstStyle/>
                    <a:p>
                      <a:pPr indent="0" lvl="0" marL="0" marR="0" rtl="0" algn="l">
                        <a:lnSpc>
                          <a:spcPct val="100000"/>
                        </a:lnSpc>
                        <a:spcBef>
                          <a:spcPts val="0"/>
                        </a:spcBef>
                        <a:spcAft>
                          <a:spcPts val="0"/>
                        </a:spcAft>
                        <a:buClr>
                          <a:srgbClr val="3F3F3F"/>
                        </a:buClr>
                        <a:buSzPts val="1600"/>
                        <a:buFont typeface="Arial"/>
                        <a:buNone/>
                      </a:pPr>
                      <a:r>
                        <a:rPr b="0" i="0" lang="ja-JP" sz="1600" u="none" cap="none" strike="noStrike">
                          <a:solidFill>
                            <a:srgbClr val="3F3F3F"/>
                          </a:solidFill>
                          <a:latin typeface="Arial"/>
                          <a:ea typeface="Arial"/>
                          <a:cs typeface="Arial"/>
                          <a:sym typeface="Arial"/>
                        </a:rPr>
                        <a:t>メンバー間で個人的な不仲がある。</a:t>
                      </a:r>
                      <a:endParaRPr/>
                    </a:p>
                  </a:txBody>
                  <a:tcPr marT="45725" marB="45725" marR="91450" marL="91450">
                    <a:solidFill>
                      <a:schemeClr val="lt1"/>
                    </a:solidFill>
                  </a:tcPr>
                </a:tc>
              </a:tr>
            </a:tbl>
          </a:graphicData>
        </a:graphic>
      </p:graphicFrame>
      <p:sp>
        <p:nvSpPr>
          <p:cNvPr id="972" name="Google Shape;972;p56"/>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111-112</a:t>
            </a:r>
            <a:endParaRPr b="0" i="0" sz="1100" u="none" cap="none" strike="noStrike">
              <a:solidFill>
                <a:schemeClr val="lt2"/>
              </a:solidFill>
              <a:latin typeface="Arial"/>
              <a:ea typeface="Arial"/>
              <a:cs typeface="Arial"/>
              <a:sym typeface="Arial"/>
            </a:endParaRPr>
          </a:p>
        </p:txBody>
      </p:sp>
      <p:sp>
        <p:nvSpPr>
          <p:cNvPr id="973" name="Google Shape;973;p56"/>
          <p:cNvSpPr/>
          <p:nvPr/>
        </p:nvSpPr>
        <p:spPr>
          <a:xfrm>
            <a:off x="1926318" y="4498976"/>
            <a:ext cx="9495716" cy="3066426"/>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57"/>
          <p:cNvSpPr/>
          <p:nvPr/>
        </p:nvSpPr>
        <p:spPr>
          <a:xfrm>
            <a:off x="1863154" y="3814134"/>
            <a:ext cx="4248176"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79" name="Google Shape;979;p57"/>
          <p:cNvSpPr txBox="1"/>
          <p:nvPr/>
        </p:nvSpPr>
        <p:spPr>
          <a:xfrm>
            <a:off x="2046195" y="4391221"/>
            <a:ext cx="3882093"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①テスト・テイキング・チーム</a:t>
            </a:r>
            <a:endParaRPr b="1" i="0" sz="2400" u="none" cap="none" strike="noStrike">
              <a:solidFill>
                <a:schemeClr val="lt2"/>
              </a:solidFill>
              <a:latin typeface="Arial"/>
              <a:ea typeface="Arial"/>
              <a:cs typeface="Arial"/>
              <a:sym typeface="Arial"/>
            </a:endParaRPr>
          </a:p>
        </p:txBody>
      </p:sp>
      <p:sp>
        <p:nvSpPr>
          <p:cNvPr id="980" name="Google Shape;980;p57"/>
          <p:cNvSpPr/>
          <p:nvPr/>
        </p:nvSpPr>
        <p:spPr>
          <a:xfrm>
            <a:off x="6848925" y="3814134"/>
            <a:ext cx="4292721" cy="401968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81" name="Google Shape;981;p57"/>
          <p:cNvSpPr txBox="1"/>
          <p:nvPr/>
        </p:nvSpPr>
        <p:spPr>
          <a:xfrm>
            <a:off x="1301603" y="2289021"/>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個人とグループの両方の努力を促す</a:t>
            </a:r>
            <a:endParaRPr b="1" i="0" sz="3200" u="none" cap="none" strike="noStrike">
              <a:solidFill>
                <a:schemeClr val="lt2"/>
              </a:solidFill>
              <a:latin typeface="Arial"/>
              <a:ea typeface="Arial"/>
              <a:cs typeface="Arial"/>
              <a:sym typeface="Arial"/>
            </a:endParaRPr>
          </a:p>
        </p:txBody>
      </p:sp>
      <p:sp>
        <p:nvSpPr>
          <p:cNvPr id="982" name="Google Shape;982;p57"/>
          <p:cNvSpPr txBox="1"/>
          <p:nvPr/>
        </p:nvSpPr>
        <p:spPr>
          <a:xfrm>
            <a:off x="6985964" y="5444257"/>
            <a:ext cx="4018640"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２～４名のグループをつくり、各グループに別々の問題と解答用紙を配布する。</a:t>
            </a:r>
            <a:endParaRPr b="0" i="0" sz="1800" u="none" cap="none" strike="noStrike">
              <a:solidFill>
                <a:schemeClr val="lt2"/>
              </a:solidFill>
              <a:latin typeface="Arial"/>
              <a:ea typeface="Arial"/>
              <a:cs typeface="Arial"/>
              <a:sym typeface="Arial"/>
            </a:endParaRPr>
          </a:p>
        </p:txBody>
      </p:sp>
      <p:sp>
        <p:nvSpPr>
          <p:cNvPr id="983" name="Google Shape;983;p57"/>
          <p:cNvSpPr txBox="1"/>
          <p:nvPr/>
        </p:nvSpPr>
        <p:spPr>
          <a:xfrm>
            <a:off x="7065760" y="4532901"/>
            <a:ext cx="3859049"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②センド・ア・プロブレム</a:t>
            </a:r>
            <a:endParaRPr b="1" i="0" sz="2400" u="none" cap="none" strike="noStrike">
              <a:solidFill>
                <a:schemeClr val="lt2"/>
              </a:solidFill>
              <a:latin typeface="Arial"/>
              <a:ea typeface="Arial"/>
              <a:cs typeface="Arial"/>
              <a:sym typeface="Arial"/>
            </a:endParaRPr>
          </a:p>
        </p:txBody>
      </p:sp>
      <p:sp>
        <p:nvSpPr>
          <p:cNvPr id="984" name="Google Shape;984;p57"/>
          <p:cNvSpPr txBox="1"/>
          <p:nvPr/>
        </p:nvSpPr>
        <p:spPr>
          <a:xfrm>
            <a:off x="2046195" y="5467996"/>
            <a:ext cx="3882093" cy="1218282"/>
          </a:xfrm>
          <a:prstGeom prst="rect">
            <a:avLst/>
          </a:prstGeom>
          <a:noFill/>
          <a:ln>
            <a:noFill/>
          </a:ln>
        </p:spPr>
        <p:txBody>
          <a:bodyPr anchorCtr="0" anchor="ctr"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協同学習の利点を生かしたテスト技法。チーム、個人、チームの３段階でテストに取り組む。</a:t>
            </a:r>
            <a:endParaRPr b="0" i="0" sz="1800" u="none" cap="none" strike="noStrike">
              <a:solidFill>
                <a:schemeClr val="lt2"/>
              </a:solidFill>
              <a:latin typeface="Arial"/>
              <a:ea typeface="Arial"/>
              <a:cs typeface="Arial"/>
              <a:sym typeface="Arial"/>
            </a:endParaRPr>
          </a:p>
        </p:txBody>
      </p:sp>
      <p:sp>
        <p:nvSpPr>
          <p:cNvPr id="985" name="Google Shape;985;p57"/>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グループ学習を評価する⑩</a:t>
            </a:r>
            <a:endParaRPr/>
          </a:p>
        </p:txBody>
      </p:sp>
      <p:pic>
        <p:nvPicPr>
          <p:cNvPr id="986" name="Google Shape;986;p57"/>
          <p:cNvPicPr preferRelativeResize="0"/>
          <p:nvPr/>
        </p:nvPicPr>
        <p:blipFill rotWithShape="1">
          <a:blip r:embed="rId3">
            <a:alphaModFix/>
          </a:blip>
          <a:srcRect b="0" l="0" r="0" t="0"/>
          <a:stretch/>
        </p:blipFill>
        <p:spPr>
          <a:xfrm>
            <a:off x="8428467" y="7117836"/>
            <a:ext cx="1133634" cy="1133634"/>
          </a:xfrm>
          <a:prstGeom prst="rect">
            <a:avLst/>
          </a:prstGeom>
          <a:noFill/>
          <a:ln>
            <a:noFill/>
          </a:ln>
        </p:spPr>
      </p:pic>
      <p:pic>
        <p:nvPicPr>
          <p:cNvPr id="987" name="Google Shape;987;p57"/>
          <p:cNvPicPr preferRelativeResize="0"/>
          <p:nvPr/>
        </p:nvPicPr>
        <p:blipFill rotWithShape="1">
          <a:blip r:embed="rId4">
            <a:alphaModFix/>
          </a:blip>
          <a:srcRect b="0" l="0" r="0" t="0"/>
          <a:stretch/>
        </p:blipFill>
        <p:spPr>
          <a:xfrm>
            <a:off x="2928650" y="7192879"/>
            <a:ext cx="1058591" cy="1058591"/>
          </a:xfrm>
          <a:prstGeom prst="rect">
            <a:avLst/>
          </a:prstGeom>
          <a:noFill/>
          <a:ln>
            <a:noFill/>
          </a:ln>
        </p:spPr>
      </p:pic>
      <p:pic>
        <p:nvPicPr>
          <p:cNvPr id="988" name="Google Shape;988;p57"/>
          <p:cNvPicPr preferRelativeResize="0"/>
          <p:nvPr/>
        </p:nvPicPr>
        <p:blipFill rotWithShape="1">
          <a:blip r:embed="rId3">
            <a:alphaModFix/>
          </a:blip>
          <a:srcRect b="0" l="0" r="0" t="0"/>
          <a:stretch/>
        </p:blipFill>
        <p:spPr>
          <a:xfrm>
            <a:off x="4223903" y="7137162"/>
            <a:ext cx="1133634" cy="1133634"/>
          </a:xfrm>
          <a:prstGeom prst="rect">
            <a:avLst/>
          </a:prstGeom>
          <a:noFill/>
          <a:ln>
            <a:noFill/>
          </a:ln>
        </p:spPr>
      </p:pic>
      <p:sp>
        <p:nvSpPr>
          <p:cNvPr id="989" name="Google Shape;989;p57"/>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113-114</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58"/>
          <p:cNvSpPr/>
          <p:nvPr/>
        </p:nvSpPr>
        <p:spPr>
          <a:xfrm>
            <a:off x="1750495" y="2552616"/>
            <a:ext cx="4422691" cy="528119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95" name="Google Shape;995;p58"/>
          <p:cNvSpPr txBox="1"/>
          <p:nvPr/>
        </p:nvSpPr>
        <p:spPr>
          <a:xfrm>
            <a:off x="2301936" y="3187949"/>
            <a:ext cx="3319808" cy="841256"/>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振り返りや日誌に</a:t>
            </a:r>
            <a:endParaRPr b="1" i="0" sz="2400" u="none" cap="none" strike="noStrike">
              <a:solidFill>
                <a:schemeClr val="lt2"/>
              </a:solidFill>
              <a:latin typeface="Arial"/>
              <a:ea typeface="Arial"/>
              <a:cs typeface="Arial"/>
              <a:sym typeface="Arial"/>
            </a:endParaRPr>
          </a:p>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コメントする</a:t>
            </a:r>
            <a:endParaRPr b="1" i="0" sz="2400" u="none" cap="none" strike="noStrike">
              <a:solidFill>
                <a:schemeClr val="lt2"/>
              </a:solidFill>
              <a:latin typeface="Arial"/>
              <a:ea typeface="Arial"/>
              <a:cs typeface="Arial"/>
              <a:sym typeface="Arial"/>
            </a:endParaRPr>
          </a:p>
        </p:txBody>
      </p:sp>
      <p:sp>
        <p:nvSpPr>
          <p:cNvPr id="996" name="Google Shape;996;p58"/>
          <p:cNvSpPr/>
          <p:nvPr/>
        </p:nvSpPr>
        <p:spPr>
          <a:xfrm>
            <a:off x="6831097" y="2552616"/>
            <a:ext cx="4422691" cy="5281199"/>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97" name="Google Shape;997;p58"/>
          <p:cNvSpPr txBox="1"/>
          <p:nvPr/>
        </p:nvSpPr>
        <p:spPr>
          <a:xfrm>
            <a:off x="7202078" y="4005342"/>
            <a:ext cx="3817619" cy="3141886"/>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４人程度でグループをつくり、テーマや質問を示す</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グループ内ではじめに回答する人を決め、回す</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最初の学生に回答を書いてもらい、他の学生に伝える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次の学生も同様に行う</a:t>
            </a:r>
            <a:endParaRPr b="0" i="0" sz="1800" u="none" cap="none" strike="noStrike">
              <a:solidFill>
                <a:schemeClr val="lt2"/>
              </a:solidFill>
              <a:latin typeface="Arial"/>
              <a:ea typeface="Arial"/>
              <a:cs typeface="Arial"/>
              <a:sym typeface="Arial"/>
            </a:endParaRPr>
          </a:p>
        </p:txBody>
      </p:sp>
      <p:sp>
        <p:nvSpPr>
          <p:cNvPr id="998" name="Google Shape;998;p58"/>
          <p:cNvSpPr txBox="1"/>
          <p:nvPr/>
        </p:nvSpPr>
        <p:spPr>
          <a:xfrm>
            <a:off x="7386270" y="3374618"/>
            <a:ext cx="3428427" cy="471924"/>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共同で知識を整理する</a:t>
            </a:r>
            <a:endParaRPr b="1" i="0" sz="2400" u="none" cap="none" strike="noStrike">
              <a:solidFill>
                <a:schemeClr val="lt2"/>
              </a:solidFill>
              <a:latin typeface="Arial"/>
              <a:ea typeface="Arial"/>
              <a:cs typeface="Arial"/>
              <a:sym typeface="Arial"/>
            </a:endParaRPr>
          </a:p>
        </p:txBody>
      </p:sp>
      <p:sp>
        <p:nvSpPr>
          <p:cNvPr id="999" name="Google Shape;999;p58"/>
          <p:cNvSpPr txBox="1"/>
          <p:nvPr/>
        </p:nvSpPr>
        <p:spPr>
          <a:xfrm>
            <a:off x="1985103" y="4007457"/>
            <a:ext cx="3953474" cy="3141886"/>
          </a:xfrm>
          <a:prstGeom prst="rect">
            <a:avLst/>
          </a:prstGeom>
          <a:noFill/>
          <a:ln>
            <a:noFill/>
          </a:ln>
        </p:spPr>
        <p:txBody>
          <a:bodyPr anchorCtr="0" anchor="ctr" bIns="50800" lIns="50800" spcFirstLastPara="1" rIns="50800" wrap="square" tIns="50800">
            <a:spAutoFit/>
          </a:bodyPr>
          <a:lstStyle/>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振り返りシートに他の学生が記入するための枠を設けておく</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書き手はグループ学習を振り返り、気づいたことや考えたことを記入する</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グループ内でシートを交換し合う</a:t>
            </a:r>
            <a:endParaRPr b="0" i="0" sz="1800" u="none" cap="none" strike="noStrike">
              <a:solidFill>
                <a:schemeClr val="lt2"/>
              </a:solidFill>
              <a:latin typeface="Arial"/>
              <a:ea typeface="Arial"/>
              <a:cs typeface="Arial"/>
              <a:sym typeface="Arial"/>
            </a:endParaRPr>
          </a:p>
          <a:p>
            <a:pPr indent="-342900" lvl="0" marL="342900" marR="0" rtl="0" algn="l">
              <a:lnSpc>
                <a:spcPct val="125000"/>
              </a:lnSpc>
              <a:spcBef>
                <a:spcPts val="12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書き手にシートを返す</a:t>
            </a:r>
            <a:endParaRPr b="0" i="0" sz="1800" u="none" cap="none" strike="noStrike">
              <a:solidFill>
                <a:schemeClr val="lt2"/>
              </a:solidFill>
              <a:latin typeface="Arial"/>
              <a:ea typeface="Arial"/>
              <a:cs typeface="Arial"/>
              <a:sym typeface="Arial"/>
            </a:endParaRPr>
          </a:p>
        </p:txBody>
      </p:sp>
      <p:sp>
        <p:nvSpPr>
          <p:cNvPr id="1000" name="Google Shape;1000;p58"/>
          <p:cNvSpPr txBox="1"/>
          <p:nvPr>
            <p:ph type="title"/>
          </p:nvPr>
        </p:nvSpPr>
        <p:spPr>
          <a:xfrm>
            <a:off x="788988" y="342900"/>
            <a:ext cx="10464800" cy="10795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９章　グループ学習を評価する⑪</a:t>
            </a:r>
            <a:endParaRPr/>
          </a:p>
        </p:txBody>
      </p:sp>
      <p:pic>
        <p:nvPicPr>
          <p:cNvPr id="1001" name="Google Shape;1001;p58"/>
          <p:cNvPicPr preferRelativeResize="0"/>
          <p:nvPr/>
        </p:nvPicPr>
        <p:blipFill rotWithShape="1">
          <a:blip r:embed="rId3">
            <a:alphaModFix/>
          </a:blip>
          <a:srcRect b="0" l="0" r="0" t="0"/>
          <a:stretch/>
        </p:blipFill>
        <p:spPr>
          <a:xfrm>
            <a:off x="8338261" y="7324856"/>
            <a:ext cx="1408361" cy="1408361"/>
          </a:xfrm>
          <a:prstGeom prst="rect">
            <a:avLst/>
          </a:prstGeom>
          <a:noFill/>
          <a:ln>
            <a:noFill/>
          </a:ln>
        </p:spPr>
      </p:pic>
      <p:pic>
        <p:nvPicPr>
          <p:cNvPr id="1002" name="Google Shape;1002;p58"/>
          <p:cNvPicPr preferRelativeResize="0"/>
          <p:nvPr/>
        </p:nvPicPr>
        <p:blipFill rotWithShape="1">
          <a:blip r:embed="rId4">
            <a:alphaModFix/>
          </a:blip>
          <a:srcRect b="0" l="0" r="0" t="0"/>
          <a:stretch/>
        </p:blipFill>
        <p:spPr>
          <a:xfrm>
            <a:off x="3322176" y="7324856"/>
            <a:ext cx="1279328" cy="1279328"/>
          </a:xfrm>
          <a:prstGeom prst="rect">
            <a:avLst/>
          </a:prstGeom>
          <a:noFill/>
          <a:ln>
            <a:noFill/>
          </a:ln>
        </p:spPr>
      </p:pic>
      <p:sp>
        <p:nvSpPr>
          <p:cNvPr id="1003" name="Google Shape;1003;p58"/>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114-116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59"/>
          <p:cNvSpPr/>
          <p:nvPr/>
        </p:nvSpPr>
        <p:spPr>
          <a:xfrm rot="3125219">
            <a:off x="-2578075" y="-8345181"/>
            <a:ext cx="7896440" cy="17284721"/>
          </a:xfrm>
          <a:prstGeom prst="rect">
            <a:avLst/>
          </a:prstGeom>
          <a:solidFill>
            <a:srgbClr val="ECAC0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009" name="Google Shape;1009;p59"/>
          <p:cNvSpPr/>
          <p:nvPr/>
        </p:nvSpPr>
        <p:spPr>
          <a:xfrm>
            <a:off x="0" y="3459480"/>
            <a:ext cx="7696200" cy="6294119"/>
          </a:xfrm>
          <a:prstGeom prst="rtTriangle">
            <a:avLst/>
          </a:prstGeom>
          <a:solidFill>
            <a:srgbClr val="DF68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010" name="Google Shape;1010;p59"/>
          <p:cNvSpPr txBox="1"/>
          <p:nvPr>
            <p:ph type="title"/>
          </p:nvPr>
        </p:nvSpPr>
        <p:spPr>
          <a:xfrm>
            <a:off x="4065203" y="3829843"/>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000"/>
              <a:buFont typeface="Arial"/>
              <a:buNone/>
            </a:pPr>
            <a:r>
              <a:rPr b="1" lang="ja-JP" sz="4000">
                <a:latin typeface="Arial"/>
                <a:ea typeface="Arial"/>
                <a:cs typeface="Arial"/>
                <a:sym typeface="Arial"/>
              </a:rPr>
              <a:t>10章 実技や実習を評価する</a:t>
            </a:r>
            <a:endParaRPr b="1" sz="4000">
              <a:solidFill>
                <a:schemeClr val="lt2"/>
              </a:solidFill>
              <a:latin typeface="Arial"/>
              <a:ea typeface="Arial"/>
              <a:cs typeface="Arial"/>
              <a:sym typeface="Arial"/>
            </a:endParaRPr>
          </a:p>
        </p:txBody>
      </p:sp>
      <p:sp>
        <p:nvSpPr>
          <p:cNvPr id="1011" name="Google Shape;1011;p59"/>
          <p:cNvSpPr txBox="1"/>
          <p:nvPr/>
        </p:nvSpPr>
        <p:spPr>
          <a:xfrm>
            <a:off x="4065203" y="3713166"/>
            <a:ext cx="8559930" cy="3547806"/>
          </a:xfrm>
          <a:prstGeom prst="rect">
            <a:avLst/>
          </a:prstGeom>
          <a:noFill/>
          <a:ln>
            <a:noFill/>
          </a:ln>
        </p:spPr>
        <p:txBody>
          <a:bodyPr anchorCtr="0" anchor="ctr" bIns="50800" lIns="50800" spcFirstLastPara="1" rIns="50800" wrap="square" tIns="50800">
            <a:normAutofit/>
          </a:bodyPr>
          <a:lstStyle/>
          <a:p>
            <a:pPr indent="0" lvl="0" marL="0" marR="0" rtl="0" algn="l">
              <a:lnSpc>
                <a:spcPct val="150000"/>
              </a:lnSpc>
              <a:spcBef>
                <a:spcPts val="0"/>
              </a:spcBef>
              <a:spcAft>
                <a:spcPts val="0"/>
              </a:spcAft>
              <a:buClr>
                <a:schemeClr val="lt2"/>
              </a:buClr>
              <a:buSzPts val="2400"/>
              <a:buFont typeface="Arial"/>
              <a:buNone/>
            </a:pPr>
            <a:r>
              <a:rPr b="0" i="0" lang="ja-JP" sz="2400" u="none" cap="none" strike="noStrike">
                <a:solidFill>
                  <a:schemeClr val="lt2"/>
                </a:solidFill>
                <a:latin typeface="Arial"/>
                <a:ea typeface="Arial"/>
                <a:cs typeface="Arial"/>
                <a:sym typeface="Arial"/>
              </a:rPr>
              <a:t>実技や実習</a:t>
            </a:r>
            <a:r>
              <a:rPr lang="ja-JP" sz="2400">
                <a:solidFill>
                  <a:schemeClr val="lt2"/>
                </a:solidFill>
              </a:rPr>
              <a:t>では、</a:t>
            </a:r>
            <a:r>
              <a:rPr lang="ja-JP" sz="2400">
                <a:solidFill>
                  <a:schemeClr val="lt2"/>
                </a:solidFill>
              </a:rPr>
              <a:t>領域横断的で統合的な学習成果を評価することが多い。ここでは、その</a:t>
            </a:r>
            <a:r>
              <a:rPr lang="ja-JP" sz="2400">
                <a:solidFill>
                  <a:schemeClr val="lt2"/>
                </a:solidFill>
              </a:rPr>
              <a:t>評価方法</a:t>
            </a:r>
            <a:r>
              <a:rPr b="0" i="0" lang="ja-JP" sz="2400" u="none" cap="none" strike="noStrike">
                <a:solidFill>
                  <a:schemeClr val="lt2"/>
                </a:solidFill>
                <a:latin typeface="Arial"/>
                <a:ea typeface="Arial"/>
                <a:cs typeface="Arial"/>
                <a:sym typeface="Arial"/>
              </a:rPr>
              <a:t>について</a:t>
            </a:r>
            <a:r>
              <a:rPr lang="ja-JP" sz="2400">
                <a:solidFill>
                  <a:schemeClr val="lt2"/>
                </a:solidFill>
              </a:rPr>
              <a:t>理解</a:t>
            </a:r>
            <a:r>
              <a:rPr b="0" i="0" lang="ja-JP" sz="2400" u="none" cap="none" strike="noStrike">
                <a:solidFill>
                  <a:schemeClr val="lt2"/>
                </a:solidFill>
                <a:latin typeface="Arial"/>
                <a:ea typeface="Arial"/>
                <a:cs typeface="Arial"/>
                <a:sym typeface="Arial"/>
              </a:rPr>
              <a:t>する。</a:t>
            </a:r>
            <a:endParaRPr b="0" i="0" sz="2400" u="none" cap="none" strike="noStrike">
              <a:solidFill>
                <a:schemeClr val="lt2"/>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60"/>
          <p:cNvSpPr txBox="1"/>
          <p:nvPr/>
        </p:nvSpPr>
        <p:spPr>
          <a:xfrm>
            <a:off x="788652" y="2180784"/>
            <a:ext cx="11455735" cy="1390551"/>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複数の観点で評価を行う</a:t>
            </a:r>
            <a:endParaRPr b="1" i="0" sz="3200" u="none" cap="none" strike="noStrike">
              <a:solidFill>
                <a:schemeClr val="lt2"/>
              </a:solidFill>
              <a:latin typeface="Arial"/>
              <a:ea typeface="Arial"/>
              <a:cs typeface="Arial"/>
              <a:sym typeface="Arial"/>
            </a:endParaRPr>
          </a:p>
        </p:txBody>
      </p:sp>
      <p:sp>
        <p:nvSpPr>
          <p:cNvPr id="1017" name="Google Shape;1017;p60"/>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10章　実技や実習を評価する①</a:t>
            </a:r>
            <a:endParaRPr/>
          </a:p>
        </p:txBody>
      </p:sp>
      <p:sp>
        <p:nvSpPr>
          <p:cNvPr id="1018" name="Google Shape;1018;p60"/>
          <p:cNvSpPr/>
          <p:nvPr/>
        </p:nvSpPr>
        <p:spPr>
          <a:xfrm>
            <a:off x="1605776" y="3779143"/>
            <a:ext cx="10129023"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19" name="Google Shape;1019;p60"/>
          <p:cNvSpPr txBox="1"/>
          <p:nvPr/>
        </p:nvSpPr>
        <p:spPr>
          <a:xfrm>
            <a:off x="1941743" y="5028586"/>
            <a:ext cx="5105828" cy="2257028"/>
          </a:xfrm>
          <a:prstGeom prst="rect">
            <a:avLst/>
          </a:prstGeom>
          <a:noFill/>
          <a:ln>
            <a:noFill/>
          </a:ln>
        </p:spPr>
        <p:txBody>
          <a:bodyPr anchorCtr="0" anchor="ctr" bIns="50800" lIns="50800" spcFirstLastPara="1" rIns="50800" wrap="square" tIns="50800">
            <a:spAutoFit/>
          </a:bodyPr>
          <a:lstStyle/>
          <a:p>
            <a:pPr indent="0" lvl="0" marL="0" marR="0" rtl="0" algn="l">
              <a:lnSpc>
                <a:spcPct val="14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総合的な学習成果を評価する先、評価の観点は複数になる。例えば教育実習ならば、教師の在り方・実践的な指導力・学級経営力などである。よって知識・技能・態度を含んだ評価観点が求められる。</a:t>
            </a:r>
            <a:endParaRPr b="0" i="0" sz="2000" u="none" cap="none" strike="noStrike">
              <a:solidFill>
                <a:schemeClr val="lt2"/>
              </a:solidFill>
              <a:latin typeface="Arial"/>
              <a:ea typeface="Arial"/>
              <a:cs typeface="Arial"/>
              <a:sym typeface="Arial"/>
            </a:endParaRPr>
          </a:p>
        </p:txBody>
      </p:sp>
      <p:pic>
        <p:nvPicPr>
          <p:cNvPr id="1020" name="Google Shape;1020;p60"/>
          <p:cNvPicPr preferRelativeResize="0"/>
          <p:nvPr/>
        </p:nvPicPr>
        <p:blipFill rotWithShape="1">
          <a:blip r:embed="rId3">
            <a:alphaModFix/>
          </a:blip>
          <a:srcRect b="0" l="0" r="0" t="0"/>
          <a:stretch/>
        </p:blipFill>
        <p:spPr>
          <a:xfrm>
            <a:off x="8179074" y="4868706"/>
            <a:ext cx="2058436" cy="2058436"/>
          </a:xfrm>
          <a:prstGeom prst="rect">
            <a:avLst/>
          </a:prstGeom>
          <a:noFill/>
          <a:ln>
            <a:noFill/>
          </a:ln>
        </p:spPr>
      </p:pic>
      <p:sp>
        <p:nvSpPr>
          <p:cNvPr id="1021" name="Google Shape;1021;p60"/>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117-118</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61"/>
          <p:cNvSpPr txBox="1"/>
          <p:nvPr/>
        </p:nvSpPr>
        <p:spPr>
          <a:xfrm>
            <a:off x="1269997" y="2520215"/>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チェックリストを作成する</a:t>
            </a:r>
            <a:endParaRPr b="1" i="0" sz="3200" u="none" cap="none" strike="noStrike">
              <a:solidFill>
                <a:schemeClr val="lt2"/>
              </a:solidFill>
              <a:latin typeface="Arial"/>
              <a:ea typeface="Arial"/>
              <a:cs typeface="Arial"/>
              <a:sym typeface="Arial"/>
            </a:endParaRPr>
          </a:p>
        </p:txBody>
      </p:sp>
      <p:sp>
        <p:nvSpPr>
          <p:cNvPr id="1027" name="Google Shape;1027;p61"/>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10章　実技や実習を評価する②</a:t>
            </a:r>
            <a:endParaRPr/>
          </a:p>
        </p:txBody>
      </p:sp>
      <p:sp>
        <p:nvSpPr>
          <p:cNvPr id="1028" name="Google Shape;1028;p61"/>
          <p:cNvSpPr txBox="1"/>
          <p:nvPr/>
        </p:nvSpPr>
        <p:spPr>
          <a:xfrm>
            <a:off x="1833026" y="7449573"/>
            <a:ext cx="5885400" cy="2718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100"/>
              <a:buFont typeface="Arial"/>
              <a:buNone/>
            </a:pPr>
            <a:r>
              <a:rPr b="0" i="0" lang="ja-JP" sz="1100" u="none" cap="none" strike="noStrike">
                <a:solidFill>
                  <a:schemeClr val="lt2"/>
                </a:solidFill>
                <a:latin typeface="Arial"/>
                <a:ea typeface="Arial"/>
                <a:cs typeface="Arial"/>
                <a:sym typeface="Arial"/>
              </a:rPr>
              <a:t>出所　辰野（2010）</a:t>
            </a:r>
            <a:r>
              <a:rPr lang="ja-JP" sz="1100">
                <a:solidFill>
                  <a:schemeClr val="lt2"/>
                </a:solidFill>
              </a:rPr>
              <a:t>pp</a:t>
            </a:r>
            <a:r>
              <a:rPr b="0" i="0" lang="ja-JP" sz="1100" u="none" cap="none" strike="noStrike">
                <a:solidFill>
                  <a:schemeClr val="lt2"/>
                </a:solidFill>
                <a:latin typeface="Arial"/>
                <a:ea typeface="Arial"/>
                <a:cs typeface="Arial"/>
                <a:sym typeface="Arial"/>
              </a:rPr>
              <a:t>.82-83を参考に作成</a:t>
            </a:r>
            <a:endParaRPr/>
          </a:p>
        </p:txBody>
      </p:sp>
      <p:graphicFrame>
        <p:nvGraphicFramePr>
          <p:cNvPr id="1029" name="Google Shape;1029;p61"/>
          <p:cNvGraphicFramePr/>
          <p:nvPr/>
        </p:nvGraphicFramePr>
        <p:xfrm>
          <a:off x="1833026" y="4130439"/>
          <a:ext cx="3000000" cy="3000000"/>
        </p:xfrm>
        <a:graphic>
          <a:graphicData uri="http://schemas.openxmlformats.org/drawingml/2006/table">
            <a:tbl>
              <a:tblPr bandRow="1" firstRow="1">
                <a:noFill/>
                <a:tableStyleId>{CA01BBFE-8B5D-4D13-B827-D4F06699E064}</a:tableStyleId>
              </a:tblPr>
              <a:tblGrid>
                <a:gridCol w="2160050"/>
                <a:gridCol w="2509325"/>
                <a:gridCol w="2334675"/>
                <a:gridCol w="2334675"/>
              </a:tblGrid>
              <a:tr h="639300">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発言観察</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行動原理</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技能観察</a:t>
                      </a:r>
                      <a:endParaRPr/>
                    </a:p>
                  </a:txBody>
                  <a:tcPr marT="45725" marB="45725" marR="91450" marL="91450" anchor="ctr">
                    <a:solidFill>
                      <a:srgbClr val="EDC6AA"/>
                    </a:solidFill>
                  </a:tcPr>
                </a:tc>
              </a:tr>
              <a:tr h="6393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知識・理解</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〇</a:t>
                      </a:r>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rgbClr val="F2F2F2"/>
                    </a:solidFill>
                  </a:tcPr>
                </a:tc>
              </a:tr>
              <a:tr h="6393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思考・判断</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〇</a:t>
                      </a:r>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〇</a:t>
                      </a:r>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chemeClr val="lt1"/>
                    </a:solidFill>
                  </a:tcPr>
                </a:tc>
              </a:tr>
              <a:tr h="6393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技能</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〇</a:t>
                      </a:r>
                      <a:endParaRPr/>
                    </a:p>
                  </a:txBody>
                  <a:tcPr marT="45725" marB="45725" marR="91450" marL="91450" anchor="ctr">
                    <a:solidFill>
                      <a:srgbClr val="F2F2F2"/>
                    </a:solidFill>
                  </a:tcPr>
                </a:tc>
              </a:tr>
              <a:tr h="639300">
                <a:tc>
                  <a:txBody>
                    <a:bodyPr/>
                    <a:lstStyle/>
                    <a:p>
                      <a:pPr indent="0" lvl="0" marL="0" marR="0" rtl="0" algn="l">
                        <a:lnSpc>
                          <a:spcPct val="100000"/>
                        </a:lnSpc>
                        <a:spcBef>
                          <a:spcPts val="0"/>
                        </a:spcBef>
                        <a:spcAft>
                          <a:spcPts val="0"/>
                        </a:spcAft>
                        <a:buClr>
                          <a:srgbClr val="3F3F3F"/>
                        </a:buClr>
                        <a:buSzPts val="1600"/>
                        <a:buFont typeface="Arial"/>
                        <a:buNone/>
                      </a:pPr>
                      <a:r>
                        <a:rPr b="1" i="0" lang="ja-JP" sz="1600" u="none" cap="none" strike="noStrike">
                          <a:solidFill>
                            <a:srgbClr val="3F3F3F"/>
                          </a:solidFill>
                          <a:latin typeface="Arial"/>
                          <a:ea typeface="Arial"/>
                          <a:cs typeface="Arial"/>
                          <a:sym typeface="Arial"/>
                        </a:rPr>
                        <a:t>関心・意欲・態度</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rgbClr val="3F3F3F"/>
                        </a:buClr>
                        <a:buSzPts val="1600"/>
                        <a:buFont typeface="Arial"/>
                        <a:buNone/>
                      </a:pPr>
                      <a:r>
                        <a:rPr lang="ja-JP" sz="1600" u="none" cap="none" strike="noStrike">
                          <a:solidFill>
                            <a:srgbClr val="3F3F3F"/>
                          </a:solidFill>
                        </a:rPr>
                        <a:t>〇</a:t>
                      </a:r>
                      <a:endParaRPr/>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rgbClr val="3F3F3F"/>
                        </a:solidFill>
                      </a:endParaRPr>
                    </a:p>
                  </a:txBody>
                  <a:tcPr marT="45725" marB="45725" marR="91450" marL="91450" anchor="ctr">
                    <a:solidFill>
                      <a:schemeClr val="lt1"/>
                    </a:solidFill>
                  </a:tcPr>
                </a:tc>
              </a:tr>
            </a:tbl>
          </a:graphicData>
        </a:graphic>
      </p:graphicFrame>
      <p:sp>
        <p:nvSpPr>
          <p:cNvPr id="1030" name="Google Shape;1030;p61"/>
          <p:cNvSpPr/>
          <p:nvPr/>
        </p:nvSpPr>
        <p:spPr>
          <a:xfrm>
            <a:off x="1858054" y="4149990"/>
            <a:ext cx="9313716" cy="3176914"/>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31" name="Google Shape;1031;p61"/>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p.120</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62"/>
          <p:cNvSpPr txBox="1"/>
          <p:nvPr/>
        </p:nvSpPr>
        <p:spPr>
          <a:xfrm>
            <a:off x="1269999" y="2646739"/>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関心・意欲・態度評価の観点と評価の方法の例</a:t>
            </a:r>
            <a:endParaRPr b="1" i="0" sz="3200" u="none" cap="none" strike="noStrike">
              <a:solidFill>
                <a:schemeClr val="lt2"/>
              </a:solidFill>
              <a:latin typeface="Arial"/>
              <a:ea typeface="Arial"/>
              <a:cs typeface="Arial"/>
              <a:sym typeface="Arial"/>
            </a:endParaRPr>
          </a:p>
        </p:txBody>
      </p:sp>
      <p:sp>
        <p:nvSpPr>
          <p:cNvPr id="1037" name="Google Shape;1037;p62"/>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10章　実技や実習を評価する③</a:t>
            </a:r>
            <a:endParaRPr/>
          </a:p>
        </p:txBody>
      </p:sp>
      <p:sp>
        <p:nvSpPr>
          <p:cNvPr id="1038" name="Google Shape;1038;p62"/>
          <p:cNvSpPr txBox="1"/>
          <p:nvPr/>
        </p:nvSpPr>
        <p:spPr>
          <a:xfrm>
            <a:off x="2251455" y="8498558"/>
            <a:ext cx="5885400" cy="2718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100"/>
              <a:buFont typeface="Arial"/>
              <a:buNone/>
            </a:pPr>
            <a:r>
              <a:rPr b="0" i="0" lang="ja-JP" sz="1100" u="none" cap="none" strike="noStrike">
                <a:solidFill>
                  <a:schemeClr val="lt2"/>
                </a:solidFill>
                <a:latin typeface="Arial"/>
                <a:ea typeface="Arial"/>
                <a:cs typeface="Arial"/>
                <a:sym typeface="Arial"/>
              </a:rPr>
              <a:t>出所　辰野（2010）</a:t>
            </a:r>
            <a:r>
              <a:rPr lang="ja-JP" sz="1100">
                <a:solidFill>
                  <a:schemeClr val="lt2"/>
                </a:solidFill>
              </a:rPr>
              <a:t>pp.</a:t>
            </a:r>
            <a:r>
              <a:rPr b="0" i="0" lang="ja-JP" sz="1100" u="none" cap="none" strike="noStrike">
                <a:solidFill>
                  <a:schemeClr val="lt2"/>
                </a:solidFill>
                <a:latin typeface="Arial"/>
                <a:ea typeface="Arial"/>
                <a:cs typeface="Arial"/>
                <a:sym typeface="Arial"/>
              </a:rPr>
              <a:t>82-83を参考に作成</a:t>
            </a:r>
            <a:endParaRPr/>
          </a:p>
        </p:txBody>
      </p:sp>
      <p:graphicFrame>
        <p:nvGraphicFramePr>
          <p:cNvPr id="1039" name="Google Shape;1039;p62"/>
          <p:cNvGraphicFramePr/>
          <p:nvPr/>
        </p:nvGraphicFramePr>
        <p:xfrm>
          <a:off x="2320075" y="4134782"/>
          <a:ext cx="3000000" cy="3000000"/>
        </p:xfrm>
        <a:graphic>
          <a:graphicData uri="http://schemas.openxmlformats.org/drawingml/2006/table">
            <a:tbl>
              <a:tblPr bandRow="1" firstRow="1">
                <a:noFill/>
                <a:tableStyleId>{CA01BBFE-8B5D-4D13-B827-D4F06699E064}</a:tableStyleId>
              </a:tblPr>
              <a:tblGrid>
                <a:gridCol w="2693750"/>
                <a:gridCol w="1913175"/>
                <a:gridCol w="1913175"/>
                <a:gridCol w="1913175"/>
              </a:tblGrid>
              <a:tr h="727300">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solidFill>
                          <a:schemeClr val="lt2"/>
                        </a:solidFill>
                      </a:endParaRPr>
                    </a:p>
                  </a:txBody>
                  <a:tcPr marT="45725" marB="45725" marR="91450" marL="91450">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rPr>
                        <a:t>よく行う</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rPr>
                        <a:t>ときどき</a:t>
                      </a:r>
                      <a:endParaRPr sz="1600" u="none" cap="none" strike="noStrike">
                        <a:solidFill>
                          <a:schemeClr val="lt2"/>
                        </a:solidFill>
                      </a:endParaRPr>
                    </a:p>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rPr>
                        <a:t>行う</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rPr>
                        <a:t>ほとんど</a:t>
                      </a:r>
                      <a:endParaRPr sz="1600" u="none" cap="none" strike="noStrike">
                        <a:solidFill>
                          <a:schemeClr val="lt2"/>
                        </a:solidFill>
                      </a:endParaRPr>
                    </a:p>
                    <a:p>
                      <a:pPr indent="0" lvl="0" marL="0" marR="0" rtl="0" algn="ctr">
                        <a:lnSpc>
                          <a:spcPct val="100000"/>
                        </a:lnSpc>
                        <a:spcBef>
                          <a:spcPts val="0"/>
                        </a:spcBef>
                        <a:spcAft>
                          <a:spcPts val="0"/>
                        </a:spcAft>
                        <a:buClr>
                          <a:schemeClr val="lt2"/>
                        </a:buClr>
                        <a:buSzPts val="1600"/>
                        <a:buFont typeface="Arial"/>
                        <a:buNone/>
                      </a:pPr>
                      <a:r>
                        <a:rPr lang="ja-JP" sz="1600" u="none" cap="none" strike="noStrike">
                          <a:solidFill>
                            <a:schemeClr val="lt2"/>
                          </a:solidFill>
                        </a:rPr>
                        <a:t>ない</a:t>
                      </a:r>
                      <a:endParaRPr/>
                    </a:p>
                  </a:txBody>
                  <a:tcPr marT="45725" marB="45725" marR="91450" marL="91450" anchor="ctr">
                    <a:solidFill>
                      <a:srgbClr val="EDC6AA"/>
                    </a:solidFill>
                  </a:tcPr>
                </a:tc>
              </a:tr>
              <a:tr h="727300">
                <a:tc>
                  <a:txBody>
                    <a:bodyPr/>
                    <a:lstStyle/>
                    <a:p>
                      <a:pPr indent="0" lvl="0" marL="0" marR="0" rtl="0" algn="l">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～に気づく</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t>✔️</a:t>
                      </a:r>
                      <a:endParaRPr sz="1600" u="none" cap="none" strike="noStrike"/>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rgbClr val="F2F2F2"/>
                    </a:solidFill>
                  </a:tcPr>
                </a:tc>
              </a:tr>
              <a:tr h="727300">
                <a:tc>
                  <a:txBody>
                    <a:bodyPr/>
                    <a:lstStyle/>
                    <a:p>
                      <a:pPr indent="0" lvl="0" marL="0" marR="0" rtl="0" algn="l">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～に疑問を持つ</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t>✔️</a:t>
                      </a:r>
                      <a:endParaRPr sz="1600" u="none" cap="none" strike="noStrike"/>
                    </a:p>
                  </a:txBody>
                  <a:tcPr marT="45725" marB="45725" marR="91450" marL="91450" anchor="ctr">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nchor="ctr">
                    <a:solidFill>
                      <a:schemeClr val="lt1"/>
                    </a:solidFill>
                  </a:tcPr>
                </a:tc>
              </a:tr>
              <a:tr h="727300">
                <a:tc>
                  <a:txBody>
                    <a:bodyPr/>
                    <a:lstStyle/>
                    <a:p>
                      <a:pPr indent="0" lvl="0" marL="0" marR="0" rtl="0" algn="l">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～に好奇心をもつ</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lang="ja-JP" sz="1600" u="none" cap="none" strike="noStrike"/>
                        <a:t>✔️</a:t>
                      </a:r>
                      <a:endParaRPr sz="1600" u="none" cap="none" strike="noStrike"/>
                    </a:p>
                  </a:txBody>
                  <a:tcPr marT="45725" marB="45725" marR="91450" marL="91450" anchor="ctr">
                    <a:solidFill>
                      <a:srgbClr val="F2F2F2"/>
                    </a:solidFill>
                  </a:tcPr>
                </a:tc>
              </a:tr>
              <a:tr h="727300">
                <a:tc>
                  <a:txBody>
                    <a:bodyPr/>
                    <a:lstStyle/>
                    <a:p>
                      <a:pPr indent="0" lvl="0" marL="0" marR="0" rtl="0" algn="l">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～に注意する</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chemeClr val="lt1"/>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chemeClr val="lt1"/>
                    </a:solidFill>
                  </a:tcPr>
                </a:tc>
              </a:tr>
              <a:tr h="727300">
                <a:tc>
                  <a:txBody>
                    <a:bodyPr/>
                    <a:lstStyle/>
                    <a:p>
                      <a:pPr indent="0" lvl="0" marL="0" marR="0" rtl="0" algn="l">
                        <a:lnSpc>
                          <a:spcPct val="100000"/>
                        </a:lnSpc>
                        <a:spcBef>
                          <a:spcPts val="0"/>
                        </a:spcBef>
                        <a:spcAft>
                          <a:spcPts val="0"/>
                        </a:spcAft>
                        <a:buClr>
                          <a:schemeClr val="lt2"/>
                        </a:buClr>
                        <a:buSzPts val="1600"/>
                        <a:buFont typeface="Arial"/>
                        <a:buNone/>
                      </a:pPr>
                      <a:r>
                        <a:rPr b="1" i="0" lang="ja-JP" sz="1600" u="none" cap="none" strike="noStrike">
                          <a:solidFill>
                            <a:schemeClr val="lt2"/>
                          </a:solidFill>
                          <a:latin typeface="Arial"/>
                          <a:ea typeface="Arial"/>
                          <a:cs typeface="Arial"/>
                          <a:sym typeface="Arial"/>
                        </a:rPr>
                        <a:t>～について質問する</a:t>
                      </a:r>
                      <a:endParaRPr/>
                    </a:p>
                  </a:txBody>
                  <a:tcPr marT="45725" marB="45725" marR="91450" marL="91450" anchor="ctr">
                    <a:solidFill>
                      <a:srgbClr val="EDC6AA"/>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rgbClr val="F2F2F2"/>
                    </a:solidFill>
                  </a:tcPr>
                </a:tc>
                <a:tc>
                  <a:txBody>
                    <a:bodyPr/>
                    <a:lstStyle/>
                    <a:p>
                      <a:pPr indent="0" lvl="0" marL="0" marR="0" rtl="0" algn="ctr">
                        <a:lnSpc>
                          <a:spcPct val="100000"/>
                        </a:lnSpc>
                        <a:spcBef>
                          <a:spcPts val="0"/>
                        </a:spcBef>
                        <a:spcAft>
                          <a:spcPts val="0"/>
                        </a:spcAft>
                        <a:buClr>
                          <a:schemeClr val="dk1"/>
                        </a:buClr>
                        <a:buSzPts val="1600"/>
                        <a:buFont typeface="Arial"/>
                        <a:buNone/>
                      </a:pPr>
                      <a:r>
                        <a:t/>
                      </a:r>
                      <a:endParaRPr sz="1600" u="none" cap="none" strike="noStrike"/>
                    </a:p>
                  </a:txBody>
                  <a:tcPr marT="45725" marB="45725" marR="91450" marL="91450">
                    <a:solidFill>
                      <a:srgbClr val="F2F2F2"/>
                    </a:solidFill>
                  </a:tcPr>
                </a:tc>
              </a:tr>
            </a:tbl>
          </a:graphicData>
        </a:graphic>
      </p:graphicFrame>
      <p:sp>
        <p:nvSpPr>
          <p:cNvPr id="1040" name="Google Shape;1040;p62"/>
          <p:cNvSpPr/>
          <p:nvPr/>
        </p:nvSpPr>
        <p:spPr>
          <a:xfrm>
            <a:off x="2320424" y="4133042"/>
            <a:ext cx="8432921" cy="4365516"/>
          </a:xfrm>
          <a:prstGeom prst="rect">
            <a:avLst/>
          </a:prstGeom>
          <a:noFill/>
          <a:ln cap="flat" cmpd="sng" w="25400">
            <a:solidFill>
              <a:schemeClr val="dk1"/>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1" name="Google Shape;1041;p62"/>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p.121</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63"/>
          <p:cNvSpPr/>
          <p:nvPr/>
        </p:nvSpPr>
        <p:spPr>
          <a:xfrm>
            <a:off x="1605776" y="3779143"/>
            <a:ext cx="10129023" cy="4493902"/>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7" name="Google Shape;1047;p63"/>
          <p:cNvSpPr txBox="1"/>
          <p:nvPr/>
        </p:nvSpPr>
        <p:spPr>
          <a:xfrm>
            <a:off x="1269999" y="2285324"/>
            <a:ext cx="10464801" cy="1080000"/>
          </a:xfrm>
          <a:prstGeom prst="rect">
            <a:avLst/>
          </a:prstGeom>
          <a:noFill/>
          <a:ln>
            <a:noFill/>
          </a:ln>
        </p:spPr>
        <p:txBody>
          <a:bodyPr anchorCtr="0" anchor="ctr" bIns="50800" lIns="50800" spcFirstLastPara="1" rIns="50800" wrap="square" tIns="50800">
            <a:normAutofit/>
          </a:bodyPr>
          <a:lstStyle/>
          <a:p>
            <a:pPr indent="0" lvl="0" marL="0" marR="0" rtl="0" algn="ctr">
              <a:lnSpc>
                <a:spcPct val="100000"/>
              </a:lnSpc>
              <a:spcBef>
                <a:spcPts val="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観察時の認知バイアスを知る</a:t>
            </a:r>
            <a:endParaRPr b="1" i="0" sz="3200" u="none" cap="none" strike="noStrike">
              <a:solidFill>
                <a:schemeClr val="lt2"/>
              </a:solidFill>
              <a:latin typeface="Arial"/>
              <a:ea typeface="Arial"/>
              <a:cs typeface="Arial"/>
              <a:sym typeface="Arial"/>
            </a:endParaRPr>
          </a:p>
        </p:txBody>
      </p:sp>
      <p:sp>
        <p:nvSpPr>
          <p:cNvPr id="1048" name="Google Shape;1048;p63"/>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10章　実技や実習を評価する④</a:t>
            </a:r>
            <a:endParaRPr/>
          </a:p>
        </p:txBody>
      </p:sp>
      <p:sp>
        <p:nvSpPr>
          <p:cNvPr id="1049" name="Google Shape;1049;p63"/>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120-122</a:t>
            </a:r>
            <a:endParaRPr b="0" i="0" sz="1100" u="none" cap="none" strike="noStrike">
              <a:solidFill>
                <a:schemeClr val="lt2"/>
              </a:solidFill>
              <a:latin typeface="Arial"/>
              <a:ea typeface="Arial"/>
              <a:cs typeface="Arial"/>
              <a:sym typeface="Arial"/>
            </a:endParaRPr>
          </a:p>
        </p:txBody>
      </p:sp>
      <p:sp>
        <p:nvSpPr>
          <p:cNvPr id="1050" name="Google Shape;1050;p63"/>
          <p:cNvSpPr txBox="1"/>
          <p:nvPr/>
        </p:nvSpPr>
        <p:spPr>
          <a:xfrm>
            <a:off x="1941743" y="5244030"/>
            <a:ext cx="5105828" cy="1826141"/>
          </a:xfrm>
          <a:prstGeom prst="rect">
            <a:avLst/>
          </a:prstGeom>
          <a:noFill/>
          <a:ln>
            <a:noFill/>
          </a:ln>
        </p:spPr>
        <p:txBody>
          <a:bodyPr anchorCtr="0" anchor="ctr" bIns="50800" lIns="50800" spcFirstLastPara="1" rIns="50800" wrap="square" tIns="50800">
            <a:spAutoFit/>
          </a:bodyPr>
          <a:lstStyle/>
          <a:p>
            <a:pPr indent="0" lvl="0" marL="0" marR="0" rtl="0" algn="l">
              <a:lnSpc>
                <a:spcPct val="140000"/>
              </a:lnSpc>
              <a:spcBef>
                <a:spcPts val="0"/>
              </a:spcBef>
              <a:spcAft>
                <a:spcPts val="0"/>
              </a:spcAft>
              <a:buClr>
                <a:schemeClr val="lt2"/>
              </a:buClr>
              <a:buSzPts val="2000"/>
              <a:buFont typeface="Arial"/>
              <a:buNone/>
            </a:pPr>
            <a:r>
              <a:rPr b="0" i="0" lang="ja-JP" sz="2000" u="none" cap="none" strike="noStrike">
                <a:solidFill>
                  <a:schemeClr val="lt2"/>
                </a:solidFill>
                <a:latin typeface="Arial"/>
                <a:ea typeface="Arial"/>
                <a:cs typeface="Arial"/>
                <a:sym typeface="Arial"/>
              </a:rPr>
              <a:t>観察による評価では、認知バイアスで評価が偏る場合がある。ルーブリックの使用やTAや学生に評価者になってもらうことをお勧めする。</a:t>
            </a:r>
            <a:endParaRPr/>
          </a:p>
        </p:txBody>
      </p:sp>
      <p:pic>
        <p:nvPicPr>
          <p:cNvPr id="1051" name="Google Shape;1051;p63"/>
          <p:cNvPicPr preferRelativeResize="0"/>
          <p:nvPr/>
        </p:nvPicPr>
        <p:blipFill rotWithShape="1">
          <a:blip r:embed="rId3">
            <a:alphaModFix/>
          </a:blip>
          <a:srcRect b="0" l="0" r="0" t="0"/>
          <a:stretch/>
        </p:blipFill>
        <p:spPr>
          <a:xfrm>
            <a:off x="8364370" y="5182172"/>
            <a:ext cx="1687844" cy="168784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64"/>
          <p:cNvSpPr txBox="1"/>
          <p:nvPr/>
        </p:nvSpPr>
        <p:spPr>
          <a:xfrm>
            <a:off x="4319703" y="1774086"/>
            <a:ext cx="11268670" cy="995144"/>
          </a:xfrm>
          <a:prstGeom prst="rect">
            <a:avLst/>
          </a:prstGeom>
          <a:noFill/>
          <a:ln>
            <a:noFill/>
          </a:ln>
        </p:spPr>
        <p:txBody>
          <a:bodyPr anchorCtr="0" anchor="ctr" bIns="50800" lIns="50800" spcFirstLastPara="1" rIns="50800" wrap="square" tIns="50800">
            <a:spAutoFit/>
          </a:bodyPr>
          <a:lstStyle/>
          <a:p>
            <a:pPr indent="0" lvl="0" marL="0" marR="0" rtl="0" algn="l">
              <a:lnSpc>
                <a:spcPct val="150000"/>
              </a:lnSpc>
              <a:spcBef>
                <a:spcPts val="1200"/>
              </a:spcBef>
              <a:spcAft>
                <a:spcPts val="0"/>
              </a:spcAft>
              <a:buClr>
                <a:schemeClr val="lt2"/>
              </a:buClr>
              <a:buSzPts val="3200"/>
              <a:buFont typeface="Arial"/>
              <a:buNone/>
            </a:pPr>
            <a:r>
              <a:rPr b="1" i="0" lang="ja-JP" sz="3200" u="none" cap="none" strike="noStrike">
                <a:solidFill>
                  <a:schemeClr val="lt2"/>
                </a:solidFill>
                <a:latin typeface="Arial"/>
                <a:ea typeface="Arial"/>
                <a:cs typeface="Arial"/>
                <a:sym typeface="Arial"/>
              </a:rPr>
              <a:t>振り返りと自己評価を促す</a:t>
            </a:r>
            <a:endParaRPr b="1" i="0" sz="3200" u="none" cap="none" strike="noStrike">
              <a:solidFill>
                <a:schemeClr val="lt2"/>
              </a:solidFill>
              <a:latin typeface="Arial"/>
              <a:ea typeface="Arial"/>
              <a:cs typeface="Arial"/>
              <a:sym typeface="Arial"/>
            </a:endParaRPr>
          </a:p>
        </p:txBody>
      </p:sp>
      <p:sp>
        <p:nvSpPr>
          <p:cNvPr id="1057" name="Google Shape;1057;p64"/>
          <p:cNvSpPr/>
          <p:nvPr/>
        </p:nvSpPr>
        <p:spPr>
          <a:xfrm>
            <a:off x="713397" y="30685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58" name="Google Shape;1058;p64"/>
          <p:cNvSpPr/>
          <p:nvPr/>
        </p:nvSpPr>
        <p:spPr>
          <a:xfrm>
            <a:off x="709237" y="61483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59" name="Google Shape;1059;p64"/>
          <p:cNvSpPr txBox="1"/>
          <p:nvPr/>
        </p:nvSpPr>
        <p:spPr>
          <a:xfrm>
            <a:off x="1008553" y="3411621"/>
            <a:ext cx="4866088"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a. 記録を作成する</a:t>
            </a:r>
            <a:endParaRPr b="1" i="0" sz="2400" u="none" cap="none" strike="noStrike">
              <a:solidFill>
                <a:schemeClr val="lt2"/>
              </a:solidFill>
              <a:latin typeface="Arial"/>
              <a:ea typeface="Arial"/>
              <a:cs typeface="Arial"/>
              <a:sym typeface="Arial"/>
            </a:endParaRPr>
          </a:p>
        </p:txBody>
      </p:sp>
      <p:sp>
        <p:nvSpPr>
          <p:cNvPr id="1060" name="Google Shape;1060;p64"/>
          <p:cNvSpPr txBox="1"/>
          <p:nvPr/>
        </p:nvSpPr>
        <p:spPr>
          <a:xfrm>
            <a:off x="1008553" y="4275896"/>
            <a:ext cx="4960502" cy="872034"/>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一般に実技・実習に関する記録の作成は振り返りの促進に効果的である。</a:t>
            </a:r>
            <a:endParaRPr b="0" i="0" sz="1800" u="none" cap="none" strike="noStrike">
              <a:solidFill>
                <a:schemeClr val="lt2"/>
              </a:solidFill>
              <a:latin typeface="Arial"/>
              <a:ea typeface="Arial"/>
              <a:cs typeface="Arial"/>
              <a:sym typeface="Arial"/>
            </a:endParaRPr>
          </a:p>
        </p:txBody>
      </p:sp>
      <p:sp>
        <p:nvSpPr>
          <p:cNvPr id="1061" name="Google Shape;1061;p64"/>
          <p:cNvSpPr txBox="1"/>
          <p:nvPr/>
        </p:nvSpPr>
        <p:spPr>
          <a:xfrm>
            <a:off x="1022225" y="6383375"/>
            <a:ext cx="5194525"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c. 振り返りは自己評価を促す</a:t>
            </a:r>
            <a:endParaRPr b="1" i="0" sz="2400" u="none" cap="none" strike="noStrike">
              <a:solidFill>
                <a:schemeClr val="lt2"/>
              </a:solidFill>
              <a:latin typeface="Arial"/>
              <a:ea typeface="Arial"/>
              <a:cs typeface="Arial"/>
              <a:sym typeface="Arial"/>
            </a:endParaRPr>
          </a:p>
        </p:txBody>
      </p:sp>
      <p:sp>
        <p:nvSpPr>
          <p:cNvPr id="1062" name="Google Shape;1062;p64"/>
          <p:cNvSpPr txBox="1"/>
          <p:nvPr/>
        </p:nvSpPr>
        <p:spPr>
          <a:xfrm>
            <a:off x="1008553" y="7167265"/>
            <a:ext cx="5062309"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自己評価は、自分の学習や長所・短所を理解し、今後の学習をどのように改善すればよいかを考えるメタ認知を促す。</a:t>
            </a:r>
            <a:endParaRPr b="0" i="0" sz="1800" u="none" cap="none" strike="noStrike">
              <a:solidFill>
                <a:schemeClr val="lt2"/>
              </a:solidFill>
              <a:latin typeface="Arial"/>
              <a:ea typeface="Arial"/>
              <a:cs typeface="Arial"/>
              <a:sym typeface="Arial"/>
            </a:endParaRPr>
          </a:p>
        </p:txBody>
      </p:sp>
      <p:sp>
        <p:nvSpPr>
          <p:cNvPr id="1063" name="Google Shape;1063;p64"/>
          <p:cNvSpPr/>
          <p:nvPr/>
        </p:nvSpPr>
        <p:spPr>
          <a:xfrm>
            <a:off x="6801717" y="3068525"/>
            <a:ext cx="5789003" cy="2675820"/>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4" name="Google Shape;1064;p64"/>
          <p:cNvSpPr/>
          <p:nvPr/>
        </p:nvSpPr>
        <p:spPr>
          <a:xfrm>
            <a:off x="6797557" y="6148353"/>
            <a:ext cx="5793163" cy="2675821"/>
          </a:xfrm>
          <a:prstGeom prst="rect">
            <a:avLst/>
          </a:prstGeom>
          <a:solidFill>
            <a:schemeClr val="lt1"/>
          </a:solidFill>
          <a:ln cap="flat" cmpd="sng" w="25400">
            <a:solidFill>
              <a:srgbClr val="2B346B"/>
            </a:solidFill>
            <a:prstDash val="solid"/>
            <a:round/>
            <a:headEnd len="sm" w="sm" type="none"/>
            <a:tailEnd len="sm" w="sm" type="none"/>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65" name="Google Shape;1065;p64"/>
          <p:cNvSpPr txBox="1"/>
          <p:nvPr/>
        </p:nvSpPr>
        <p:spPr>
          <a:xfrm>
            <a:off x="7124211" y="3411621"/>
            <a:ext cx="5139854"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b. プロセスコードを作成する</a:t>
            </a:r>
            <a:endParaRPr b="1" i="0" sz="2400" u="none" cap="none" strike="noStrike">
              <a:solidFill>
                <a:schemeClr val="lt2"/>
              </a:solidFill>
              <a:latin typeface="Arial"/>
              <a:ea typeface="Arial"/>
              <a:cs typeface="Arial"/>
              <a:sym typeface="Arial"/>
            </a:endParaRPr>
          </a:p>
        </p:txBody>
      </p:sp>
      <p:sp>
        <p:nvSpPr>
          <p:cNvPr id="1066" name="Google Shape;1066;p64"/>
          <p:cNvSpPr txBox="1"/>
          <p:nvPr/>
        </p:nvSpPr>
        <p:spPr>
          <a:xfrm>
            <a:off x="7151549" y="4016517"/>
            <a:ext cx="5139854" cy="1218282"/>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教育実習や臨床実習のような対人関係を伴う実習では、日誌のような記録に加えて実習対象者とのやり取りを記録する必要がある。</a:t>
            </a:r>
            <a:endParaRPr b="0" i="0" sz="1800" u="none" cap="none" strike="noStrike">
              <a:solidFill>
                <a:schemeClr val="lt2"/>
              </a:solidFill>
              <a:latin typeface="Arial"/>
              <a:ea typeface="Arial"/>
              <a:cs typeface="Arial"/>
              <a:sym typeface="Arial"/>
            </a:endParaRPr>
          </a:p>
        </p:txBody>
      </p:sp>
      <p:sp>
        <p:nvSpPr>
          <p:cNvPr id="1067" name="Google Shape;1067;p64"/>
          <p:cNvSpPr txBox="1"/>
          <p:nvPr/>
        </p:nvSpPr>
        <p:spPr>
          <a:xfrm>
            <a:off x="7083208" y="6372197"/>
            <a:ext cx="5194525" cy="548868"/>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600"/>
              </a:spcBef>
              <a:spcAft>
                <a:spcPts val="0"/>
              </a:spcAft>
              <a:buClr>
                <a:schemeClr val="lt2"/>
              </a:buClr>
              <a:buSzPts val="2400"/>
              <a:buFont typeface="Arial"/>
              <a:buNone/>
            </a:pPr>
            <a:r>
              <a:rPr b="1" i="0" lang="ja-JP" sz="2400" u="none" cap="none" strike="noStrike">
                <a:solidFill>
                  <a:schemeClr val="lt2"/>
                </a:solidFill>
                <a:latin typeface="Arial"/>
                <a:ea typeface="Arial"/>
                <a:cs typeface="Arial"/>
                <a:sym typeface="Arial"/>
              </a:rPr>
              <a:t>d. 自己評価に使う素材を明示する</a:t>
            </a:r>
            <a:endParaRPr b="1" i="0" sz="2400" u="none" cap="none" strike="noStrike">
              <a:solidFill>
                <a:schemeClr val="lt2"/>
              </a:solidFill>
              <a:latin typeface="Arial"/>
              <a:ea typeface="Arial"/>
              <a:cs typeface="Arial"/>
              <a:sym typeface="Arial"/>
            </a:endParaRPr>
          </a:p>
        </p:txBody>
      </p:sp>
      <p:sp>
        <p:nvSpPr>
          <p:cNvPr id="1068" name="Google Shape;1068;p64"/>
          <p:cNvSpPr txBox="1"/>
          <p:nvPr/>
        </p:nvSpPr>
        <p:spPr>
          <a:xfrm>
            <a:off x="7151549" y="6904490"/>
            <a:ext cx="5489681" cy="1795363"/>
          </a:xfrm>
          <a:prstGeom prst="rect">
            <a:avLst/>
          </a:prstGeom>
          <a:noFill/>
          <a:ln>
            <a:noFill/>
          </a:ln>
        </p:spPr>
        <p:txBody>
          <a:bodyPr anchorCtr="0" anchor="t" bIns="50800" lIns="50800" spcFirstLastPara="1" rIns="50800" wrap="square" tIns="50800">
            <a:spAutoFit/>
          </a:bodyPr>
          <a:lstStyle/>
          <a:p>
            <a:pPr indent="0" lvl="0" marL="0" marR="0" rtl="0" algn="l">
              <a:lnSpc>
                <a:spcPct val="125000"/>
              </a:lnSpc>
              <a:spcBef>
                <a:spcPts val="600"/>
              </a:spcBef>
              <a:spcAft>
                <a:spcPts val="0"/>
              </a:spcAft>
              <a:buClr>
                <a:schemeClr val="lt2"/>
              </a:buClr>
              <a:buSzPts val="1800"/>
              <a:buFont typeface="Arial"/>
              <a:buNone/>
            </a:pPr>
            <a:r>
              <a:rPr b="0" i="0" lang="ja-JP" sz="1800" u="none" cap="none" strike="noStrike">
                <a:solidFill>
                  <a:schemeClr val="lt2"/>
                </a:solidFill>
                <a:latin typeface="Arial"/>
                <a:ea typeface="Arial"/>
                <a:cs typeface="Arial"/>
                <a:sym typeface="Arial"/>
              </a:rPr>
              <a:t>自己評価には以下の３つが重要とされている。</a:t>
            </a:r>
            <a:endParaRPr/>
          </a:p>
          <a:p>
            <a:pPr indent="-342900" lvl="0" marL="342900" marR="0" rtl="0" algn="l">
              <a:lnSpc>
                <a:spcPct val="125000"/>
              </a:lnSpc>
              <a:spcBef>
                <a:spcPts val="6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経験の記録</a:t>
            </a:r>
            <a:endParaRPr/>
          </a:p>
          <a:p>
            <a:pPr indent="-342900" lvl="0" marL="342900" marR="0" rtl="0" algn="l">
              <a:lnSpc>
                <a:spcPct val="125000"/>
              </a:lnSpc>
              <a:spcBef>
                <a:spcPts val="6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教員・指導者・専門家からのフィードバック</a:t>
            </a:r>
            <a:endParaRPr/>
          </a:p>
          <a:p>
            <a:pPr indent="-342900" lvl="0" marL="342900" marR="0" rtl="0" algn="l">
              <a:lnSpc>
                <a:spcPct val="125000"/>
              </a:lnSpc>
              <a:spcBef>
                <a:spcPts val="600"/>
              </a:spcBef>
              <a:spcAft>
                <a:spcPts val="0"/>
              </a:spcAft>
              <a:buClr>
                <a:schemeClr val="lt2"/>
              </a:buClr>
              <a:buSzPts val="1800"/>
              <a:buFont typeface="Helvetica Neue"/>
              <a:buAutoNum type="arabicPeriod"/>
            </a:pPr>
            <a:r>
              <a:rPr b="0" i="0" lang="ja-JP" sz="1800" u="none" cap="none" strike="noStrike">
                <a:solidFill>
                  <a:schemeClr val="lt2"/>
                </a:solidFill>
                <a:latin typeface="Arial"/>
                <a:ea typeface="Arial"/>
                <a:cs typeface="Arial"/>
                <a:sym typeface="Arial"/>
              </a:rPr>
              <a:t>レポートや発表資料などの成果物</a:t>
            </a:r>
            <a:endParaRPr/>
          </a:p>
        </p:txBody>
      </p:sp>
      <p:sp>
        <p:nvSpPr>
          <p:cNvPr id="1069" name="Google Shape;1069;p64"/>
          <p:cNvSpPr txBox="1"/>
          <p:nvPr>
            <p:ph type="title"/>
          </p:nvPr>
        </p:nvSpPr>
        <p:spPr>
          <a:xfrm>
            <a:off x="788652" y="342295"/>
            <a:ext cx="10464801" cy="1080000"/>
          </a:xfrm>
          <a:prstGeom prst="rect">
            <a:avLst/>
          </a:prstGeom>
          <a:noFill/>
          <a:ln>
            <a:noFill/>
          </a:ln>
        </p:spPr>
        <p:txBody>
          <a:bodyPr anchorCtr="0" anchor="ctr" bIns="50800" lIns="50800" spcFirstLastPara="1" rIns="50800" wrap="square" tIns="50800">
            <a:normAutofit/>
          </a:bodyPr>
          <a:lstStyle/>
          <a:p>
            <a:pPr indent="0" lvl="0" marL="0" rtl="0" algn="l">
              <a:lnSpc>
                <a:spcPct val="100000"/>
              </a:lnSpc>
              <a:spcBef>
                <a:spcPts val="0"/>
              </a:spcBef>
              <a:spcAft>
                <a:spcPts val="0"/>
              </a:spcAft>
              <a:buClr>
                <a:schemeClr val="lt2"/>
              </a:buClr>
              <a:buSzPts val="4400"/>
              <a:buFont typeface="Arial"/>
              <a:buNone/>
            </a:pPr>
            <a:r>
              <a:rPr b="1" lang="ja-JP">
                <a:latin typeface="Arial"/>
                <a:ea typeface="Arial"/>
                <a:cs typeface="Arial"/>
                <a:sym typeface="Arial"/>
              </a:rPr>
              <a:t>10章　実技や実習を評価する③</a:t>
            </a:r>
            <a:endParaRPr/>
          </a:p>
        </p:txBody>
      </p:sp>
      <p:sp>
        <p:nvSpPr>
          <p:cNvPr id="1070" name="Google Shape;1070;p64"/>
          <p:cNvSpPr txBox="1"/>
          <p:nvPr/>
        </p:nvSpPr>
        <p:spPr>
          <a:xfrm>
            <a:off x="10620000" y="9180000"/>
            <a:ext cx="2340000" cy="3180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1200"/>
              </a:spcBef>
              <a:spcAft>
                <a:spcPts val="0"/>
              </a:spcAft>
              <a:buClr>
                <a:schemeClr val="lt2"/>
              </a:buClr>
              <a:buSzPts val="1400"/>
              <a:buFont typeface="Arial"/>
              <a:buNone/>
            </a:pPr>
            <a:r>
              <a:rPr b="0" i="0" lang="ja-JP" sz="1400" u="none" cap="none" strike="noStrike">
                <a:solidFill>
                  <a:schemeClr val="lt2"/>
                </a:solidFill>
                <a:latin typeface="Arial"/>
                <a:ea typeface="Arial"/>
                <a:cs typeface="Arial"/>
                <a:sym typeface="Arial"/>
              </a:rPr>
              <a:t>中島編(2018) </a:t>
            </a:r>
            <a:r>
              <a:rPr lang="ja-JP">
                <a:solidFill>
                  <a:schemeClr val="lt2"/>
                </a:solidFill>
              </a:rPr>
              <a:t>pp.</a:t>
            </a:r>
            <a:r>
              <a:rPr b="0" i="0" lang="ja-JP" sz="1400" u="none" cap="none" strike="noStrike">
                <a:solidFill>
                  <a:schemeClr val="lt2"/>
                </a:solidFill>
                <a:latin typeface="Arial"/>
                <a:ea typeface="Arial"/>
                <a:cs typeface="Arial"/>
                <a:sym typeface="Arial"/>
              </a:rPr>
              <a:t>122-126</a:t>
            </a:r>
            <a:endParaRPr b="0" i="0" sz="1100" u="none" cap="none" strike="noStrike">
              <a:solidFill>
                <a:schemeClr val="lt2"/>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65"/>
          <p:cNvSpPr txBox="1"/>
          <p:nvPr/>
        </p:nvSpPr>
        <p:spPr>
          <a:xfrm>
            <a:off x="912930" y="1841505"/>
            <a:ext cx="11396100" cy="6988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青木誠四郎(1948)「考査は何のためにするか」『新しい教室』２月号、</a:t>
            </a:r>
            <a:r>
              <a:rPr lang="ja-JP" sz="1600">
                <a:solidFill>
                  <a:srgbClr val="3F3F3F"/>
                </a:solidFill>
              </a:rPr>
              <a:t>pp.</a:t>
            </a:r>
            <a:r>
              <a:rPr b="0" i="0" lang="ja-JP" sz="1600" u="none" cap="none" strike="noStrike">
                <a:solidFill>
                  <a:srgbClr val="3F3F3F"/>
                </a:solidFill>
                <a:latin typeface="Arial"/>
                <a:ea typeface="Arial"/>
                <a:cs typeface="Arial"/>
                <a:sym typeface="Arial"/>
              </a:rPr>
              <a:t>.72-76</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池田真人（2015）「多岐選択文法問題の設問形式に関する研究」『言語文化研究』35（1）、</a:t>
            </a:r>
            <a:r>
              <a:rPr lang="ja-JP" sz="1600">
                <a:solidFill>
                  <a:srgbClr val="3F3F3F"/>
                </a:solidFill>
              </a:rPr>
              <a:t>pp.</a:t>
            </a:r>
            <a:r>
              <a:rPr b="0" i="0" lang="ja-JP" sz="1600" u="none" cap="none" strike="noStrike">
                <a:solidFill>
                  <a:srgbClr val="3F3F3F"/>
                </a:solidFill>
                <a:latin typeface="Arial"/>
                <a:ea typeface="Arial"/>
                <a:cs typeface="Arial"/>
                <a:sym typeface="Arial"/>
              </a:rPr>
              <a:t>.55-72</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グランド・ウィギンズ、ジェイ・マクタイ（西岡加名恵訳）（2012）『理解をもたらすカリキュラム設計ー「逆向き設計」の理論と方法』日本標準</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沖裕貴（2014）「大学におけるルーブリック評価導入の実際ー公平で客観的かつ厳格な成績評価を目指して」『立命館高等教育研究』14号、</a:t>
            </a:r>
            <a:r>
              <a:rPr lang="ja-JP" sz="1600">
                <a:solidFill>
                  <a:srgbClr val="3F3F3F"/>
                </a:solidFill>
              </a:rPr>
              <a:t>pp.</a:t>
            </a:r>
            <a:r>
              <a:rPr b="0" i="0" lang="ja-JP" sz="1600" u="none" cap="none" strike="noStrike">
                <a:solidFill>
                  <a:srgbClr val="3F3F3F"/>
                </a:solidFill>
                <a:latin typeface="Arial"/>
                <a:ea typeface="Arial"/>
                <a:cs typeface="Arial"/>
                <a:sym typeface="Arial"/>
              </a:rPr>
              <a:t>71-90 </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マリリン・H・オーマン、キャスリーン・B・ゲイバーソン（舟島なをみ監訳）（2001）『看護学教育における講義・演習・実習の評価』医学書院</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梶田叡一（2010）『教育評価 第2版補訂2版』有斐閣</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勝見健史（2010）「相対評価、絶対評価、到達度評価、個人内評価」梶田叡一、加藤明監修『改訂 実践教育評価事典』文溪堂、</a:t>
            </a:r>
            <a:r>
              <a:rPr lang="ja-JP" sz="1600">
                <a:solidFill>
                  <a:srgbClr val="3F3F3F"/>
                </a:solidFill>
              </a:rPr>
              <a:t>pp.</a:t>
            </a:r>
            <a:r>
              <a:rPr b="0" i="0" lang="ja-JP" sz="1600" u="none" cap="none" strike="noStrike">
                <a:solidFill>
                  <a:srgbClr val="3F3F3F"/>
                </a:solidFill>
                <a:latin typeface="Arial"/>
                <a:ea typeface="Arial"/>
                <a:cs typeface="Arial"/>
                <a:sym typeface="Arial"/>
              </a:rPr>
              <a:t>134-135</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串本剛（2014）「学士課程教育における成績評価方法の実態」『東北大学高等教育開発推進センター紀要』9号、</a:t>
            </a:r>
            <a:r>
              <a:rPr lang="ja-JP" sz="1600">
                <a:solidFill>
                  <a:srgbClr val="3F3F3F"/>
                </a:solidFill>
              </a:rPr>
              <a:t>pp.</a:t>
            </a:r>
            <a:r>
              <a:rPr b="0" i="0" lang="ja-JP" sz="1600" u="none" cap="none" strike="noStrike">
                <a:solidFill>
                  <a:srgbClr val="3F3F3F"/>
                </a:solidFill>
                <a:latin typeface="Arial"/>
                <a:ea typeface="Arial"/>
                <a:cs typeface="Arial"/>
                <a:sym typeface="Arial"/>
              </a:rPr>
              <a:t>69-76</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熊沢考昭（2010）「多岐選択式項目の項目形式が文法テストパフォーマンスに与える影響について」『JALTjournal』32(2)、</a:t>
            </a:r>
            <a:r>
              <a:rPr lang="ja-JP" sz="1600">
                <a:solidFill>
                  <a:srgbClr val="3F3F3F"/>
                </a:solidFill>
              </a:rPr>
              <a:t>pp.</a:t>
            </a:r>
            <a:r>
              <a:rPr b="0" i="0" lang="ja-JP" sz="1600" u="none" cap="none" strike="noStrike">
                <a:solidFill>
                  <a:srgbClr val="3F3F3F"/>
                </a:solidFill>
                <a:latin typeface="Arial"/>
                <a:ea typeface="Arial"/>
                <a:cs typeface="Arial"/>
                <a:sym typeface="Arial"/>
              </a:rPr>
              <a:t>169-188</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小林宏己（2005）「教育実習の評価に関する主観性の問題」『東京学芸大学教育実践研究支援センター紀要』1号、</a:t>
            </a:r>
            <a:r>
              <a:rPr lang="ja-JP" sz="1600">
                <a:solidFill>
                  <a:srgbClr val="3F3F3F"/>
                </a:solidFill>
              </a:rPr>
              <a:t>pp.</a:t>
            </a:r>
            <a:r>
              <a:rPr b="0" i="0" lang="ja-JP" sz="1600" u="none" cap="none" strike="noStrike">
                <a:solidFill>
                  <a:srgbClr val="3F3F3F"/>
                </a:solidFill>
                <a:latin typeface="Arial"/>
                <a:ea typeface="Arial"/>
                <a:cs typeface="Arial"/>
                <a:sym typeface="Arial"/>
              </a:rPr>
              <a:t>97-105</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佐貫浩、世取山洋介編（2008）『新自由主義教育改革ーその理念・実態と対抗軸』大月書店</a:t>
            </a:r>
            <a:endParaRPr b="0" i="0" sz="1600" u="none" cap="none" strike="noStrike">
              <a:solidFill>
                <a:srgbClr val="3F3F3F"/>
              </a:solidFill>
              <a:latin typeface="Arial"/>
              <a:ea typeface="Arial"/>
              <a:cs typeface="Arial"/>
              <a:sym typeface="Arial"/>
            </a:endParaRPr>
          </a:p>
        </p:txBody>
      </p:sp>
      <p:sp>
        <p:nvSpPr>
          <p:cNvPr id="1076" name="Google Shape;1076;p65"/>
          <p:cNvSpPr txBox="1"/>
          <p:nvPr/>
        </p:nvSpPr>
        <p:spPr>
          <a:xfrm>
            <a:off x="788652" y="338260"/>
            <a:ext cx="10875368"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a:t>
            </a:r>
            <a:endParaRPr b="1" i="0" sz="4400" u="none" cap="none" strike="noStrike">
              <a:solidFill>
                <a:schemeClr val="lt2"/>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66"/>
          <p:cNvSpPr txBox="1"/>
          <p:nvPr/>
        </p:nvSpPr>
        <p:spPr>
          <a:xfrm>
            <a:off x="1064716" y="1673497"/>
            <a:ext cx="10875300" cy="7726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ハリー・Ｊ・ジマーマン、ディル・Ｈ・シャンク（塚野州一、伊藤崇達監訳）（2014）『自己調整学習ハンドブック』北大路書房</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上越教育大学（2015）「教育実施研究の手引き（実習校用）平成27年度版」</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ダネル・スティーブンス、アントニオ・レビ（佐藤浩章監訳）（2014）『大学教員のためのルーブリック評価入門』玉川大学出版部</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関田一彦、安永悟（2005）協同学習の定義と関連用語の整理」『協同と教育』1号、</a:t>
            </a:r>
            <a:r>
              <a:rPr lang="ja-JP" sz="1600">
                <a:solidFill>
                  <a:srgbClr val="3F3F3F"/>
                </a:solidFill>
              </a:rPr>
              <a:t>pp.</a:t>
            </a:r>
            <a:r>
              <a:rPr b="0" i="0" lang="ja-JP" sz="1600" u="none" cap="none" strike="noStrike">
                <a:solidFill>
                  <a:srgbClr val="3F3F3F"/>
                </a:solidFill>
                <a:latin typeface="Arial"/>
                <a:ea typeface="Arial"/>
                <a:cs typeface="Arial"/>
                <a:sym typeface="Arial"/>
              </a:rPr>
              <a:t>10-17</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田口真奈、西森年寿、神藤貴昭、中村晃、中原淳（2006）「高等教育機関における初任者を対象としたFDの現状と課題」『日本教育工学会論文誌』30（1）、</a:t>
            </a:r>
            <a:r>
              <a:rPr lang="ja-JP" sz="1600">
                <a:solidFill>
                  <a:srgbClr val="3F3F3F"/>
                </a:solidFill>
              </a:rPr>
              <a:t>pp.</a:t>
            </a:r>
            <a:r>
              <a:rPr b="0" i="0" lang="ja-JP" sz="1600" u="none" cap="none" strike="noStrike">
                <a:solidFill>
                  <a:srgbClr val="3F3F3F"/>
                </a:solidFill>
                <a:latin typeface="Arial"/>
                <a:ea typeface="Arial"/>
                <a:cs typeface="Arial"/>
                <a:sym typeface="Arial"/>
              </a:rPr>
              <a:t>19-28</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辰野千壽（2010）『三訂版 学習評価基本ハンドブックー指導と評価の一体化を目指して』図書文化</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バーバラ・ダッチ、スーザン・グロー、デボラ・アレン（山田康彦、津田司監訳）（2016）『学生が変わるプロブレム・ベースド・ラーニング実践法ー学びを深めるアクティブ・ラーニングがキャンパスを変える』ナカニシヤ出版</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田中耕治（2010）『よくわかる教育評価 第２版』ミネルヴァ書房</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徳島大学（2016）『徳島大学SIH道場ーアクティブ・ラーニング入門（平成28年度）』徳島大学大学教育再生加速プログラム実施専門委員会</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長島貞夫（1949）「エヴァリュエーション」斎藤道太郎編『新教育事典』平凡社、</a:t>
            </a:r>
            <a:r>
              <a:rPr lang="ja-JP" sz="1600">
                <a:solidFill>
                  <a:srgbClr val="3F3F3F"/>
                </a:solidFill>
              </a:rPr>
              <a:t>pp.</a:t>
            </a:r>
            <a:r>
              <a:rPr b="0" i="0" lang="ja-JP" sz="1600" u="none" cap="none" strike="noStrike">
                <a:solidFill>
                  <a:srgbClr val="3F3F3F"/>
                </a:solidFill>
                <a:latin typeface="Arial"/>
                <a:ea typeface="Arial"/>
                <a:cs typeface="Arial"/>
                <a:sym typeface="Arial"/>
              </a:rPr>
              <a:t>22-28</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成瀬尚志（2016）『学生を思考にいざなうレポート課題』ひつじ書房</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西岡加名恵、石井英真、田中耕治（2015）『新しい教育評価入門』有斐閣</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西岡加名恵（2016）「看護教育におけるパフォーマンス評価ーあじさい看護福祉専門学校における実践」『教育方法の探究』9号、</a:t>
            </a:r>
            <a:r>
              <a:rPr lang="ja-JP" sz="1600">
                <a:solidFill>
                  <a:srgbClr val="3F3F3F"/>
                </a:solidFill>
              </a:rPr>
              <a:t>pp.</a:t>
            </a:r>
            <a:r>
              <a:rPr b="0" i="0" lang="ja-JP" sz="1600" u="none" cap="none" strike="noStrike">
                <a:solidFill>
                  <a:srgbClr val="3F3F3F"/>
                </a:solidFill>
                <a:latin typeface="Arial"/>
                <a:ea typeface="Arial"/>
                <a:cs typeface="Arial"/>
                <a:sym typeface="Arial"/>
              </a:rPr>
              <a:t>1-10</a:t>
            </a:r>
            <a:endParaRPr/>
          </a:p>
        </p:txBody>
      </p:sp>
      <p:sp>
        <p:nvSpPr>
          <p:cNvPr id="1082" name="Google Shape;1082;p66"/>
          <p:cNvSpPr txBox="1"/>
          <p:nvPr/>
        </p:nvSpPr>
        <p:spPr>
          <a:xfrm>
            <a:off x="788652" y="338260"/>
            <a:ext cx="10875368"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a:t>
            </a:r>
            <a:endParaRPr b="1" i="0" sz="4400" u="none" cap="none" strike="noStrike">
              <a:solidFill>
                <a:schemeClr val="lt2"/>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67"/>
          <p:cNvSpPr txBox="1"/>
          <p:nvPr/>
        </p:nvSpPr>
        <p:spPr>
          <a:xfrm>
            <a:off x="846317" y="2944122"/>
            <a:ext cx="11312100" cy="47715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西垣順子（2004）「教員と学生の成績評価に関する認識の相違点」『信州大学教育システム研究開発センター紀要』10号、</a:t>
            </a:r>
            <a:r>
              <a:rPr lang="ja-JP" sz="1600">
                <a:solidFill>
                  <a:srgbClr val="3F3F3F"/>
                </a:solidFill>
              </a:rPr>
              <a:t>pp.</a:t>
            </a:r>
            <a:r>
              <a:rPr b="0" i="0" lang="ja-JP" sz="1600" u="none" cap="none" strike="noStrike">
                <a:solidFill>
                  <a:srgbClr val="3F3F3F"/>
                </a:solidFill>
                <a:latin typeface="Arial"/>
                <a:ea typeface="Arial"/>
                <a:cs typeface="Arial"/>
                <a:sym typeface="Arial"/>
              </a:rPr>
              <a:t>13-23</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エリザベス・バークレイ、パトリシア・クロス、クレア・メジャー（安永悟監訳）（2009）『協同学習の技法ー大学教育の手引き』ナカニシヤ出版</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ベンジャミン・ブルーム、ジョージ・マドゥス、ジョン・へスティングス（梶田叡一、藤田恵璽、渋谷憲一訳）（1973）『教育評価法ハンドブックー教科学習の形成的評価と総括的評価』第一法規出版</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増田幸一（1955）「エヴァリュエーション（Evaluation）の意義について」『神戸大学教育学部研究集録』1月号、</a:t>
            </a:r>
            <a:r>
              <a:rPr lang="ja-JP" sz="1600">
                <a:solidFill>
                  <a:srgbClr val="3F3F3F"/>
                </a:solidFill>
              </a:rPr>
              <a:t>pp.</a:t>
            </a:r>
            <a:r>
              <a:rPr b="0" i="0" lang="ja-JP" sz="1600" u="none" cap="none" strike="noStrike">
                <a:solidFill>
                  <a:srgbClr val="3F3F3F"/>
                </a:solidFill>
                <a:latin typeface="Arial"/>
                <a:ea typeface="Arial"/>
                <a:cs typeface="Arial"/>
                <a:sym typeface="Arial"/>
              </a:rPr>
              <a:t>56-67</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宮下治（2015）「教育実習評価票に関する現状と課題に関するー考察」『愛知教育大学研究報告　教育科学編』64号、</a:t>
            </a:r>
            <a:r>
              <a:rPr lang="ja-JP" sz="1600">
                <a:solidFill>
                  <a:srgbClr val="3F3F3F"/>
                </a:solidFill>
              </a:rPr>
              <a:t>pp.</a:t>
            </a:r>
            <a:r>
              <a:rPr b="0" i="0" lang="ja-JP" sz="1600" u="none" cap="none" strike="noStrike">
                <a:solidFill>
                  <a:srgbClr val="3F3F3F"/>
                </a:solidFill>
                <a:latin typeface="Arial"/>
                <a:ea typeface="Arial"/>
                <a:cs typeface="Arial"/>
                <a:sym typeface="Arial"/>
              </a:rPr>
              <a:t>111-117</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文部科学省（2014）『平成26年度の大学における教育内容等の改定状況について』</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山口陽弘（2013）「真正の評価とは何か」佐藤浩一編著『学習の支援と教育評価ー理論と実践の共同』北大路書房、</a:t>
            </a:r>
            <a:r>
              <a:rPr lang="ja-JP" sz="1600">
                <a:solidFill>
                  <a:srgbClr val="3F3F3F"/>
                </a:solidFill>
              </a:rPr>
              <a:t>pp.</a:t>
            </a:r>
            <a:r>
              <a:rPr b="0" i="0" lang="ja-JP" sz="1600" u="none" cap="none" strike="noStrike">
                <a:solidFill>
                  <a:srgbClr val="3F3F3F"/>
                </a:solidFill>
                <a:latin typeface="Arial"/>
                <a:ea typeface="Arial"/>
                <a:cs typeface="Arial"/>
                <a:sym typeface="Arial"/>
              </a:rPr>
              <a:t>120-126</a:t>
            </a:r>
            <a:endParaRPr/>
          </a:p>
        </p:txBody>
      </p:sp>
      <p:sp>
        <p:nvSpPr>
          <p:cNvPr id="1088" name="Google Shape;1088;p67"/>
          <p:cNvSpPr txBox="1"/>
          <p:nvPr/>
        </p:nvSpPr>
        <p:spPr>
          <a:xfrm>
            <a:off x="788652" y="338260"/>
            <a:ext cx="10875368"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a:t>
            </a:r>
            <a:endParaRPr b="1" i="0" sz="4400" u="none" cap="none" strike="noStrike">
              <a:solidFill>
                <a:schemeClr val="lt2"/>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68"/>
          <p:cNvSpPr txBox="1"/>
          <p:nvPr/>
        </p:nvSpPr>
        <p:spPr>
          <a:xfrm>
            <a:off x="1097898" y="2043377"/>
            <a:ext cx="10553700" cy="6741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Anderson, L, Krathowohl, D., Airasian, P., Cruikshank, K., Mayer, R., Pintrich, P., Raths, J. and Wittrock, M.(2013) </a:t>
            </a:r>
            <a:r>
              <a:rPr b="0" i="1" lang="ja-JP" sz="1600" u="none" cap="none" strike="noStrike">
                <a:solidFill>
                  <a:srgbClr val="3F3F3F"/>
                </a:solidFill>
                <a:latin typeface="Arial"/>
                <a:ea typeface="Arial"/>
                <a:cs typeface="Arial"/>
                <a:sym typeface="Arial"/>
              </a:rPr>
              <a:t>A Taxonomy for Learning, Teaching, and Assessing. A Revision of Bloom’s Taxonomy of Educational Objectives, </a:t>
            </a:r>
            <a:r>
              <a:rPr b="0" i="0" lang="ja-JP" sz="1600" u="none" cap="none" strike="noStrike">
                <a:solidFill>
                  <a:srgbClr val="3F3F3F"/>
                </a:solidFill>
                <a:latin typeface="Arial"/>
                <a:ea typeface="Arial"/>
                <a:cs typeface="Arial"/>
                <a:sym typeface="Arial"/>
              </a:rPr>
              <a:t>Abridged Ed</a:t>
            </a:r>
            <a:r>
              <a:rPr lang="ja-JP" sz="1600">
                <a:solidFill>
                  <a:srgbClr val="3F3F3F"/>
                </a:solidFill>
              </a:rPr>
              <a:t>i</a:t>
            </a:r>
            <a:r>
              <a:rPr b="0" i="0" lang="ja-JP" sz="1600" u="none" cap="none" strike="noStrike">
                <a:solidFill>
                  <a:srgbClr val="3F3F3F"/>
                </a:solidFill>
                <a:latin typeface="Arial"/>
                <a:ea typeface="Arial"/>
                <a:cs typeface="Arial"/>
                <a:sym typeface="Arial"/>
              </a:rPr>
              <a:t>tion, Pearson Education.</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Biggs, J. and tang, C. (2011) </a:t>
            </a:r>
            <a:r>
              <a:rPr b="0" i="1" lang="ja-JP" sz="1600" u="none" cap="none" strike="noStrike">
                <a:solidFill>
                  <a:srgbClr val="3F3F3F"/>
                </a:solidFill>
                <a:latin typeface="Arial"/>
                <a:ea typeface="Arial"/>
                <a:cs typeface="Arial"/>
                <a:sym typeface="Arial"/>
              </a:rPr>
              <a:t>Teaching for Quality Learning at University</a:t>
            </a:r>
            <a:r>
              <a:rPr b="0" i="0" lang="ja-JP" sz="1600" u="none" cap="none" strike="noStrike">
                <a:solidFill>
                  <a:srgbClr val="3F3F3F"/>
                </a:solidFill>
                <a:latin typeface="Arial"/>
                <a:ea typeface="Arial"/>
                <a:cs typeface="Arial"/>
                <a:sym typeface="Arial"/>
              </a:rPr>
              <a:t>, Open University Press.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Bloxham, S. and Boyd, P. (2007) </a:t>
            </a:r>
            <a:r>
              <a:rPr b="0" i="1" lang="ja-JP" sz="1600" u="none" cap="none" strike="noStrike">
                <a:solidFill>
                  <a:srgbClr val="3F3F3F"/>
                </a:solidFill>
                <a:latin typeface="Arial"/>
                <a:ea typeface="Arial"/>
                <a:cs typeface="Arial"/>
                <a:sym typeface="Arial"/>
              </a:rPr>
              <a:t>Developing Effective Assessment in Higher Education: A Practical Guide</a:t>
            </a:r>
            <a:r>
              <a:rPr b="0" i="0" lang="ja-JP" sz="1600" u="none" cap="none" strike="noStrike">
                <a:solidFill>
                  <a:srgbClr val="3F3F3F"/>
                </a:solidFill>
                <a:latin typeface="Arial"/>
                <a:ea typeface="Arial"/>
                <a:cs typeface="Arial"/>
                <a:sym typeface="Arial"/>
              </a:rPr>
              <a:t>, Open University Press.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Börjesson, P. O., Hamidian, A., Kubilinskas, E., Eichter, U., Weyns, K. and Ödling, p. (2005) “Free-riding in Group Work – Mechanisms and Countermeasures,”</a:t>
            </a:r>
            <a:r>
              <a:rPr b="0" i="1" lang="ja-JP" sz="1600" u="none" cap="none" strike="noStrike">
                <a:solidFill>
                  <a:srgbClr val="3F3F3F"/>
                </a:solidFill>
                <a:latin typeface="Arial"/>
                <a:ea typeface="Arial"/>
                <a:cs typeface="Arial"/>
                <a:sym typeface="Arial"/>
              </a:rPr>
              <a:t>Introduction to Teaching and Learning in Higher Education</a:t>
            </a:r>
            <a:r>
              <a:rPr b="0" i="0" lang="ja-JP" sz="1600" u="none" cap="none" strike="noStrike">
                <a:solidFill>
                  <a:srgbClr val="3F3F3F"/>
                </a:solidFill>
                <a:latin typeface="Arial"/>
                <a:ea typeface="Arial"/>
                <a:cs typeface="Arial"/>
                <a:sym typeface="Arial"/>
              </a:rPr>
              <a:t>, Loud University.</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Brew, A. (1999</a:t>
            </a:r>
            <a:r>
              <a:rPr b="0" i="1" lang="ja-JP" sz="1600" u="none" cap="none" strike="noStrike">
                <a:solidFill>
                  <a:srgbClr val="3F3F3F"/>
                </a:solidFill>
                <a:latin typeface="Arial"/>
                <a:ea typeface="Arial"/>
                <a:cs typeface="Arial"/>
                <a:sym typeface="Arial"/>
              </a:rPr>
              <a:t>) Assessment Matters in Higher Education: Choosing and using Diverse A</a:t>
            </a:r>
            <a:r>
              <a:rPr i="1" lang="ja-JP" sz="1600">
                <a:solidFill>
                  <a:srgbClr val="3F3F3F"/>
                </a:solidFill>
              </a:rPr>
              <a:t>pp</a:t>
            </a:r>
            <a:r>
              <a:rPr b="0" i="1" lang="ja-JP" sz="1600" u="none" cap="none" strike="noStrike">
                <a:solidFill>
                  <a:srgbClr val="3F3F3F"/>
                </a:solidFill>
                <a:latin typeface="Arial"/>
                <a:ea typeface="Arial"/>
                <a:cs typeface="Arial"/>
                <a:sym typeface="Arial"/>
              </a:rPr>
              <a:t>roaches</a:t>
            </a:r>
            <a:r>
              <a:rPr b="0" i="0" lang="ja-JP" sz="1600" u="none" cap="none" strike="noStrike">
                <a:solidFill>
                  <a:srgbClr val="3F3F3F"/>
                </a:solidFill>
                <a:latin typeface="Arial"/>
                <a:ea typeface="Arial"/>
                <a:cs typeface="Arial"/>
                <a:sym typeface="Arial"/>
              </a:rPr>
              <a:t>, Open University Press.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Brookhart, S. (2013) </a:t>
            </a:r>
            <a:r>
              <a:rPr b="0" i="1" lang="ja-JP" sz="1600" u="none" cap="none" strike="noStrike">
                <a:solidFill>
                  <a:srgbClr val="3F3F3F"/>
                </a:solidFill>
                <a:latin typeface="Arial"/>
                <a:ea typeface="Arial"/>
                <a:cs typeface="Arial"/>
                <a:sym typeface="Arial"/>
              </a:rPr>
              <a:t>Grading and Group Work</a:t>
            </a:r>
            <a:r>
              <a:rPr b="0" i="0" lang="ja-JP" sz="1600" u="none" cap="none" strike="noStrike">
                <a:solidFill>
                  <a:srgbClr val="3F3F3F"/>
                </a:solidFill>
                <a:latin typeface="Arial"/>
                <a:ea typeface="Arial"/>
                <a:cs typeface="Arial"/>
                <a:sym typeface="Arial"/>
              </a:rPr>
              <a:t>, Association for Supervision and Curriculum Development.</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Brown, S. and Glasner, A.(1999) </a:t>
            </a:r>
            <a:r>
              <a:rPr b="0" i="1" lang="ja-JP" sz="1600" u="none" cap="none" strike="noStrike">
                <a:solidFill>
                  <a:srgbClr val="3F3F3F"/>
                </a:solidFill>
                <a:latin typeface="Arial"/>
                <a:ea typeface="Arial"/>
                <a:cs typeface="Arial"/>
                <a:sym typeface="Arial"/>
              </a:rPr>
              <a:t>Assessment Matters in Higher Education: Choosing and Using Diverse A</a:t>
            </a:r>
            <a:r>
              <a:rPr i="1" lang="ja-JP" sz="1600">
                <a:solidFill>
                  <a:srgbClr val="3F3F3F"/>
                </a:solidFill>
              </a:rPr>
              <a:t>pp</a:t>
            </a:r>
            <a:r>
              <a:rPr b="0" i="1" lang="ja-JP" sz="1600" u="none" cap="none" strike="noStrike">
                <a:solidFill>
                  <a:srgbClr val="3F3F3F"/>
                </a:solidFill>
                <a:latin typeface="Arial"/>
                <a:ea typeface="Arial"/>
                <a:cs typeface="Arial"/>
                <a:sym typeface="Arial"/>
              </a:rPr>
              <a:t>roaches</a:t>
            </a:r>
            <a:r>
              <a:rPr b="0" i="0" lang="ja-JP" sz="1600" u="none" cap="none" strike="noStrike">
                <a:solidFill>
                  <a:srgbClr val="3F3F3F"/>
                </a:solidFill>
                <a:latin typeface="Arial"/>
                <a:ea typeface="Arial"/>
                <a:cs typeface="Arial"/>
                <a:sym typeface="Arial"/>
              </a:rPr>
              <a:t>, Open University Press.</a:t>
            </a:r>
            <a:endParaRPr b="0" i="0" sz="1600" u="none" cap="none" strike="noStrike">
              <a:solidFill>
                <a:srgbClr val="3F3F3F"/>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Davis, B. (2009) </a:t>
            </a:r>
            <a:r>
              <a:rPr b="0" i="1" lang="ja-JP" sz="1600" u="none" cap="none" strike="noStrike">
                <a:solidFill>
                  <a:srgbClr val="3F3F3F"/>
                </a:solidFill>
                <a:latin typeface="Arial"/>
                <a:ea typeface="Arial"/>
                <a:cs typeface="Arial"/>
                <a:sym typeface="Arial"/>
              </a:rPr>
              <a:t>Tools for Teaching</a:t>
            </a:r>
            <a:r>
              <a:rPr b="0" i="0" lang="ja-JP" sz="1600" u="none" cap="none" strike="noStrike">
                <a:solidFill>
                  <a:srgbClr val="3F3F3F"/>
                </a:solidFill>
                <a:latin typeface="Arial"/>
                <a:ea typeface="Arial"/>
                <a:cs typeface="Arial"/>
                <a:sym typeface="Arial"/>
              </a:rPr>
              <a:t>, Second Edition, Jossey-Bass.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Gibbs, G. (1994</a:t>
            </a:r>
            <a:r>
              <a:rPr b="0" i="1" lang="ja-JP" sz="1600" u="none" cap="none" strike="noStrike">
                <a:solidFill>
                  <a:srgbClr val="3F3F3F"/>
                </a:solidFill>
                <a:latin typeface="Arial"/>
                <a:ea typeface="Arial"/>
                <a:cs typeface="Arial"/>
                <a:sym typeface="Arial"/>
              </a:rPr>
              <a:t>) Learning in Teams: A Tutor Guide</a:t>
            </a:r>
            <a:r>
              <a:rPr b="0" i="0" lang="ja-JP" sz="1600" u="none" cap="none" strike="noStrike">
                <a:solidFill>
                  <a:srgbClr val="3F3F3F"/>
                </a:solidFill>
                <a:latin typeface="Arial"/>
                <a:ea typeface="Arial"/>
                <a:cs typeface="Arial"/>
                <a:sym typeface="Arial"/>
              </a:rPr>
              <a:t>, Oxford Centre for staff Development.</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Hall, D. and Buzwell, S. (2012) “The problem of Free riding in Group Projects: Looking beyond Social Loafing as Reason for Non-contribution,” </a:t>
            </a:r>
            <a:r>
              <a:rPr b="0" i="1" lang="ja-JP" sz="1600" u="none" cap="none" strike="noStrike">
                <a:solidFill>
                  <a:srgbClr val="3F3F3F"/>
                </a:solidFill>
                <a:latin typeface="Arial"/>
                <a:ea typeface="Arial"/>
                <a:cs typeface="Arial"/>
                <a:sym typeface="Arial"/>
              </a:rPr>
              <a:t>Active Learning in Higher Education</a:t>
            </a:r>
            <a:r>
              <a:rPr b="0" i="0" lang="ja-JP" sz="1600" u="none" cap="none" strike="noStrike">
                <a:solidFill>
                  <a:srgbClr val="3F3F3F"/>
                </a:solidFill>
                <a:latin typeface="Arial"/>
                <a:ea typeface="Arial"/>
                <a:cs typeface="Arial"/>
                <a:sym typeface="Arial"/>
              </a:rPr>
              <a:t>, 14 (1), </a:t>
            </a:r>
            <a:r>
              <a:rPr lang="ja-JP" sz="1600">
                <a:solidFill>
                  <a:srgbClr val="3F3F3F"/>
                </a:solidFill>
              </a:rPr>
              <a:t>pp.</a:t>
            </a:r>
            <a:r>
              <a:rPr b="0" i="0" lang="ja-JP" sz="1600" u="none" cap="none" strike="noStrike">
                <a:solidFill>
                  <a:srgbClr val="3F3F3F"/>
                </a:solidFill>
                <a:latin typeface="Arial"/>
                <a:ea typeface="Arial"/>
                <a:cs typeface="Arial"/>
                <a:sym typeface="Arial"/>
              </a:rPr>
              <a:t>37-49</a:t>
            </a:r>
            <a:endParaRPr/>
          </a:p>
        </p:txBody>
      </p:sp>
      <p:sp>
        <p:nvSpPr>
          <p:cNvPr id="1094" name="Google Shape;1094;p68"/>
          <p:cNvSpPr txBox="1"/>
          <p:nvPr/>
        </p:nvSpPr>
        <p:spPr>
          <a:xfrm>
            <a:off x="788652" y="338260"/>
            <a:ext cx="10875368"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a:t>
            </a:r>
            <a:endParaRPr b="1" i="0" sz="4400" u="none" cap="none" strike="noStrike">
              <a:solidFill>
                <a:schemeClr val="lt2"/>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69"/>
          <p:cNvSpPr txBox="1"/>
          <p:nvPr/>
        </p:nvSpPr>
        <p:spPr>
          <a:xfrm>
            <a:off x="1097898" y="2605057"/>
            <a:ext cx="10553700" cy="5017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Kolb, D. (1984)</a:t>
            </a:r>
            <a:r>
              <a:rPr b="0" i="1" lang="ja-JP" sz="1600" u="none" cap="none" strike="noStrike">
                <a:solidFill>
                  <a:srgbClr val="3F3F3F"/>
                </a:solidFill>
                <a:latin typeface="Arial"/>
                <a:ea typeface="Arial"/>
                <a:cs typeface="Arial"/>
                <a:sym typeface="Arial"/>
              </a:rPr>
              <a:t> Experiential Learning: Experience as the Source of Learning and Development</a:t>
            </a:r>
            <a:r>
              <a:rPr b="0" i="0" lang="ja-JP" sz="1600" u="none" cap="none" strike="noStrike">
                <a:solidFill>
                  <a:srgbClr val="3F3F3F"/>
                </a:solidFill>
                <a:latin typeface="Arial"/>
                <a:ea typeface="Arial"/>
                <a:cs typeface="Arial"/>
                <a:sym typeface="Arial"/>
              </a:rPr>
              <a:t>, Prentice-Hall.</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Kruger, J. ad Dunning, D. (1999) “Unskilled and Unaware of It: How Difficulties in Recognizing One’s Own incompetence Lead to Inflated Self-Assessments,” </a:t>
            </a:r>
            <a:r>
              <a:rPr b="0" i="1" lang="ja-JP" sz="1600" u="none" cap="none" strike="noStrike">
                <a:solidFill>
                  <a:srgbClr val="3F3F3F"/>
                </a:solidFill>
                <a:latin typeface="Arial"/>
                <a:ea typeface="Arial"/>
                <a:cs typeface="Arial"/>
                <a:sym typeface="Arial"/>
              </a:rPr>
              <a:t>Journal of Personality and Social Psychology</a:t>
            </a:r>
            <a:r>
              <a:rPr b="0" i="0" lang="ja-JP" sz="1600" u="none" cap="none" strike="noStrike">
                <a:solidFill>
                  <a:srgbClr val="3F3F3F"/>
                </a:solidFill>
                <a:latin typeface="Arial"/>
                <a:ea typeface="Arial"/>
                <a:cs typeface="Arial"/>
                <a:sym typeface="Arial"/>
              </a:rPr>
              <a:t>, 77(6), </a:t>
            </a:r>
            <a:r>
              <a:rPr lang="ja-JP" sz="1600">
                <a:solidFill>
                  <a:srgbClr val="3F3F3F"/>
                </a:solidFill>
              </a:rPr>
              <a:t>pp.</a:t>
            </a:r>
            <a:r>
              <a:rPr b="0" i="0" lang="ja-JP" sz="1600" u="none" cap="none" strike="noStrike">
                <a:solidFill>
                  <a:srgbClr val="3F3F3F"/>
                </a:solidFill>
                <a:latin typeface="Arial"/>
                <a:ea typeface="Arial"/>
                <a:cs typeface="Arial"/>
                <a:sym typeface="Arial"/>
              </a:rPr>
              <a:t>1121-1134.</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Nilson, L. (2010) </a:t>
            </a:r>
            <a:r>
              <a:rPr b="0" i="1" lang="ja-JP" sz="1600" u="none" cap="none" strike="noStrike">
                <a:solidFill>
                  <a:srgbClr val="3F3F3F"/>
                </a:solidFill>
                <a:latin typeface="Arial"/>
                <a:ea typeface="Arial"/>
                <a:cs typeface="Arial"/>
                <a:sym typeface="Arial"/>
              </a:rPr>
              <a:t>Teaching  at Its Best: A Research-Based Resource for College Instructors</a:t>
            </a:r>
            <a:r>
              <a:rPr b="0" i="0" lang="ja-JP" sz="1600" u="none" cap="none" strike="noStrike">
                <a:solidFill>
                  <a:srgbClr val="3F3F3F"/>
                </a:solidFill>
                <a:latin typeface="Arial"/>
                <a:ea typeface="Arial"/>
                <a:cs typeface="Arial"/>
                <a:sym typeface="Arial"/>
              </a:rPr>
              <a:t>, 3rd Edition, Jossey-Bass.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Walvoord, B. and Anderson, V. (2010) </a:t>
            </a:r>
            <a:r>
              <a:rPr b="0" i="1" lang="ja-JP" sz="1600" u="none" cap="none" strike="noStrike">
                <a:solidFill>
                  <a:srgbClr val="3F3F3F"/>
                </a:solidFill>
                <a:latin typeface="Arial"/>
                <a:ea typeface="Arial"/>
                <a:cs typeface="Arial"/>
                <a:sym typeface="Arial"/>
              </a:rPr>
              <a:t>Effective Grading: A Tool for Learning and Assessment</a:t>
            </a:r>
            <a:r>
              <a:rPr b="0" i="0" lang="ja-JP" sz="1600" u="none" cap="none" strike="noStrike">
                <a:solidFill>
                  <a:srgbClr val="3F3F3F"/>
                </a:solidFill>
                <a:latin typeface="Arial"/>
                <a:ea typeface="Arial"/>
                <a:cs typeface="Arial"/>
                <a:sym typeface="Arial"/>
              </a:rPr>
              <a:t>, Second Edition, Jossey-Bass.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Watson, W. and Michaelsen, L. (1988) “Group interaction Behaviors that Affect Performance on an Intellective Task,” </a:t>
            </a:r>
            <a:r>
              <a:rPr b="0" i="1" lang="ja-JP" sz="1600" u="none" cap="none" strike="noStrike">
                <a:solidFill>
                  <a:srgbClr val="3F3F3F"/>
                </a:solidFill>
                <a:latin typeface="Arial"/>
                <a:ea typeface="Arial"/>
                <a:cs typeface="Arial"/>
                <a:sym typeface="Arial"/>
              </a:rPr>
              <a:t>Group and Organizational Studies</a:t>
            </a:r>
            <a:r>
              <a:rPr b="0" i="0" lang="ja-JP" sz="1600" u="none" cap="none" strike="noStrike">
                <a:solidFill>
                  <a:srgbClr val="3F3F3F"/>
                </a:solidFill>
                <a:latin typeface="Arial"/>
                <a:ea typeface="Arial"/>
                <a:cs typeface="Arial"/>
                <a:sym typeface="Arial"/>
              </a:rPr>
              <a:t>, 13 (4), </a:t>
            </a:r>
            <a:r>
              <a:rPr lang="ja-JP" sz="1600">
                <a:solidFill>
                  <a:srgbClr val="3F3F3F"/>
                </a:solidFill>
              </a:rPr>
              <a:t>pp.</a:t>
            </a:r>
            <a:r>
              <a:rPr b="0" i="0" lang="ja-JP" sz="1600" u="none" cap="none" strike="noStrike">
                <a:solidFill>
                  <a:srgbClr val="3F3F3F"/>
                </a:solidFill>
                <a:latin typeface="Arial"/>
                <a:ea typeface="Arial"/>
                <a:cs typeface="Arial"/>
                <a:sym typeface="Arial"/>
              </a:rPr>
              <a:t> 495-516. </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Wiggins, G. (1988) </a:t>
            </a:r>
            <a:r>
              <a:rPr b="0" i="1" lang="ja-JP" sz="1600" u="none" cap="none" strike="noStrike">
                <a:solidFill>
                  <a:srgbClr val="3F3F3F"/>
                </a:solidFill>
                <a:latin typeface="Arial"/>
                <a:ea typeface="Arial"/>
                <a:cs typeface="Arial"/>
                <a:sym typeface="Arial"/>
              </a:rPr>
              <a:t>Educative Assessment: Designing Assessments to Inform and Improve Student Performance</a:t>
            </a:r>
            <a:r>
              <a:rPr b="0" i="0" lang="ja-JP" sz="1600" u="none" cap="none" strike="noStrike">
                <a:solidFill>
                  <a:srgbClr val="3F3F3F"/>
                </a:solidFill>
                <a:latin typeface="Arial"/>
                <a:ea typeface="Arial"/>
                <a:cs typeface="Arial"/>
                <a:sym typeface="Arial"/>
              </a:rPr>
              <a:t>, Jossey-Bass.</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F3F3F"/>
              </a:solidFill>
              <a:latin typeface="Arial"/>
              <a:ea typeface="Arial"/>
              <a:cs typeface="Arial"/>
              <a:sym typeface="Arial"/>
            </a:endParaRPr>
          </a:p>
          <a:p>
            <a:pPr indent="-285750" lvl="0" marL="285750" marR="0" rtl="0" algn="l">
              <a:lnSpc>
                <a:spcPct val="100000"/>
              </a:lnSpc>
              <a:spcBef>
                <a:spcPts val="0"/>
              </a:spcBef>
              <a:spcAft>
                <a:spcPts val="0"/>
              </a:spcAft>
              <a:buClr>
                <a:srgbClr val="3F3F3F"/>
              </a:buClr>
              <a:buSzPts val="1600"/>
              <a:buFont typeface="Arial"/>
              <a:buChar char="•"/>
            </a:pPr>
            <a:r>
              <a:rPr b="0" i="0" lang="ja-JP" sz="1600" u="none" cap="none" strike="noStrike">
                <a:solidFill>
                  <a:srgbClr val="3F3F3F"/>
                </a:solidFill>
                <a:latin typeface="Arial"/>
                <a:ea typeface="Arial"/>
                <a:cs typeface="Arial"/>
                <a:sym typeface="Arial"/>
              </a:rPr>
              <a:t>Winchester-Seeto, T. (2002) “Assessment of Collaborative Work – Collaboration versus Assessment,” Invited paper presented at the Annual Uniserve Science Symposium, The University of Sydney. </a:t>
            </a:r>
            <a:endParaRPr/>
          </a:p>
        </p:txBody>
      </p:sp>
      <p:sp>
        <p:nvSpPr>
          <p:cNvPr id="1100" name="Google Shape;1100;p69"/>
          <p:cNvSpPr txBox="1"/>
          <p:nvPr/>
        </p:nvSpPr>
        <p:spPr>
          <a:xfrm>
            <a:off x="788652" y="338260"/>
            <a:ext cx="10875368" cy="1080000"/>
          </a:xfrm>
          <a:prstGeom prst="rect">
            <a:avLst/>
          </a:prstGeom>
          <a:noFill/>
          <a:ln>
            <a:noFill/>
          </a:ln>
        </p:spPr>
        <p:txBody>
          <a:bodyPr anchorCtr="0" anchor="ctr" bIns="50800" lIns="50800" spcFirstLastPara="1" rIns="50800" wrap="square" tIns="50800">
            <a:normAutofit/>
          </a:bodyPr>
          <a:lstStyle/>
          <a:p>
            <a:pPr indent="0" lvl="0" marL="0" marR="0" rtl="0" algn="l">
              <a:lnSpc>
                <a:spcPct val="100000"/>
              </a:lnSpc>
              <a:spcBef>
                <a:spcPts val="0"/>
              </a:spcBef>
              <a:spcAft>
                <a:spcPts val="0"/>
              </a:spcAft>
              <a:buClr>
                <a:schemeClr val="lt2"/>
              </a:buClr>
              <a:buSzPts val="4400"/>
              <a:buFont typeface="Arial"/>
              <a:buNone/>
            </a:pPr>
            <a:r>
              <a:rPr b="1" i="0" lang="ja-JP" sz="4400" u="none" cap="none" strike="noStrike">
                <a:solidFill>
                  <a:schemeClr val="lt2"/>
                </a:solidFill>
                <a:latin typeface="Arial"/>
                <a:ea typeface="Arial"/>
                <a:cs typeface="Arial"/>
                <a:sym typeface="Arial"/>
              </a:rPr>
              <a:t>出典一覧</a:t>
            </a:r>
            <a:endParaRPr b="1" i="0" sz="4400" u="none" cap="none" strike="noStrike">
              <a:solidFill>
                <a:schemeClr val="lt2"/>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デザインの設定">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田中亜門</dc:creator>
</cp:coreProperties>
</file>