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Lst>
  <p:sldSz cy="9753600" cx="13004800"/>
  <p:notesSz cx="6858000" cy="9144000"/>
  <p:embeddedFontLst>
    <p:embeddedFont>
      <p:font typeface="Helvetica Neue Light"/>
      <p:regular r:id="rId65"/>
      <p:bold r:id="rId66"/>
      <p:italic r:id="rId67"/>
      <p:boldItalic r:id="rId6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69" roundtripDataSignature="AMtx7mjgHR0U8oeDfWXd5i05aCtkCjC+z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E0CDDE9-2772-40C6-9352-0160250AA115}">
  <a:tblStyle styleId="{CE0CDDE9-2772-40C6-9352-0160250AA115}" styleName="Table_0">
    <a:wholeTbl>
      <a:tcTxStyle b="off" i="off">
        <a:font>
          <a:latin typeface="ヒラギノ角ゴ ProN W3"/>
          <a:ea typeface="ヒラギノ角ゴ ProN W3"/>
          <a:cs typeface="ヒラギノ角ゴ ProN W3"/>
        </a:font>
        <a:srgbClr val="000000"/>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rgbClr val="CACACA"/>
          </a:solidFill>
        </a:fill>
      </a:tcStyle>
    </a:wholeTbl>
    <a:band1H>
      <a:tcTxStyle b="off" i="off"/>
    </a:band1H>
    <a:band2H>
      <a:tcTxStyle b="off" i="off"/>
      <a:tcStyle>
        <a:fill>
          <a:solidFill>
            <a:srgbClr val="E6E6E6"/>
          </a:solidFill>
        </a:fill>
      </a:tcStyle>
    </a:band2H>
    <a:band1V>
      <a:tcTxStyle b="off" i="off"/>
    </a:band1V>
    <a:band2V>
      <a:tcTxStyle b="off" i="off"/>
    </a:band2V>
    <a:lastCol>
      <a:tcTxStyle b="off" i="off"/>
    </a:lastCol>
    <a:firstCol>
      <a:tcTxStyle b="on" i="off">
        <a:font>
          <a:latin typeface="ヒラギノ角ゴ ProN W6"/>
          <a:ea typeface="ヒラギノ角ゴ ProN W6"/>
          <a:cs typeface="ヒラギノ角ゴ ProN W6"/>
        </a:font>
        <a:srgbClr val="FFFFFF"/>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rgbClr val="000000"/>
          </a:solidFill>
        </a:fill>
      </a:tcStyle>
    </a:firstCol>
    <a:lastRow>
      <a:tcTxStyle b="on" i="off">
        <a:font>
          <a:latin typeface="ヒラギノ角ゴ ProN W6"/>
          <a:ea typeface="ヒラギノ角ゴ ProN W6"/>
          <a:cs typeface="ヒラギノ角ゴ ProN W6"/>
        </a:font>
        <a:srgbClr val="FFFFFF"/>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381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rgbClr val="000000"/>
          </a:solidFill>
        </a:fill>
      </a:tcStyle>
    </a:lastRow>
    <a:seCell>
      <a:tcTxStyle b="off" i="off"/>
    </a:seCell>
    <a:swCell>
      <a:tcTxStyle b="off" i="off"/>
    </a:swCell>
    <a:firstRow>
      <a:tcTxStyle b="on" i="off">
        <a:font>
          <a:latin typeface="ヒラギノ角ゴ ProN W6"/>
          <a:ea typeface="ヒラギノ角ゴ ProN W6"/>
          <a:cs typeface="ヒラギノ角ゴ ProN W6"/>
        </a:font>
        <a:srgbClr val="FFFFFF"/>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381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rgbClr val="000000"/>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font" Target="fonts/HelveticaNeueLight-bold.fntdata"/><Relationship Id="rId21" Type="http://schemas.openxmlformats.org/officeDocument/2006/relationships/slide" Target="slides/slide15.xml"/><Relationship Id="rId65" Type="http://schemas.openxmlformats.org/officeDocument/2006/relationships/font" Target="fonts/HelveticaNeueLight-regular.fntdata"/><Relationship Id="rId24" Type="http://schemas.openxmlformats.org/officeDocument/2006/relationships/slide" Target="slides/slide18.xml"/><Relationship Id="rId68" Type="http://schemas.openxmlformats.org/officeDocument/2006/relationships/font" Target="fonts/HelveticaNeueLight-boldItalic.fntdata"/><Relationship Id="rId23" Type="http://schemas.openxmlformats.org/officeDocument/2006/relationships/slide" Target="slides/slide17.xml"/><Relationship Id="rId67" Type="http://schemas.openxmlformats.org/officeDocument/2006/relationships/font" Target="fonts/HelveticaNeueLight-italic.fntdata"/><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customschemas.google.com/relationships/presentationmetadata" Target="meta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7999"/>
              </a:lnSpc>
              <a:spcBef>
                <a:spcPts val="0"/>
              </a:spcBef>
              <a:spcAft>
                <a:spcPts val="0"/>
              </a:spcAft>
              <a:buClr>
                <a:srgbClr val="000000"/>
              </a:buClr>
              <a:buSzPts val="1400"/>
              <a:buFont typeface="Arial"/>
              <a:buNone/>
              <a:defRPr b="0" i="0" sz="2200" u="none" cap="none" strike="noStrike">
                <a:solidFill>
                  <a:srgbClr val="000000"/>
                </a:solidFill>
                <a:latin typeface="Arial"/>
                <a:ea typeface="Arial"/>
                <a:cs typeface="Arial"/>
                <a:sym typeface="Arial"/>
              </a:defRPr>
            </a:lvl1pPr>
            <a:lvl2pPr indent="-228600" lvl="1" marL="914400" marR="0" rtl="0" algn="l">
              <a:lnSpc>
                <a:spcPct val="117999"/>
              </a:lnSpc>
              <a:spcBef>
                <a:spcPts val="0"/>
              </a:spcBef>
              <a:spcAft>
                <a:spcPts val="0"/>
              </a:spcAft>
              <a:buClr>
                <a:srgbClr val="000000"/>
              </a:buClr>
              <a:buSzPts val="1400"/>
              <a:buFont typeface="Arial"/>
              <a:buNone/>
              <a:defRPr b="0" i="0" sz="2200" u="none" cap="none" strike="noStrike">
                <a:solidFill>
                  <a:srgbClr val="000000"/>
                </a:solidFill>
                <a:latin typeface="Arial"/>
                <a:ea typeface="Arial"/>
                <a:cs typeface="Arial"/>
                <a:sym typeface="Arial"/>
              </a:defRPr>
            </a:lvl2pPr>
            <a:lvl3pPr indent="-228600" lvl="2" marL="1371600" marR="0" rtl="0" algn="l">
              <a:lnSpc>
                <a:spcPct val="117999"/>
              </a:lnSpc>
              <a:spcBef>
                <a:spcPts val="0"/>
              </a:spcBef>
              <a:spcAft>
                <a:spcPts val="0"/>
              </a:spcAft>
              <a:buClr>
                <a:srgbClr val="000000"/>
              </a:buClr>
              <a:buSzPts val="1400"/>
              <a:buFont typeface="Arial"/>
              <a:buNone/>
              <a:defRPr b="0" i="0" sz="2200" u="none" cap="none" strike="noStrike">
                <a:solidFill>
                  <a:srgbClr val="000000"/>
                </a:solidFill>
                <a:latin typeface="Arial"/>
                <a:ea typeface="Arial"/>
                <a:cs typeface="Arial"/>
                <a:sym typeface="Arial"/>
              </a:defRPr>
            </a:lvl3pPr>
            <a:lvl4pPr indent="-228600" lvl="3" marL="1828800" marR="0" rtl="0" algn="l">
              <a:lnSpc>
                <a:spcPct val="117999"/>
              </a:lnSpc>
              <a:spcBef>
                <a:spcPts val="0"/>
              </a:spcBef>
              <a:spcAft>
                <a:spcPts val="0"/>
              </a:spcAft>
              <a:buClr>
                <a:srgbClr val="000000"/>
              </a:buClr>
              <a:buSzPts val="1400"/>
              <a:buFont typeface="Arial"/>
              <a:buNone/>
              <a:defRPr b="0" i="0" sz="2200" u="none" cap="none" strike="noStrike">
                <a:solidFill>
                  <a:srgbClr val="000000"/>
                </a:solidFill>
                <a:latin typeface="Arial"/>
                <a:ea typeface="Arial"/>
                <a:cs typeface="Arial"/>
                <a:sym typeface="Arial"/>
              </a:defRPr>
            </a:lvl4pPr>
            <a:lvl5pPr indent="-228600" lvl="4" marL="2286000" marR="0" rtl="0" algn="l">
              <a:lnSpc>
                <a:spcPct val="117999"/>
              </a:lnSpc>
              <a:spcBef>
                <a:spcPts val="0"/>
              </a:spcBef>
              <a:spcAft>
                <a:spcPts val="0"/>
              </a:spcAft>
              <a:buClr>
                <a:srgbClr val="000000"/>
              </a:buClr>
              <a:buSzPts val="1400"/>
              <a:buFont typeface="Arial"/>
              <a:buNone/>
              <a:defRPr b="0" i="0" sz="2200" u="none" cap="none" strike="noStrike">
                <a:solidFill>
                  <a:srgbClr val="000000"/>
                </a:solidFill>
                <a:latin typeface="Arial"/>
                <a:ea typeface="Arial"/>
                <a:cs typeface="Arial"/>
                <a:sym typeface="Arial"/>
              </a:defRPr>
            </a:lvl5pPr>
            <a:lvl6pPr indent="-228600" lvl="5" marL="2743200" marR="0" rtl="0" algn="l">
              <a:lnSpc>
                <a:spcPct val="117999"/>
              </a:lnSpc>
              <a:spcBef>
                <a:spcPts val="0"/>
              </a:spcBef>
              <a:spcAft>
                <a:spcPts val="0"/>
              </a:spcAft>
              <a:buClr>
                <a:srgbClr val="000000"/>
              </a:buClr>
              <a:buSzPts val="1400"/>
              <a:buFont typeface="Arial"/>
              <a:buNone/>
              <a:defRPr b="0" i="0" sz="2200" u="none" cap="none" strike="noStrike">
                <a:solidFill>
                  <a:srgbClr val="000000"/>
                </a:solidFill>
                <a:latin typeface="Arial"/>
                <a:ea typeface="Arial"/>
                <a:cs typeface="Arial"/>
                <a:sym typeface="Arial"/>
              </a:defRPr>
            </a:lvl6pPr>
            <a:lvl7pPr indent="-228600" lvl="6" marL="3200400" marR="0" rtl="0" algn="l">
              <a:lnSpc>
                <a:spcPct val="117999"/>
              </a:lnSpc>
              <a:spcBef>
                <a:spcPts val="0"/>
              </a:spcBef>
              <a:spcAft>
                <a:spcPts val="0"/>
              </a:spcAft>
              <a:buClr>
                <a:srgbClr val="000000"/>
              </a:buClr>
              <a:buSzPts val="1400"/>
              <a:buFont typeface="Arial"/>
              <a:buNone/>
              <a:defRPr b="0" i="0" sz="2200" u="none" cap="none" strike="noStrike">
                <a:solidFill>
                  <a:srgbClr val="000000"/>
                </a:solidFill>
                <a:latin typeface="Arial"/>
                <a:ea typeface="Arial"/>
                <a:cs typeface="Arial"/>
                <a:sym typeface="Arial"/>
              </a:defRPr>
            </a:lvl7pPr>
            <a:lvl8pPr indent="-228600" lvl="7" marL="3657600" marR="0" rtl="0" algn="l">
              <a:lnSpc>
                <a:spcPct val="117999"/>
              </a:lnSpc>
              <a:spcBef>
                <a:spcPts val="0"/>
              </a:spcBef>
              <a:spcAft>
                <a:spcPts val="0"/>
              </a:spcAft>
              <a:buClr>
                <a:srgbClr val="000000"/>
              </a:buClr>
              <a:buSzPts val="1400"/>
              <a:buFont typeface="Arial"/>
              <a:buNone/>
              <a:defRPr b="0" i="0" sz="2200" u="none" cap="none" strike="noStrike">
                <a:solidFill>
                  <a:srgbClr val="000000"/>
                </a:solidFill>
                <a:latin typeface="Arial"/>
                <a:ea typeface="Arial"/>
                <a:cs typeface="Arial"/>
                <a:sym typeface="Arial"/>
              </a:defRPr>
            </a:lvl8pPr>
            <a:lvl9pPr indent="-228600" lvl="8" marL="4114800" marR="0" rtl="0" algn="l">
              <a:lnSpc>
                <a:spcPct val="117999"/>
              </a:lnSpc>
              <a:spcBef>
                <a:spcPts val="0"/>
              </a:spcBef>
              <a:spcAft>
                <a:spcPts val="0"/>
              </a:spcAft>
              <a:buClr>
                <a:srgbClr val="000000"/>
              </a:buClr>
              <a:buSzPts val="1400"/>
              <a:buFont typeface="Arial"/>
              <a:buNone/>
              <a:defRPr b="0" i="0" sz="22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4" name="Google Shape;124;p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4" name="Google Shape;134;p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2" name="Google Shape;142;p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0" name="Google Shape;160;p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8" name="Google Shape;168;p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7" name="Google Shape;177;p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2" name="Google Shape;192;p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1" name="Google Shape;211;p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9" name="Google Shape;219;p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8" name="Google Shape;238;p1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7" name="Google Shape;257;p1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0" name="Google Shape;280;p1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3" name="Google Shape;303;p1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1" name="Google Shape;311;p1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0" name="Google Shape;330;p1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9" name="Google Shape;349;p1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8" name="Google Shape;368;p1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88" name="Google Shape;388;p1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96" name="Google Shape;396;p1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15" name="Google Shape;415;p2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37" name="Google Shape;437;p2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9" name="Google Shape;449;p2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61" name="Google Shape;461;p2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73" name="Google Shape;473;p2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83" name="Google Shape;483;p2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10" name="Google Shape;510;p2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18" name="Google Shape;518;p2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37" name="Google Shape;537;p2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61" name="Google Shape;561;p2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84" name="Google Shape;584;p3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03" name="Google Shape;603;p3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22" name="Google Shape;622;p3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30" name="Google Shape;630;p3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49" name="Google Shape;649;p3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74" name="Google Shape;674;p3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01" name="Google Shape;701;p3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16" name="Google Shape;716;p3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24" name="Google Shape;724;p3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43" name="Google Shape;743;p3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9" name="Shape 769"/>
        <p:cNvGrpSpPr/>
        <p:nvPr/>
      </p:nvGrpSpPr>
      <p:grpSpPr>
        <a:xfrm>
          <a:off x="0" y="0"/>
          <a:ext cx="0" cy="0"/>
          <a:chOff x="0" y="0"/>
          <a:chExt cx="0" cy="0"/>
        </a:xfrm>
      </p:grpSpPr>
      <p:sp>
        <p:nvSpPr>
          <p:cNvPr id="770" name="Google Shape;770;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71" name="Google Shape;771;p4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2" name="Shape 792"/>
        <p:cNvGrpSpPr/>
        <p:nvPr/>
      </p:nvGrpSpPr>
      <p:grpSpPr>
        <a:xfrm>
          <a:off x="0" y="0"/>
          <a:ext cx="0" cy="0"/>
          <a:chOff x="0" y="0"/>
          <a:chExt cx="0" cy="0"/>
        </a:xfrm>
      </p:grpSpPr>
      <p:sp>
        <p:nvSpPr>
          <p:cNvPr id="793" name="Google Shape;793;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94" name="Google Shape;794;p4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6" name="Shape 816"/>
        <p:cNvGrpSpPr/>
        <p:nvPr/>
      </p:nvGrpSpPr>
      <p:grpSpPr>
        <a:xfrm>
          <a:off x="0" y="0"/>
          <a:ext cx="0" cy="0"/>
          <a:chOff x="0" y="0"/>
          <a:chExt cx="0" cy="0"/>
        </a:xfrm>
      </p:grpSpPr>
      <p:sp>
        <p:nvSpPr>
          <p:cNvPr id="817" name="Google Shape;817;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18" name="Google Shape;818;p4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3" name="Shape 843"/>
        <p:cNvGrpSpPr/>
        <p:nvPr/>
      </p:nvGrpSpPr>
      <p:grpSpPr>
        <a:xfrm>
          <a:off x="0" y="0"/>
          <a:ext cx="0" cy="0"/>
          <a:chOff x="0" y="0"/>
          <a:chExt cx="0" cy="0"/>
        </a:xfrm>
      </p:grpSpPr>
      <p:sp>
        <p:nvSpPr>
          <p:cNvPr id="844" name="Google Shape;844;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45" name="Google Shape;845;p4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2" name="Shape 862"/>
        <p:cNvGrpSpPr/>
        <p:nvPr/>
      </p:nvGrpSpPr>
      <p:grpSpPr>
        <a:xfrm>
          <a:off x="0" y="0"/>
          <a:ext cx="0" cy="0"/>
          <a:chOff x="0" y="0"/>
          <a:chExt cx="0" cy="0"/>
        </a:xfrm>
      </p:grpSpPr>
      <p:sp>
        <p:nvSpPr>
          <p:cNvPr id="863" name="Google Shape;863;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64" name="Google Shape;864;p4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5" name="Shape 885"/>
        <p:cNvGrpSpPr/>
        <p:nvPr/>
      </p:nvGrpSpPr>
      <p:grpSpPr>
        <a:xfrm>
          <a:off x="0" y="0"/>
          <a:ext cx="0" cy="0"/>
          <a:chOff x="0" y="0"/>
          <a:chExt cx="0" cy="0"/>
        </a:xfrm>
      </p:grpSpPr>
      <p:sp>
        <p:nvSpPr>
          <p:cNvPr id="886" name="Google Shape;886;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87" name="Google Shape;887;p4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3" name="Shape 893"/>
        <p:cNvGrpSpPr/>
        <p:nvPr/>
      </p:nvGrpSpPr>
      <p:grpSpPr>
        <a:xfrm>
          <a:off x="0" y="0"/>
          <a:ext cx="0" cy="0"/>
          <a:chOff x="0" y="0"/>
          <a:chExt cx="0" cy="0"/>
        </a:xfrm>
      </p:grpSpPr>
      <p:sp>
        <p:nvSpPr>
          <p:cNvPr id="894" name="Google Shape;894;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95" name="Google Shape;895;p4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06" name="Google Shape;906;p4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3" name="Shape 933"/>
        <p:cNvGrpSpPr/>
        <p:nvPr/>
      </p:nvGrpSpPr>
      <p:grpSpPr>
        <a:xfrm>
          <a:off x="0" y="0"/>
          <a:ext cx="0" cy="0"/>
          <a:chOff x="0" y="0"/>
          <a:chExt cx="0" cy="0"/>
        </a:xfrm>
      </p:grpSpPr>
      <p:sp>
        <p:nvSpPr>
          <p:cNvPr id="934" name="Google Shape;934;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35" name="Google Shape;935;p4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6" name="Shape 956"/>
        <p:cNvGrpSpPr/>
        <p:nvPr/>
      </p:nvGrpSpPr>
      <p:grpSpPr>
        <a:xfrm>
          <a:off x="0" y="0"/>
          <a:ext cx="0" cy="0"/>
          <a:chOff x="0" y="0"/>
          <a:chExt cx="0" cy="0"/>
        </a:xfrm>
      </p:grpSpPr>
      <p:sp>
        <p:nvSpPr>
          <p:cNvPr id="957" name="Google Shape;957;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58" name="Google Shape;958;p4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4" name="Shape 984"/>
        <p:cNvGrpSpPr/>
        <p:nvPr/>
      </p:nvGrpSpPr>
      <p:grpSpPr>
        <a:xfrm>
          <a:off x="0" y="0"/>
          <a:ext cx="0" cy="0"/>
          <a:chOff x="0" y="0"/>
          <a:chExt cx="0" cy="0"/>
        </a:xfrm>
      </p:grpSpPr>
      <p:sp>
        <p:nvSpPr>
          <p:cNvPr id="985" name="Google Shape;985;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86" name="Google Shape;986;p5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9" name="Shape 1009"/>
        <p:cNvGrpSpPr/>
        <p:nvPr/>
      </p:nvGrpSpPr>
      <p:grpSpPr>
        <a:xfrm>
          <a:off x="0" y="0"/>
          <a:ext cx="0" cy="0"/>
          <a:chOff x="0" y="0"/>
          <a:chExt cx="0" cy="0"/>
        </a:xfrm>
      </p:grpSpPr>
      <p:sp>
        <p:nvSpPr>
          <p:cNvPr id="1010" name="Google Shape;1010;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11" name="Google Shape;1011;p5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7" name="Shape 1017"/>
        <p:cNvGrpSpPr/>
        <p:nvPr/>
      </p:nvGrpSpPr>
      <p:grpSpPr>
        <a:xfrm>
          <a:off x="0" y="0"/>
          <a:ext cx="0" cy="0"/>
          <a:chOff x="0" y="0"/>
          <a:chExt cx="0" cy="0"/>
        </a:xfrm>
      </p:grpSpPr>
      <p:sp>
        <p:nvSpPr>
          <p:cNvPr id="1018" name="Google Shape;1018;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19" name="Google Shape;1019;p5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2" name="Shape 1032"/>
        <p:cNvGrpSpPr/>
        <p:nvPr/>
      </p:nvGrpSpPr>
      <p:grpSpPr>
        <a:xfrm>
          <a:off x="0" y="0"/>
          <a:ext cx="0" cy="0"/>
          <a:chOff x="0" y="0"/>
          <a:chExt cx="0" cy="0"/>
        </a:xfrm>
      </p:grpSpPr>
      <p:sp>
        <p:nvSpPr>
          <p:cNvPr id="1033" name="Google Shape;1033;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34" name="Google Shape;1034;p5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5" name="Shape 1055"/>
        <p:cNvGrpSpPr/>
        <p:nvPr/>
      </p:nvGrpSpPr>
      <p:grpSpPr>
        <a:xfrm>
          <a:off x="0" y="0"/>
          <a:ext cx="0" cy="0"/>
          <a:chOff x="0" y="0"/>
          <a:chExt cx="0" cy="0"/>
        </a:xfrm>
      </p:grpSpPr>
      <p:sp>
        <p:nvSpPr>
          <p:cNvPr id="1056" name="Google Shape;1056;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57" name="Google Shape;1057;p5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0" name="Shape 1080"/>
        <p:cNvGrpSpPr/>
        <p:nvPr/>
      </p:nvGrpSpPr>
      <p:grpSpPr>
        <a:xfrm>
          <a:off x="0" y="0"/>
          <a:ext cx="0" cy="0"/>
          <a:chOff x="0" y="0"/>
          <a:chExt cx="0" cy="0"/>
        </a:xfrm>
      </p:grpSpPr>
      <p:sp>
        <p:nvSpPr>
          <p:cNvPr id="1081" name="Google Shape;1081;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82" name="Google Shape;1082;p5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9" name="Shape 1099"/>
        <p:cNvGrpSpPr/>
        <p:nvPr/>
      </p:nvGrpSpPr>
      <p:grpSpPr>
        <a:xfrm>
          <a:off x="0" y="0"/>
          <a:ext cx="0" cy="0"/>
          <a:chOff x="0" y="0"/>
          <a:chExt cx="0" cy="0"/>
        </a:xfrm>
      </p:grpSpPr>
      <p:sp>
        <p:nvSpPr>
          <p:cNvPr id="1100" name="Google Shape;1100;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01" name="Google Shape;1101;p5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5" name="Shape 1115"/>
        <p:cNvGrpSpPr/>
        <p:nvPr/>
      </p:nvGrpSpPr>
      <p:grpSpPr>
        <a:xfrm>
          <a:off x="0" y="0"/>
          <a:ext cx="0" cy="0"/>
          <a:chOff x="0" y="0"/>
          <a:chExt cx="0" cy="0"/>
        </a:xfrm>
      </p:grpSpPr>
      <p:sp>
        <p:nvSpPr>
          <p:cNvPr id="1116" name="Google Shape;1116;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17" name="Google Shape;1117;p5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8" name="Shape 1128"/>
        <p:cNvGrpSpPr/>
        <p:nvPr/>
      </p:nvGrpSpPr>
      <p:grpSpPr>
        <a:xfrm>
          <a:off x="0" y="0"/>
          <a:ext cx="0" cy="0"/>
          <a:chOff x="0" y="0"/>
          <a:chExt cx="0" cy="0"/>
        </a:xfrm>
      </p:grpSpPr>
      <p:sp>
        <p:nvSpPr>
          <p:cNvPr id="1129" name="Google Shape;1129;p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30" name="Google Shape;1130;p5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PSILON" type="tx">
  <p:cSld name="TITLE_AND_BODY">
    <p:spTree>
      <p:nvGrpSpPr>
        <p:cNvPr id="9" name="Shape 9"/>
        <p:cNvGrpSpPr/>
        <p:nvPr/>
      </p:nvGrpSpPr>
      <p:grpSpPr>
        <a:xfrm>
          <a:off x="0" y="0"/>
          <a:ext cx="0" cy="0"/>
          <a:chOff x="0" y="0"/>
          <a:chExt cx="0" cy="0"/>
        </a:xfrm>
      </p:grpSpPr>
      <p:sp>
        <p:nvSpPr>
          <p:cNvPr id="10" name="Google Shape;10;p60"/>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lvl1pPr lvl="0" algn="l">
              <a:lnSpc>
                <a:spcPct val="100000"/>
              </a:lnSpc>
              <a:spcBef>
                <a:spcPts val="0"/>
              </a:spcBef>
              <a:spcAft>
                <a:spcPts val="0"/>
              </a:spcAft>
              <a:buClr>
                <a:schemeClr val="lt2"/>
              </a:buClr>
              <a:buSzPts val="4400"/>
              <a:buFont typeface="Arial"/>
              <a:buNone/>
              <a:defRPr sz="4400">
                <a:solidFill>
                  <a:schemeClr val="lt2"/>
                </a:solidFill>
                <a:latin typeface="Arial"/>
                <a:ea typeface="Arial"/>
                <a:cs typeface="Arial"/>
                <a:sym typeface="Arial"/>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11" name="Google Shape;11;p60"/>
          <p:cNvSpPr txBox="1"/>
          <p:nvPr>
            <p:ph idx="1" type="body"/>
          </p:nvPr>
        </p:nvSpPr>
        <p:spPr>
          <a:xfrm>
            <a:off x="788652" y="1816873"/>
            <a:ext cx="10464801" cy="1130301"/>
          </a:xfrm>
          <a:prstGeom prst="rect">
            <a:avLst/>
          </a:prstGeom>
          <a:noFill/>
          <a:ln>
            <a:noFill/>
          </a:ln>
        </p:spPr>
        <p:txBody>
          <a:bodyPr anchorCtr="0" anchor="t" bIns="50800" lIns="50800" spcFirstLastPara="1" rIns="50800" wrap="square" tIns="50800">
            <a:noAutofit/>
          </a:bodyPr>
          <a:lstStyle>
            <a:lvl1pPr indent="-228600" lvl="0" marL="457200" algn="l">
              <a:lnSpc>
                <a:spcPct val="100000"/>
              </a:lnSpc>
              <a:spcBef>
                <a:spcPts val="0"/>
              </a:spcBef>
              <a:spcAft>
                <a:spcPts val="0"/>
              </a:spcAft>
              <a:buClr>
                <a:schemeClr val="lt2"/>
              </a:buClr>
              <a:buSzPts val="2800"/>
              <a:buFont typeface="Arial"/>
              <a:buNone/>
              <a:defRPr sz="2800">
                <a:solidFill>
                  <a:schemeClr val="lt2"/>
                </a:solidFill>
              </a:defRPr>
            </a:lvl1pPr>
            <a:lvl2pPr indent="-228600" lvl="1" marL="914400" algn="l">
              <a:lnSpc>
                <a:spcPct val="100000"/>
              </a:lnSpc>
              <a:spcBef>
                <a:spcPts val="0"/>
              </a:spcBef>
              <a:spcAft>
                <a:spcPts val="0"/>
              </a:spcAft>
              <a:buClr>
                <a:schemeClr val="lt2"/>
              </a:buClr>
              <a:buSzPts val="2800"/>
              <a:buFont typeface="Arial"/>
              <a:buNone/>
              <a:defRPr sz="2800">
                <a:solidFill>
                  <a:schemeClr val="lt2"/>
                </a:solidFill>
              </a:defRPr>
            </a:lvl2pPr>
            <a:lvl3pPr indent="-228600" lvl="2" marL="1371600" algn="l">
              <a:lnSpc>
                <a:spcPct val="100000"/>
              </a:lnSpc>
              <a:spcBef>
                <a:spcPts val="0"/>
              </a:spcBef>
              <a:spcAft>
                <a:spcPts val="0"/>
              </a:spcAft>
              <a:buClr>
                <a:schemeClr val="lt2"/>
              </a:buClr>
              <a:buSzPts val="2800"/>
              <a:buFont typeface="Arial"/>
              <a:buNone/>
              <a:defRPr sz="2800">
                <a:solidFill>
                  <a:schemeClr val="lt2"/>
                </a:solidFill>
              </a:defRPr>
            </a:lvl3pPr>
            <a:lvl4pPr indent="-228600" lvl="3" marL="1828800" algn="l">
              <a:lnSpc>
                <a:spcPct val="100000"/>
              </a:lnSpc>
              <a:spcBef>
                <a:spcPts val="0"/>
              </a:spcBef>
              <a:spcAft>
                <a:spcPts val="0"/>
              </a:spcAft>
              <a:buClr>
                <a:schemeClr val="lt2"/>
              </a:buClr>
              <a:buSzPts val="2800"/>
              <a:buFont typeface="Arial"/>
              <a:buNone/>
              <a:defRPr sz="2800">
                <a:solidFill>
                  <a:schemeClr val="lt2"/>
                </a:solidFill>
              </a:defRPr>
            </a:lvl4pPr>
            <a:lvl5pPr indent="-228600" lvl="4" marL="2286000" algn="l">
              <a:lnSpc>
                <a:spcPct val="100000"/>
              </a:lnSpc>
              <a:spcBef>
                <a:spcPts val="0"/>
              </a:spcBef>
              <a:spcAft>
                <a:spcPts val="0"/>
              </a:spcAft>
              <a:buClr>
                <a:schemeClr val="lt2"/>
              </a:buClr>
              <a:buSzPts val="2800"/>
              <a:buFont typeface="Arial"/>
              <a:buNone/>
              <a:defRPr sz="2800">
                <a:solidFill>
                  <a:schemeClr val="lt2"/>
                </a:solidFill>
              </a:defRPr>
            </a:lvl5pPr>
            <a:lvl6pPr indent="-394335" lvl="5" marL="2743200" algn="l">
              <a:lnSpc>
                <a:spcPct val="100000"/>
              </a:lnSpc>
              <a:spcBef>
                <a:spcPts val="4200"/>
              </a:spcBef>
              <a:spcAft>
                <a:spcPts val="0"/>
              </a:spcAft>
              <a:buClr>
                <a:srgbClr val="000000"/>
              </a:buClr>
              <a:buSzPts val="2610"/>
              <a:buChar char="•"/>
              <a:defRPr/>
            </a:lvl6pPr>
            <a:lvl7pPr indent="-394335" lvl="6" marL="3200400" algn="l">
              <a:lnSpc>
                <a:spcPct val="100000"/>
              </a:lnSpc>
              <a:spcBef>
                <a:spcPts val="4200"/>
              </a:spcBef>
              <a:spcAft>
                <a:spcPts val="0"/>
              </a:spcAft>
              <a:buClr>
                <a:srgbClr val="000000"/>
              </a:buClr>
              <a:buSzPts val="2610"/>
              <a:buChar char="•"/>
              <a:defRPr/>
            </a:lvl7pPr>
            <a:lvl8pPr indent="-394334" lvl="7" marL="3657600" algn="l">
              <a:lnSpc>
                <a:spcPct val="100000"/>
              </a:lnSpc>
              <a:spcBef>
                <a:spcPts val="4200"/>
              </a:spcBef>
              <a:spcAft>
                <a:spcPts val="0"/>
              </a:spcAft>
              <a:buClr>
                <a:srgbClr val="000000"/>
              </a:buClr>
              <a:buSzPts val="2610"/>
              <a:buChar char="•"/>
              <a:defRPr/>
            </a:lvl8pPr>
            <a:lvl9pPr indent="-394334" lvl="8" marL="4114800" algn="l">
              <a:lnSpc>
                <a:spcPct val="100000"/>
              </a:lnSpc>
              <a:spcBef>
                <a:spcPts val="4200"/>
              </a:spcBef>
              <a:spcAft>
                <a:spcPts val="0"/>
              </a:spcAft>
              <a:buClr>
                <a:srgbClr val="000000"/>
              </a:buClr>
              <a:buSzPts val="2610"/>
              <a:buChar char="•"/>
              <a:defRPr/>
            </a:lvl9pPr>
          </a:lstStyle>
          <a:p/>
        </p:txBody>
      </p:sp>
      <p:sp>
        <p:nvSpPr>
          <p:cNvPr id="12" name="Google Shape;12;p60"/>
          <p:cNvSpPr/>
          <p:nvPr/>
        </p:nvSpPr>
        <p:spPr>
          <a:xfrm>
            <a:off x="0" y="342294"/>
            <a:ext cx="360000" cy="1080000"/>
          </a:xfrm>
          <a:prstGeom prst="rect">
            <a:avLst/>
          </a:prstGeom>
          <a:solidFill>
            <a:srgbClr val="00924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EE230C"/>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3" name="Google Shape;13;p60"/>
          <p:cNvSpPr txBox="1"/>
          <p:nvPr/>
        </p:nvSpPr>
        <p:spPr>
          <a:xfrm>
            <a:off x="6328884" y="9296400"/>
            <a:ext cx="340259" cy="324306"/>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1600"/>
              <a:buFont typeface="Helvetica Neue Light"/>
              <a:buNone/>
            </a:pPr>
            <a:fld id="{00000000-1234-1234-1234-123412341234}" type="slidenum">
              <a:rPr b="0" i="0" lang="ja-JP" sz="1600" u="none" cap="none" strike="noStrike">
                <a:solidFill>
                  <a:srgbClr val="000000"/>
                </a:solidFill>
                <a:latin typeface="Helvetica Neue Light"/>
                <a:ea typeface="Helvetica Neue Light"/>
                <a:cs typeface="Helvetica Neue Light"/>
                <a:sym typeface="Helvetica Neue Light"/>
              </a:rPr>
              <a:t>‹#›</a:t>
            </a:fld>
            <a:endParaRPr b="0" i="0" sz="1600" u="none" cap="none" strike="noStrike">
              <a:solidFill>
                <a:srgbClr val="000000"/>
              </a:solidFill>
              <a:latin typeface="Helvetica Neue Light"/>
              <a:ea typeface="Helvetica Neue Light"/>
              <a:cs typeface="Helvetica Neue Light"/>
              <a:sym typeface="Helvetica Neue Light"/>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中央）">
  <p:cSld name="タイトル（中央）">
    <p:spTree>
      <p:nvGrpSpPr>
        <p:cNvPr id="14" name="Shape 14"/>
        <p:cNvGrpSpPr/>
        <p:nvPr/>
      </p:nvGrpSpPr>
      <p:grpSpPr>
        <a:xfrm>
          <a:off x="0" y="0"/>
          <a:ext cx="0" cy="0"/>
          <a:chOff x="0" y="0"/>
          <a:chExt cx="0" cy="0"/>
        </a:xfrm>
      </p:grpSpPr>
      <p:sp>
        <p:nvSpPr>
          <p:cNvPr id="15" name="Google Shape;15;p61"/>
          <p:cNvSpPr txBox="1"/>
          <p:nvPr>
            <p:ph type="title"/>
          </p:nvPr>
        </p:nvSpPr>
        <p:spPr>
          <a:xfrm>
            <a:off x="1270000" y="3225800"/>
            <a:ext cx="10464800" cy="3302000"/>
          </a:xfrm>
          <a:prstGeom prst="rect">
            <a:avLst/>
          </a:prstGeom>
          <a:noFill/>
          <a:ln>
            <a:noFill/>
          </a:ln>
        </p:spPr>
        <p:txBody>
          <a:bodyPr anchorCtr="0" anchor="ctr" bIns="50800" lIns="50800" spcFirstLastPara="1" rIns="50800" wrap="square" tIns="50800">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16" name="Google Shape;16;p61"/>
          <p:cNvSpPr txBox="1"/>
          <p:nvPr>
            <p:ph idx="12" type="sldNum"/>
          </p:nvPr>
        </p:nvSpPr>
        <p:spPr>
          <a:xfrm>
            <a:off x="6328884" y="9296400"/>
            <a:ext cx="340259" cy="324306"/>
          </a:xfrm>
          <a:prstGeom prst="rect">
            <a:avLst/>
          </a:prstGeom>
          <a:noFill/>
          <a:ln>
            <a:noFill/>
          </a:ln>
        </p:spPr>
        <p:txBody>
          <a:bodyPr anchorCtr="0" anchor="t" bIns="50800" lIns="50800" spcFirstLastPara="1" rIns="50800" wrap="square" tIns="50800">
            <a:spAutoFit/>
          </a:bodyPr>
          <a:lstStyle>
            <a:lvl1pPr indent="0" lvl="0"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画像（縦長）">
  <p:cSld name="画像（縦長）">
    <p:spTree>
      <p:nvGrpSpPr>
        <p:cNvPr id="17" name="Shape 17"/>
        <p:cNvGrpSpPr/>
        <p:nvPr/>
      </p:nvGrpSpPr>
      <p:grpSpPr>
        <a:xfrm>
          <a:off x="0" y="0"/>
          <a:ext cx="0" cy="0"/>
          <a:chOff x="0" y="0"/>
          <a:chExt cx="0" cy="0"/>
        </a:xfrm>
      </p:grpSpPr>
      <p:sp>
        <p:nvSpPr>
          <p:cNvPr id="18" name="Google Shape;18;p62"/>
          <p:cNvSpPr/>
          <p:nvPr>
            <p:ph idx="2" type="pic"/>
          </p:nvPr>
        </p:nvSpPr>
        <p:spPr>
          <a:xfrm>
            <a:off x="6718300" y="635000"/>
            <a:ext cx="5334000" cy="8216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1pPr>
            <a:lvl2pPr lvl="1"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2pPr>
            <a:lvl3pPr lvl="2"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3pPr>
            <a:lvl4pPr lvl="3"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4pPr>
            <a:lvl5pPr lvl="4"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5pPr>
            <a:lvl6pPr lvl="5"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6pPr>
            <a:lvl7pPr lvl="6"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7pPr>
            <a:lvl8pPr lvl="7"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8pPr>
            <a:lvl9pPr lvl="8"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9pPr>
          </a:lstStyle>
          <a:p/>
        </p:txBody>
      </p:sp>
      <p:sp>
        <p:nvSpPr>
          <p:cNvPr id="19" name="Google Shape;19;p62"/>
          <p:cNvSpPr txBox="1"/>
          <p:nvPr>
            <p:ph type="title"/>
          </p:nvPr>
        </p:nvSpPr>
        <p:spPr>
          <a:xfrm>
            <a:off x="952500" y="635000"/>
            <a:ext cx="5334000" cy="3987800"/>
          </a:xfrm>
          <a:prstGeom prst="rect">
            <a:avLst/>
          </a:prstGeom>
          <a:noFill/>
          <a:ln>
            <a:noFill/>
          </a:ln>
        </p:spPr>
        <p:txBody>
          <a:bodyPr anchorCtr="0" anchor="b" bIns="50800" lIns="50800" spcFirstLastPara="1" rIns="50800" wrap="square" tIns="50800">
            <a:normAutofit/>
          </a:bodyPr>
          <a:lstStyle>
            <a:lvl1pPr lvl="0" algn="ctr">
              <a:lnSpc>
                <a:spcPct val="100000"/>
              </a:lnSpc>
              <a:spcBef>
                <a:spcPts val="0"/>
              </a:spcBef>
              <a:spcAft>
                <a:spcPts val="0"/>
              </a:spcAft>
              <a:buClr>
                <a:srgbClr val="000000"/>
              </a:buClr>
              <a:buSzPts val="6000"/>
              <a:buFont typeface="Arial"/>
              <a:buNone/>
              <a:defRPr sz="6000"/>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20" name="Google Shape;20;p62"/>
          <p:cNvSpPr txBox="1"/>
          <p:nvPr>
            <p:ph idx="1" type="body"/>
          </p:nvPr>
        </p:nvSpPr>
        <p:spPr>
          <a:xfrm>
            <a:off x="952500" y="4724400"/>
            <a:ext cx="5334000" cy="4114800"/>
          </a:xfrm>
          <a:prstGeom prst="rect">
            <a:avLst/>
          </a:prstGeom>
          <a:noFill/>
          <a:ln>
            <a:noFill/>
          </a:ln>
        </p:spPr>
        <p:txBody>
          <a:bodyPr anchorCtr="0" anchor="t" bIns="50800" lIns="50800" spcFirstLastPara="1" rIns="50800" wrap="square" tIns="50800">
            <a:normAutofit/>
          </a:bodyPr>
          <a:lstStyle>
            <a:lvl1pPr indent="-228600" lvl="0" marL="457200" algn="ctr">
              <a:lnSpc>
                <a:spcPct val="100000"/>
              </a:lnSpc>
              <a:spcBef>
                <a:spcPts val="0"/>
              </a:spcBef>
              <a:spcAft>
                <a:spcPts val="0"/>
              </a:spcAft>
              <a:buClr>
                <a:srgbClr val="000000"/>
              </a:buClr>
              <a:buSzPts val="3700"/>
              <a:buFont typeface="Arial"/>
              <a:buNone/>
              <a:defRPr sz="3700"/>
            </a:lvl1pPr>
            <a:lvl2pPr indent="-228600" lvl="1" marL="914400" algn="ctr">
              <a:lnSpc>
                <a:spcPct val="100000"/>
              </a:lnSpc>
              <a:spcBef>
                <a:spcPts val="0"/>
              </a:spcBef>
              <a:spcAft>
                <a:spcPts val="0"/>
              </a:spcAft>
              <a:buClr>
                <a:srgbClr val="000000"/>
              </a:buClr>
              <a:buSzPts val="3700"/>
              <a:buFont typeface="Arial"/>
              <a:buNone/>
              <a:defRPr sz="3700"/>
            </a:lvl2pPr>
            <a:lvl3pPr indent="-228600" lvl="2" marL="1371600" algn="ctr">
              <a:lnSpc>
                <a:spcPct val="100000"/>
              </a:lnSpc>
              <a:spcBef>
                <a:spcPts val="0"/>
              </a:spcBef>
              <a:spcAft>
                <a:spcPts val="0"/>
              </a:spcAft>
              <a:buClr>
                <a:srgbClr val="000000"/>
              </a:buClr>
              <a:buSzPts val="3700"/>
              <a:buFont typeface="Arial"/>
              <a:buNone/>
              <a:defRPr sz="3700"/>
            </a:lvl3pPr>
            <a:lvl4pPr indent="-228600" lvl="3" marL="1828800" algn="ctr">
              <a:lnSpc>
                <a:spcPct val="100000"/>
              </a:lnSpc>
              <a:spcBef>
                <a:spcPts val="0"/>
              </a:spcBef>
              <a:spcAft>
                <a:spcPts val="0"/>
              </a:spcAft>
              <a:buClr>
                <a:srgbClr val="000000"/>
              </a:buClr>
              <a:buSzPts val="3700"/>
              <a:buFont typeface="Arial"/>
              <a:buNone/>
              <a:defRPr sz="3700"/>
            </a:lvl4pPr>
            <a:lvl5pPr indent="-228600" lvl="4" marL="2286000" algn="ctr">
              <a:lnSpc>
                <a:spcPct val="100000"/>
              </a:lnSpc>
              <a:spcBef>
                <a:spcPts val="0"/>
              </a:spcBef>
              <a:spcAft>
                <a:spcPts val="0"/>
              </a:spcAft>
              <a:buClr>
                <a:srgbClr val="000000"/>
              </a:buClr>
              <a:buSzPts val="3700"/>
              <a:buFont typeface="Arial"/>
              <a:buNone/>
              <a:defRPr sz="3700"/>
            </a:lvl5pPr>
            <a:lvl6pPr indent="-394335" lvl="5" marL="2743200" algn="l">
              <a:lnSpc>
                <a:spcPct val="100000"/>
              </a:lnSpc>
              <a:spcBef>
                <a:spcPts val="4200"/>
              </a:spcBef>
              <a:spcAft>
                <a:spcPts val="0"/>
              </a:spcAft>
              <a:buClr>
                <a:srgbClr val="000000"/>
              </a:buClr>
              <a:buSzPts val="2610"/>
              <a:buChar char="•"/>
              <a:defRPr/>
            </a:lvl6pPr>
            <a:lvl7pPr indent="-394335" lvl="6" marL="3200400" algn="l">
              <a:lnSpc>
                <a:spcPct val="100000"/>
              </a:lnSpc>
              <a:spcBef>
                <a:spcPts val="4200"/>
              </a:spcBef>
              <a:spcAft>
                <a:spcPts val="0"/>
              </a:spcAft>
              <a:buClr>
                <a:srgbClr val="000000"/>
              </a:buClr>
              <a:buSzPts val="2610"/>
              <a:buChar char="•"/>
              <a:defRPr/>
            </a:lvl7pPr>
            <a:lvl8pPr indent="-394334" lvl="7" marL="3657600" algn="l">
              <a:lnSpc>
                <a:spcPct val="100000"/>
              </a:lnSpc>
              <a:spcBef>
                <a:spcPts val="4200"/>
              </a:spcBef>
              <a:spcAft>
                <a:spcPts val="0"/>
              </a:spcAft>
              <a:buClr>
                <a:srgbClr val="000000"/>
              </a:buClr>
              <a:buSzPts val="2610"/>
              <a:buChar char="•"/>
              <a:defRPr/>
            </a:lvl8pPr>
            <a:lvl9pPr indent="-394334" lvl="8" marL="4114800" algn="l">
              <a:lnSpc>
                <a:spcPct val="100000"/>
              </a:lnSpc>
              <a:spcBef>
                <a:spcPts val="4200"/>
              </a:spcBef>
              <a:spcAft>
                <a:spcPts val="0"/>
              </a:spcAft>
              <a:buClr>
                <a:srgbClr val="000000"/>
              </a:buClr>
              <a:buSzPts val="2610"/>
              <a:buChar char="•"/>
              <a:defRPr/>
            </a:lvl9pPr>
          </a:lstStyle>
          <a:p/>
        </p:txBody>
      </p:sp>
      <p:sp>
        <p:nvSpPr>
          <p:cNvPr id="21" name="Google Shape;21;p62"/>
          <p:cNvSpPr txBox="1"/>
          <p:nvPr>
            <p:ph idx="12" type="sldNum"/>
          </p:nvPr>
        </p:nvSpPr>
        <p:spPr>
          <a:xfrm>
            <a:off x="6328884" y="9296400"/>
            <a:ext cx="340259" cy="324306"/>
          </a:xfrm>
          <a:prstGeom prst="rect">
            <a:avLst/>
          </a:prstGeom>
          <a:noFill/>
          <a:ln>
            <a:noFill/>
          </a:ln>
        </p:spPr>
        <p:txBody>
          <a:bodyPr anchorCtr="0" anchor="t" bIns="50800" lIns="50800" spcFirstLastPara="1" rIns="50800" wrap="square" tIns="50800">
            <a:spAutoFit/>
          </a:bodyPr>
          <a:lstStyle>
            <a:lvl1pPr indent="0" lvl="0"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上）">
  <p:cSld name="タイトル（上）">
    <p:spTree>
      <p:nvGrpSpPr>
        <p:cNvPr id="22" name="Shape 22"/>
        <p:cNvGrpSpPr/>
        <p:nvPr/>
      </p:nvGrpSpPr>
      <p:grpSpPr>
        <a:xfrm>
          <a:off x="0" y="0"/>
          <a:ext cx="0" cy="0"/>
          <a:chOff x="0" y="0"/>
          <a:chExt cx="0" cy="0"/>
        </a:xfrm>
      </p:grpSpPr>
      <p:sp>
        <p:nvSpPr>
          <p:cNvPr id="23" name="Google Shape;23;p63"/>
          <p:cNvSpPr txBox="1"/>
          <p:nvPr>
            <p:ph type="title"/>
          </p:nvPr>
        </p:nvSpPr>
        <p:spPr>
          <a:xfrm>
            <a:off x="952500" y="254000"/>
            <a:ext cx="11099800" cy="2159000"/>
          </a:xfrm>
          <a:prstGeom prst="rect">
            <a:avLst/>
          </a:prstGeom>
          <a:noFill/>
          <a:ln>
            <a:noFill/>
          </a:ln>
        </p:spPr>
        <p:txBody>
          <a:bodyPr anchorCtr="0" anchor="ctr" bIns="50800" lIns="50800" spcFirstLastPara="1" rIns="50800" wrap="square" tIns="50800">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24" name="Google Shape;24;p63"/>
          <p:cNvSpPr txBox="1"/>
          <p:nvPr>
            <p:ph idx="12" type="sldNum"/>
          </p:nvPr>
        </p:nvSpPr>
        <p:spPr>
          <a:xfrm>
            <a:off x="6328884" y="9296400"/>
            <a:ext cx="340259" cy="324306"/>
          </a:xfrm>
          <a:prstGeom prst="rect">
            <a:avLst/>
          </a:prstGeom>
          <a:noFill/>
          <a:ln>
            <a:noFill/>
          </a:ln>
        </p:spPr>
        <p:txBody>
          <a:bodyPr anchorCtr="0" anchor="t" bIns="50800" lIns="50800" spcFirstLastPara="1" rIns="50800" wrap="square" tIns="50800">
            <a:spAutoFit/>
          </a:bodyPr>
          <a:lstStyle>
            <a:lvl1pPr indent="0" lvl="0"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箇条書き、画像">
  <p:cSld name="タイトル、箇条書き、画像">
    <p:spTree>
      <p:nvGrpSpPr>
        <p:cNvPr id="25" name="Shape 25"/>
        <p:cNvGrpSpPr/>
        <p:nvPr/>
      </p:nvGrpSpPr>
      <p:grpSpPr>
        <a:xfrm>
          <a:off x="0" y="0"/>
          <a:ext cx="0" cy="0"/>
          <a:chOff x="0" y="0"/>
          <a:chExt cx="0" cy="0"/>
        </a:xfrm>
      </p:grpSpPr>
      <p:sp>
        <p:nvSpPr>
          <p:cNvPr id="26" name="Google Shape;26;p64"/>
          <p:cNvSpPr/>
          <p:nvPr>
            <p:ph idx="2" type="pic"/>
          </p:nvPr>
        </p:nvSpPr>
        <p:spPr>
          <a:xfrm>
            <a:off x="6718300" y="2590800"/>
            <a:ext cx="5334000" cy="62865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1pPr>
            <a:lvl2pPr lvl="1"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2pPr>
            <a:lvl3pPr lvl="2"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3pPr>
            <a:lvl4pPr lvl="3"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4pPr>
            <a:lvl5pPr lvl="4"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5pPr>
            <a:lvl6pPr lvl="5"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6pPr>
            <a:lvl7pPr lvl="6"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7pPr>
            <a:lvl8pPr lvl="7"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8pPr>
            <a:lvl9pPr lvl="8"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9pPr>
          </a:lstStyle>
          <a:p/>
        </p:txBody>
      </p:sp>
      <p:sp>
        <p:nvSpPr>
          <p:cNvPr id="27" name="Google Shape;27;p64"/>
          <p:cNvSpPr txBox="1"/>
          <p:nvPr>
            <p:ph type="title"/>
          </p:nvPr>
        </p:nvSpPr>
        <p:spPr>
          <a:xfrm>
            <a:off x="952500" y="254000"/>
            <a:ext cx="11099800" cy="2159000"/>
          </a:xfrm>
          <a:prstGeom prst="rect">
            <a:avLst/>
          </a:prstGeom>
          <a:noFill/>
          <a:ln>
            <a:noFill/>
          </a:ln>
        </p:spPr>
        <p:txBody>
          <a:bodyPr anchorCtr="0" anchor="ctr" bIns="50800" lIns="50800" spcFirstLastPara="1" rIns="50800" wrap="square" tIns="50800">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28" name="Google Shape;28;p64"/>
          <p:cNvSpPr txBox="1"/>
          <p:nvPr>
            <p:ph idx="1" type="body"/>
          </p:nvPr>
        </p:nvSpPr>
        <p:spPr>
          <a:xfrm>
            <a:off x="952500" y="2590800"/>
            <a:ext cx="5334000" cy="6286500"/>
          </a:xfrm>
          <a:prstGeom prst="rect">
            <a:avLst/>
          </a:prstGeom>
          <a:noFill/>
          <a:ln>
            <a:noFill/>
          </a:ln>
        </p:spPr>
        <p:txBody>
          <a:bodyPr anchorCtr="0" anchor="ctr" bIns="50800" lIns="50800" spcFirstLastPara="1" rIns="50800" wrap="square" tIns="50800">
            <a:normAutofit/>
          </a:bodyPr>
          <a:lstStyle>
            <a:lvl1pPr indent="-486410" lvl="0" marL="457200" algn="l">
              <a:lnSpc>
                <a:spcPct val="100000"/>
              </a:lnSpc>
              <a:spcBef>
                <a:spcPts val="3200"/>
              </a:spcBef>
              <a:spcAft>
                <a:spcPts val="0"/>
              </a:spcAft>
              <a:buClr>
                <a:srgbClr val="000000"/>
              </a:buClr>
              <a:buSzPts val="4060"/>
              <a:buFont typeface="Arial"/>
              <a:buChar char="•"/>
              <a:defRPr sz="2800"/>
            </a:lvl1pPr>
            <a:lvl2pPr indent="-486410" lvl="1" marL="914400" algn="l">
              <a:lnSpc>
                <a:spcPct val="100000"/>
              </a:lnSpc>
              <a:spcBef>
                <a:spcPts val="3200"/>
              </a:spcBef>
              <a:spcAft>
                <a:spcPts val="0"/>
              </a:spcAft>
              <a:buClr>
                <a:srgbClr val="000000"/>
              </a:buClr>
              <a:buSzPts val="4060"/>
              <a:buFont typeface="Arial"/>
              <a:buChar char="•"/>
              <a:defRPr sz="2800"/>
            </a:lvl2pPr>
            <a:lvl3pPr indent="-486410" lvl="2" marL="1371600" algn="l">
              <a:lnSpc>
                <a:spcPct val="100000"/>
              </a:lnSpc>
              <a:spcBef>
                <a:spcPts val="3200"/>
              </a:spcBef>
              <a:spcAft>
                <a:spcPts val="0"/>
              </a:spcAft>
              <a:buClr>
                <a:srgbClr val="000000"/>
              </a:buClr>
              <a:buSzPts val="4060"/>
              <a:buFont typeface="Arial"/>
              <a:buChar char="•"/>
              <a:defRPr sz="2800"/>
            </a:lvl3pPr>
            <a:lvl4pPr indent="-486410" lvl="3" marL="1828800" algn="l">
              <a:lnSpc>
                <a:spcPct val="100000"/>
              </a:lnSpc>
              <a:spcBef>
                <a:spcPts val="3200"/>
              </a:spcBef>
              <a:spcAft>
                <a:spcPts val="0"/>
              </a:spcAft>
              <a:buClr>
                <a:srgbClr val="000000"/>
              </a:buClr>
              <a:buSzPts val="4060"/>
              <a:buFont typeface="Arial"/>
              <a:buChar char="•"/>
              <a:defRPr sz="2800"/>
            </a:lvl4pPr>
            <a:lvl5pPr indent="-486410" lvl="4" marL="2286000" algn="l">
              <a:lnSpc>
                <a:spcPct val="100000"/>
              </a:lnSpc>
              <a:spcBef>
                <a:spcPts val="3200"/>
              </a:spcBef>
              <a:spcAft>
                <a:spcPts val="0"/>
              </a:spcAft>
              <a:buClr>
                <a:srgbClr val="000000"/>
              </a:buClr>
              <a:buSzPts val="4060"/>
              <a:buFont typeface="Arial"/>
              <a:buChar char="•"/>
              <a:defRPr sz="2800"/>
            </a:lvl5pPr>
            <a:lvl6pPr indent="-394335" lvl="5" marL="2743200" algn="l">
              <a:lnSpc>
                <a:spcPct val="100000"/>
              </a:lnSpc>
              <a:spcBef>
                <a:spcPts val="4200"/>
              </a:spcBef>
              <a:spcAft>
                <a:spcPts val="0"/>
              </a:spcAft>
              <a:buClr>
                <a:srgbClr val="000000"/>
              </a:buClr>
              <a:buSzPts val="2610"/>
              <a:buChar char="•"/>
              <a:defRPr/>
            </a:lvl6pPr>
            <a:lvl7pPr indent="-394335" lvl="6" marL="3200400" algn="l">
              <a:lnSpc>
                <a:spcPct val="100000"/>
              </a:lnSpc>
              <a:spcBef>
                <a:spcPts val="4200"/>
              </a:spcBef>
              <a:spcAft>
                <a:spcPts val="0"/>
              </a:spcAft>
              <a:buClr>
                <a:srgbClr val="000000"/>
              </a:buClr>
              <a:buSzPts val="2610"/>
              <a:buChar char="•"/>
              <a:defRPr/>
            </a:lvl7pPr>
            <a:lvl8pPr indent="-394334" lvl="7" marL="3657600" algn="l">
              <a:lnSpc>
                <a:spcPct val="100000"/>
              </a:lnSpc>
              <a:spcBef>
                <a:spcPts val="4200"/>
              </a:spcBef>
              <a:spcAft>
                <a:spcPts val="0"/>
              </a:spcAft>
              <a:buClr>
                <a:srgbClr val="000000"/>
              </a:buClr>
              <a:buSzPts val="2610"/>
              <a:buChar char="•"/>
              <a:defRPr/>
            </a:lvl8pPr>
            <a:lvl9pPr indent="-394334" lvl="8" marL="4114800" algn="l">
              <a:lnSpc>
                <a:spcPct val="100000"/>
              </a:lnSpc>
              <a:spcBef>
                <a:spcPts val="4200"/>
              </a:spcBef>
              <a:spcAft>
                <a:spcPts val="0"/>
              </a:spcAft>
              <a:buClr>
                <a:srgbClr val="000000"/>
              </a:buClr>
              <a:buSzPts val="2610"/>
              <a:buChar char="•"/>
              <a:defRPr/>
            </a:lvl9pPr>
          </a:lstStyle>
          <a:p/>
        </p:txBody>
      </p:sp>
      <p:sp>
        <p:nvSpPr>
          <p:cNvPr id="29" name="Google Shape;29;p64"/>
          <p:cNvSpPr txBox="1"/>
          <p:nvPr>
            <p:ph idx="12" type="sldNum"/>
          </p:nvPr>
        </p:nvSpPr>
        <p:spPr>
          <a:xfrm>
            <a:off x="6308360" y="9296400"/>
            <a:ext cx="381306" cy="304800"/>
          </a:xfrm>
          <a:prstGeom prst="rect">
            <a:avLst/>
          </a:prstGeom>
          <a:noFill/>
          <a:ln>
            <a:noFill/>
          </a:ln>
        </p:spPr>
        <p:txBody>
          <a:bodyPr anchorCtr="0" anchor="t" bIns="50800" lIns="50800" spcFirstLastPara="1" rIns="50800" wrap="square" tIns="50800">
            <a:spAutoFit/>
          </a:bodyPr>
          <a:lstStyle>
            <a:lvl1pPr indent="0" lvl="0" marL="0" marR="0" algn="ctr">
              <a:lnSpc>
                <a:spcPct val="100000"/>
              </a:lnSpc>
              <a:spcBef>
                <a:spcPts val="0"/>
              </a:spcBef>
              <a:spcAft>
                <a:spcPts val="0"/>
              </a:spcAft>
              <a:buClr>
                <a:srgbClr val="000000"/>
              </a:buClr>
              <a:buSzPts val="1600"/>
              <a:buFont typeface="Arial"/>
              <a:buNone/>
              <a:defRPr b="0" i="0" sz="1600" u="none" cap="none" strike="noStrike">
                <a:solidFill>
                  <a:srgbClr val="000000"/>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600"/>
              <a:buFont typeface="Arial"/>
              <a:buNone/>
              <a:defRPr b="0" i="0" sz="1600" u="none" cap="none" strike="noStrike">
                <a:solidFill>
                  <a:srgbClr val="000000"/>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600"/>
              <a:buFont typeface="Arial"/>
              <a:buNone/>
              <a:defRPr b="0" i="0" sz="1600" u="none" cap="none" strike="noStrike">
                <a:solidFill>
                  <a:srgbClr val="000000"/>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600"/>
              <a:buFont typeface="Arial"/>
              <a:buNone/>
              <a:defRPr b="0" i="0" sz="1600" u="none" cap="none" strike="noStrike">
                <a:solidFill>
                  <a:srgbClr val="000000"/>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600"/>
              <a:buFont typeface="Arial"/>
              <a:buNone/>
              <a:defRPr b="0" i="0" sz="1600" u="none" cap="none" strike="noStrike">
                <a:solidFill>
                  <a:srgbClr val="000000"/>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600"/>
              <a:buFont typeface="Arial"/>
              <a:buNone/>
              <a:defRPr b="0" i="0" sz="1600" u="none" cap="none" strike="noStrike">
                <a:solidFill>
                  <a:srgbClr val="000000"/>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600"/>
              <a:buFont typeface="Arial"/>
              <a:buNone/>
              <a:defRPr b="0" i="0" sz="1600" u="none" cap="none" strike="noStrike">
                <a:solidFill>
                  <a:srgbClr val="000000"/>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600"/>
              <a:buFont typeface="Arial"/>
              <a:buNone/>
              <a:defRPr b="0" i="0" sz="1600" u="none" cap="none" strike="noStrike">
                <a:solidFill>
                  <a:srgbClr val="000000"/>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600"/>
              <a:buFont typeface="Arial"/>
              <a:buNone/>
              <a:defRPr b="0" i="0" sz="1600" u="none" cap="none" strike="noStrike">
                <a:solidFill>
                  <a:srgbClr val="000000"/>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箇条書き">
  <p:cSld name="箇条書き">
    <p:spTree>
      <p:nvGrpSpPr>
        <p:cNvPr id="30" name="Shape 30"/>
        <p:cNvGrpSpPr/>
        <p:nvPr/>
      </p:nvGrpSpPr>
      <p:grpSpPr>
        <a:xfrm>
          <a:off x="0" y="0"/>
          <a:ext cx="0" cy="0"/>
          <a:chOff x="0" y="0"/>
          <a:chExt cx="0" cy="0"/>
        </a:xfrm>
      </p:grpSpPr>
      <p:sp>
        <p:nvSpPr>
          <p:cNvPr id="31" name="Google Shape;31;p65"/>
          <p:cNvSpPr txBox="1"/>
          <p:nvPr>
            <p:ph idx="1" type="body"/>
          </p:nvPr>
        </p:nvSpPr>
        <p:spPr>
          <a:xfrm>
            <a:off x="952500" y="1270000"/>
            <a:ext cx="11099800" cy="7213600"/>
          </a:xfrm>
          <a:prstGeom prst="rect">
            <a:avLst/>
          </a:prstGeom>
          <a:noFill/>
          <a:ln>
            <a:noFill/>
          </a:ln>
        </p:spPr>
        <p:txBody>
          <a:bodyPr anchorCtr="0" anchor="ctr" bIns="50800" lIns="50800" spcFirstLastPara="1" rIns="50800" wrap="square" tIns="50800">
            <a:normAutofit/>
          </a:bodyPr>
          <a:lstStyle>
            <a:lvl1pPr indent="-394335" lvl="0" marL="457200" algn="l">
              <a:lnSpc>
                <a:spcPct val="100000"/>
              </a:lnSpc>
              <a:spcBef>
                <a:spcPts val="4200"/>
              </a:spcBef>
              <a:spcAft>
                <a:spcPts val="0"/>
              </a:spcAft>
              <a:buClr>
                <a:srgbClr val="000000"/>
              </a:buClr>
              <a:buSzPts val="2610"/>
              <a:buChar char="•"/>
              <a:defRPr/>
            </a:lvl1pPr>
            <a:lvl2pPr indent="-394335" lvl="1" marL="914400" algn="l">
              <a:lnSpc>
                <a:spcPct val="100000"/>
              </a:lnSpc>
              <a:spcBef>
                <a:spcPts val="4200"/>
              </a:spcBef>
              <a:spcAft>
                <a:spcPts val="0"/>
              </a:spcAft>
              <a:buClr>
                <a:srgbClr val="000000"/>
              </a:buClr>
              <a:buSzPts val="2610"/>
              <a:buChar char="•"/>
              <a:defRPr/>
            </a:lvl2pPr>
            <a:lvl3pPr indent="-394335" lvl="2" marL="1371600" algn="l">
              <a:lnSpc>
                <a:spcPct val="100000"/>
              </a:lnSpc>
              <a:spcBef>
                <a:spcPts val="4200"/>
              </a:spcBef>
              <a:spcAft>
                <a:spcPts val="0"/>
              </a:spcAft>
              <a:buClr>
                <a:srgbClr val="000000"/>
              </a:buClr>
              <a:buSzPts val="2610"/>
              <a:buChar char="•"/>
              <a:defRPr/>
            </a:lvl3pPr>
            <a:lvl4pPr indent="-394335" lvl="3" marL="1828800" algn="l">
              <a:lnSpc>
                <a:spcPct val="100000"/>
              </a:lnSpc>
              <a:spcBef>
                <a:spcPts val="4200"/>
              </a:spcBef>
              <a:spcAft>
                <a:spcPts val="0"/>
              </a:spcAft>
              <a:buClr>
                <a:srgbClr val="000000"/>
              </a:buClr>
              <a:buSzPts val="2610"/>
              <a:buChar char="•"/>
              <a:defRPr/>
            </a:lvl4pPr>
            <a:lvl5pPr indent="-394335" lvl="4" marL="2286000" algn="l">
              <a:lnSpc>
                <a:spcPct val="100000"/>
              </a:lnSpc>
              <a:spcBef>
                <a:spcPts val="4200"/>
              </a:spcBef>
              <a:spcAft>
                <a:spcPts val="0"/>
              </a:spcAft>
              <a:buClr>
                <a:srgbClr val="000000"/>
              </a:buClr>
              <a:buSzPts val="2610"/>
              <a:buChar char="•"/>
              <a:defRPr/>
            </a:lvl5pPr>
            <a:lvl6pPr indent="-394335" lvl="5" marL="2743200" algn="l">
              <a:lnSpc>
                <a:spcPct val="100000"/>
              </a:lnSpc>
              <a:spcBef>
                <a:spcPts val="4200"/>
              </a:spcBef>
              <a:spcAft>
                <a:spcPts val="0"/>
              </a:spcAft>
              <a:buClr>
                <a:srgbClr val="000000"/>
              </a:buClr>
              <a:buSzPts val="2610"/>
              <a:buChar char="•"/>
              <a:defRPr/>
            </a:lvl6pPr>
            <a:lvl7pPr indent="-394335" lvl="6" marL="3200400" algn="l">
              <a:lnSpc>
                <a:spcPct val="100000"/>
              </a:lnSpc>
              <a:spcBef>
                <a:spcPts val="4200"/>
              </a:spcBef>
              <a:spcAft>
                <a:spcPts val="0"/>
              </a:spcAft>
              <a:buClr>
                <a:srgbClr val="000000"/>
              </a:buClr>
              <a:buSzPts val="2610"/>
              <a:buChar char="•"/>
              <a:defRPr/>
            </a:lvl7pPr>
            <a:lvl8pPr indent="-394334" lvl="7" marL="3657600" algn="l">
              <a:lnSpc>
                <a:spcPct val="100000"/>
              </a:lnSpc>
              <a:spcBef>
                <a:spcPts val="4200"/>
              </a:spcBef>
              <a:spcAft>
                <a:spcPts val="0"/>
              </a:spcAft>
              <a:buClr>
                <a:srgbClr val="000000"/>
              </a:buClr>
              <a:buSzPts val="2610"/>
              <a:buChar char="•"/>
              <a:defRPr/>
            </a:lvl8pPr>
            <a:lvl9pPr indent="-394334" lvl="8" marL="4114800" algn="l">
              <a:lnSpc>
                <a:spcPct val="100000"/>
              </a:lnSpc>
              <a:spcBef>
                <a:spcPts val="4200"/>
              </a:spcBef>
              <a:spcAft>
                <a:spcPts val="0"/>
              </a:spcAft>
              <a:buClr>
                <a:srgbClr val="000000"/>
              </a:buClr>
              <a:buSzPts val="2610"/>
              <a:buChar char="•"/>
              <a:defRPr/>
            </a:lvl9pPr>
          </a:lstStyle>
          <a:p/>
        </p:txBody>
      </p:sp>
      <p:sp>
        <p:nvSpPr>
          <p:cNvPr id="32" name="Google Shape;32;p65"/>
          <p:cNvSpPr txBox="1"/>
          <p:nvPr>
            <p:ph idx="12" type="sldNum"/>
          </p:nvPr>
        </p:nvSpPr>
        <p:spPr>
          <a:xfrm>
            <a:off x="6328884" y="9296400"/>
            <a:ext cx="340259" cy="324306"/>
          </a:xfrm>
          <a:prstGeom prst="rect">
            <a:avLst/>
          </a:prstGeom>
          <a:noFill/>
          <a:ln>
            <a:noFill/>
          </a:ln>
        </p:spPr>
        <p:txBody>
          <a:bodyPr anchorCtr="0" anchor="t" bIns="50800" lIns="50800" spcFirstLastPara="1" rIns="50800" wrap="square" tIns="50800">
            <a:spAutoFit/>
          </a:bodyPr>
          <a:lstStyle>
            <a:lvl1pPr indent="0" lvl="0"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画像（3点）">
  <p:cSld name="画像（3点）">
    <p:spTree>
      <p:nvGrpSpPr>
        <p:cNvPr id="33" name="Shape 33"/>
        <p:cNvGrpSpPr/>
        <p:nvPr/>
      </p:nvGrpSpPr>
      <p:grpSpPr>
        <a:xfrm>
          <a:off x="0" y="0"/>
          <a:ext cx="0" cy="0"/>
          <a:chOff x="0" y="0"/>
          <a:chExt cx="0" cy="0"/>
        </a:xfrm>
      </p:grpSpPr>
      <p:sp>
        <p:nvSpPr>
          <p:cNvPr id="34" name="Google Shape;34;p66"/>
          <p:cNvSpPr/>
          <p:nvPr>
            <p:ph idx="2" type="pic"/>
          </p:nvPr>
        </p:nvSpPr>
        <p:spPr>
          <a:xfrm>
            <a:off x="6718300" y="5092700"/>
            <a:ext cx="5334000" cy="3771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1pPr>
            <a:lvl2pPr lvl="1"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2pPr>
            <a:lvl3pPr lvl="2"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3pPr>
            <a:lvl4pPr lvl="3"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4pPr>
            <a:lvl5pPr lvl="4"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5pPr>
            <a:lvl6pPr lvl="5"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6pPr>
            <a:lvl7pPr lvl="6"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7pPr>
            <a:lvl8pPr lvl="7"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8pPr>
            <a:lvl9pPr lvl="8"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9pPr>
          </a:lstStyle>
          <a:p/>
        </p:txBody>
      </p:sp>
      <p:sp>
        <p:nvSpPr>
          <p:cNvPr id="35" name="Google Shape;35;p66"/>
          <p:cNvSpPr/>
          <p:nvPr>
            <p:ph idx="3" type="pic"/>
          </p:nvPr>
        </p:nvSpPr>
        <p:spPr>
          <a:xfrm>
            <a:off x="6718300" y="889000"/>
            <a:ext cx="5334000" cy="3771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1pPr>
            <a:lvl2pPr lvl="1"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2pPr>
            <a:lvl3pPr lvl="2"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3pPr>
            <a:lvl4pPr lvl="3"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4pPr>
            <a:lvl5pPr lvl="4"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5pPr>
            <a:lvl6pPr lvl="5"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6pPr>
            <a:lvl7pPr lvl="6"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7pPr>
            <a:lvl8pPr lvl="7"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8pPr>
            <a:lvl9pPr lvl="8"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9pPr>
          </a:lstStyle>
          <a:p/>
        </p:txBody>
      </p:sp>
      <p:sp>
        <p:nvSpPr>
          <p:cNvPr id="36" name="Google Shape;36;p66"/>
          <p:cNvSpPr/>
          <p:nvPr>
            <p:ph idx="4" type="pic"/>
          </p:nvPr>
        </p:nvSpPr>
        <p:spPr>
          <a:xfrm>
            <a:off x="952500" y="889000"/>
            <a:ext cx="5334000" cy="79756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1pPr>
            <a:lvl2pPr lvl="1"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2pPr>
            <a:lvl3pPr lvl="2"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3pPr>
            <a:lvl4pPr lvl="3"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4pPr>
            <a:lvl5pPr lvl="4"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5pPr>
            <a:lvl6pPr lvl="5"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6pPr>
            <a:lvl7pPr lvl="6"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7pPr>
            <a:lvl8pPr lvl="7"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8pPr>
            <a:lvl9pPr lvl="8"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9pPr>
          </a:lstStyle>
          <a:p/>
        </p:txBody>
      </p:sp>
      <p:sp>
        <p:nvSpPr>
          <p:cNvPr id="37" name="Google Shape;37;p66"/>
          <p:cNvSpPr txBox="1"/>
          <p:nvPr>
            <p:ph idx="12" type="sldNum"/>
          </p:nvPr>
        </p:nvSpPr>
        <p:spPr>
          <a:xfrm>
            <a:off x="6328884" y="9296400"/>
            <a:ext cx="340259" cy="324306"/>
          </a:xfrm>
          <a:prstGeom prst="rect">
            <a:avLst/>
          </a:prstGeom>
          <a:noFill/>
          <a:ln>
            <a:noFill/>
          </a:ln>
        </p:spPr>
        <p:txBody>
          <a:bodyPr anchorCtr="0" anchor="t" bIns="50800" lIns="50800" spcFirstLastPara="1" rIns="50800" wrap="square" tIns="50800">
            <a:spAutoFit/>
          </a:bodyPr>
          <a:lstStyle>
            <a:lvl1pPr indent="0" lvl="0"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写真">
  <p:cSld name="写真">
    <p:spTree>
      <p:nvGrpSpPr>
        <p:cNvPr id="38" name="Shape 38"/>
        <p:cNvGrpSpPr/>
        <p:nvPr/>
      </p:nvGrpSpPr>
      <p:grpSpPr>
        <a:xfrm>
          <a:off x="0" y="0"/>
          <a:ext cx="0" cy="0"/>
          <a:chOff x="0" y="0"/>
          <a:chExt cx="0" cy="0"/>
        </a:xfrm>
      </p:grpSpPr>
      <p:sp>
        <p:nvSpPr>
          <p:cNvPr id="39" name="Google Shape;39;p67"/>
          <p:cNvSpPr/>
          <p:nvPr>
            <p:ph idx="2" type="pic"/>
          </p:nvPr>
        </p:nvSpPr>
        <p:spPr>
          <a:xfrm>
            <a:off x="0" y="0"/>
            <a:ext cx="13004800" cy="97536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1pPr>
            <a:lvl2pPr lvl="1"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2pPr>
            <a:lvl3pPr lvl="2"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3pPr>
            <a:lvl4pPr lvl="3"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4pPr>
            <a:lvl5pPr lvl="4"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5pPr>
            <a:lvl6pPr lvl="5"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6pPr>
            <a:lvl7pPr lvl="6"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7pPr>
            <a:lvl8pPr lvl="7"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8pPr>
            <a:lvl9pPr lvl="8"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9pPr>
          </a:lstStyle>
          <a:p/>
        </p:txBody>
      </p:sp>
      <p:sp>
        <p:nvSpPr>
          <p:cNvPr id="40" name="Google Shape;40;p67"/>
          <p:cNvSpPr txBox="1"/>
          <p:nvPr>
            <p:ph idx="12" type="sldNum"/>
          </p:nvPr>
        </p:nvSpPr>
        <p:spPr>
          <a:xfrm>
            <a:off x="6328884" y="9296400"/>
            <a:ext cx="340259" cy="324306"/>
          </a:xfrm>
          <a:prstGeom prst="rect">
            <a:avLst/>
          </a:prstGeom>
          <a:noFill/>
          <a:ln>
            <a:noFill/>
          </a:ln>
        </p:spPr>
        <p:txBody>
          <a:bodyPr anchorCtr="0" anchor="t" bIns="50800" lIns="50800" spcFirstLastPara="1" rIns="50800" wrap="square" tIns="50800">
            <a:spAutoFit/>
          </a:bodyPr>
          <a:lstStyle>
            <a:lvl1pPr indent="0" lvl="0"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空白">
  <p:cSld name="空白">
    <p:spTree>
      <p:nvGrpSpPr>
        <p:cNvPr id="41" name="Shape 41"/>
        <p:cNvGrpSpPr/>
        <p:nvPr/>
      </p:nvGrpSpPr>
      <p:grpSpPr>
        <a:xfrm>
          <a:off x="0" y="0"/>
          <a:ext cx="0" cy="0"/>
          <a:chOff x="0" y="0"/>
          <a:chExt cx="0" cy="0"/>
        </a:xfrm>
      </p:grpSpPr>
      <p:sp>
        <p:nvSpPr>
          <p:cNvPr id="42" name="Google Shape;42;p68"/>
          <p:cNvSpPr txBox="1"/>
          <p:nvPr>
            <p:ph idx="12" type="sldNum"/>
          </p:nvPr>
        </p:nvSpPr>
        <p:spPr>
          <a:xfrm>
            <a:off x="6328884" y="9296400"/>
            <a:ext cx="340259" cy="324306"/>
          </a:xfrm>
          <a:prstGeom prst="rect">
            <a:avLst/>
          </a:prstGeom>
          <a:noFill/>
          <a:ln>
            <a:noFill/>
          </a:ln>
        </p:spPr>
        <p:txBody>
          <a:bodyPr anchorCtr="0" anchor="t" bIns="50800" lIns="50800" spcFirstLastPara="1" rIns="50800" wrap="square" tIns="50800">
            <a:spAutoFit/>
          </a:bodyPr>
          <a:lstStyle>
            <a:lvl1pPr indent="0" lvl="0"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p:cSld name="タイトル スライド">
    <p:spTree>
      <p:nvGrpSpPr>
        <p:cNvPr id="43" name="Shape 43"/>
        <p:cNvGrpSpPr/>
        <p:nvPr/>
      </p:nvGrpSpPr>
      <p:grpSpPr>
        <a:xfrm>
          <a:off x="0" y="0"/>
          <a:ext cx="0" cy="0"/>
          <a:chOff x="0" y="0"/>
          <a:chExt cx="0" cy="0"/>
        </a:xfrm>
      </p:grpSpPr>
      <p:sp>
        <p:nvSpPr>
          <p:cNvPr id="44" name="Google Shape;44;p69"/>
          <p:cNvSpPr txBox="1"/>
          <p:nvPr>
            <p:ph type="title"/>
          </p:nvPr>
        </p:nvSpPr>
        <p:spPr>
          <a:xfrm>
            <a:off x="975358" y="3029936"/>
            <a:ext cx="11054083" cy="2090704"/>
          </a:xfrm>
          <a:prstGeom prst="rect">
            <a:avLst/>
          </a:prstGeom>
          <a:noFill/>
          <a:ln>
            <a:noFill/>
          </a:ln>
        </p:spPr>
        <p:txBody>
          <a:bodyPr anchorCtr="0" anchor="ctr" bIns="65000" lIns="65000" spcFirstLastPara="1" rIns="65000" wrap="square" tIns="65000">
            <a:normAutofit/>
          </a:bodyPr>
          <a:lstStyle>
            <a:lvl1pPr lvl="0" algn="ctr">
              <a:lnSpc>
                <a:spcPct val="100000"/>
              </a:lnSpc>
              <a:spcBef>
                <a:spcPts val="0"/>
              </a:spcBef>
              <a:spcAft>
                <a:spcPts val="0"/>
              </a:spcAft>
              <a:buClr>
                <a:srgbClr val="000000"/>
              </a:buClr>
              <a:buSzPts val="6200"/>
              <a:buFont typeface="Calibri"/>
              <a:buNone/>
              <a:defRPr sz="6200">
                <a:latin typeface="Calibri"/>
                <a:ea typeface="Calibri"/>
                <a:cs typeface="Calibri"/>
                <a:sym typeface="Calibri"/>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45" name="Google Shape;45;p69"/>
          <p:cNvSpPr txBox="1"/>
          <p:nvPr>
            <p:ph idx="1" type="body"/>
          </p:nvPr>
        </p:nvSpPr>
        <p:spPr>
          <a:xfrm>
            <a:off x="1950718" y="5527040"/>
            <a:ext cx="9103362" cy="2492588"/>
          </a:xfrm>
          <a:prstGeom prst="rect">
            <a:avLst/>
          </a:prstGeom>
          <a:noFill/>
          <a:ln>
            <a:noFill/>
          </a:ln>
        </p:spPr>
        <p:txBody>
          <a:bodyPr anchorCtr="0" anchor="t" bIns="65000" lIns="65000" spcFirstLastPara="1" rIns="65000" wrap="square" tIns="65000">
            <a:normAutofit/>
          </a:bodyPr>
          <a:lstStyle>
            <a:lvl1pPr indent="-228600" lvl="0" marL="457200" algn="ctr">
              <a:lnSpc>
                <a:spcPct val="100000"/>
              </a:lnSpc>
              <a:spcBef>
                <a:spcPts val="1000"/>
              </a:spcBef>
              <a:spcAft>
                <a:spcPts val="0"/>
              </a:spcAft>
              <a:buClr>
                <a:srgbClr val="888888"/>
              </a:buClr>
              <a:buSzPts val="4400"/>
              <a:buFont typeface="Calibri"/>
              <a:buNone/>
              <a:defRPr sz="4400">
                <a:solidFill>
                  <a:srgbClr val="888888"/>
                </a:solidFill>
                <a:latin typeface="Calibri"/>
                <a:ea typeface="Calibri"/>
                <a:cs typeface="Calibri"/>
                <a:sym typeface="Calibri"/>
              </a:defRPr>
            </a:lvl1pPr>
            <a:lvl2pPr indent="-228600" lvl="1" marL="914400" algn="ctr">
              <a:lnSpc>
                <a:spcPct val="100000"/>
              </a:lnSpc>
              <a:spcBef>
                <a:spcPts val="1000"/>
              </a:spcBef>
              <a:spcAft>
                <a:spcPts val="0"/>
              </a:spcAft>
              <a:buClr>
                <a:srgbClr val="888888"/>
              </a:buClr>
              <a:buSzPts val="4400"/>
              <a:buFont typeface="Calibri"/>
              <a:buNone/>
              <a:defRPr sz="4400">
                <a:solidFill>
                  <a:srgbClr val="888888"/>
                </a:solidFill>
                <a:latin typeface="Calibri"/>
                <a:ea typeface="Calibri"/>
                <a:cs typeface="Calibri"/>
                <a:sym typeface="Calibri"/>
              </a:defRPr>
            </a:lvl2pPr>
            <a:lvl3pPr indent="-228600" lvl="2" marL="1371600" algn="ctr">
              <a:lnSpc>
                <a:spcPct val="100000"/>
              </a:lnSpc>
              <a:spcBef>
                <a:spcPts val="1000"/>
              </a:spcBef>
              <a:spcAft>
                <a:spcPts val="0"/>
              </a:spcAft>
              <a:buClr>
                <a:srgbClr val="888888"/>
              </a:buClr>
              <a:buSzPts val="4400"/>
              <a:buFont typeface="Calibri"/>
              <a:buNone/>
              <a:defRPr sz="4400">
                <a:solidFill>
                  <a:srgbClr val="888888"/>
                </a:solidFill>
                <a:latin typeface="Calibri"/>
                <a:ea typeface="Calibri"/>
                <a:cs typeface="Calibri"/>
                <a:sym typeface="Calibri"/>
              </a:defRPr>
            </a:lvl3pPr>
            <a:lvl4pPr indent="-228600" lvl="3" marL="1828800" algn="ctr">
              <a:lnSpc>
                <a:spcPct val="100000"/>
              </a:lnSpc>
              <a:spcBef>
                <a:spcPts val="1000"/>
              </a:spcBef>
              <a:spcAft>
                <a:spcPts val="0"/>
              </a:spcAft>
              <a:buClr>
                <a:srgbClr val="888888"/>
              </a:buClr>
              <a:buSzPts val="4400"/>
              <a:buFont typeface="Calibri"/>
              <a:buNone/>
              <a:defRPr sz="4400">
                <a:solidFill>
                  <a:srgbClr val="888888"/>
                </a:solidFill>
                <a:latin typeface="Calibri"/>
                <a:ea typeface="Calibri"/>
                <a:cs typeface="Calibri"/>
                <a:sym typeface="Calibri"/>
              </a:defRPr>
            </a:lvl4pPr>
            <a:lvl5pPr indent="-228600" lvl="4" marL="2286000" algn="ctr">
              <a:lnSpc>
                <a:spcPct val="100000"/>
              </a:lnSpc>
              <a:spcBef>
                <a:spcPts val="1000"/>
              </a:spcBef>
              <a:spcAft>
                <a:spcPts val="0"/>
              </a:spcAft>
              <a:buClr>
                <a:srgbClr val="888888"/>
              </a:buClr>
              <a:buSzPts val="4400"/>
              <a:buFont typeface="Calibri"/>
              <a:buNone/>
              <a:defRPr sz="4400">
                <a:solidFill>
                  <a:srgbClr val="888888"/>
                </a:solidFill>
                <a:latin typeface="Calibri"/>
                <a:ea typeface="Calibri"/>
                <a:cs typeface="Calibri"/>
                <a:sym typeface="Calibri"/>
              </a:defRPr>
            </a:lvl5pPr>
            <a:lvl6pPr indent="-394335" lvl="5" marL="2743200" algn="l">
              <a:lnSpc>
                <a:spcPct val="100000"/>
              </a:lnSpc>
              <a:spcBef>
                <a:spcPts val="4200"/>
              </a:spcBef>
              <a:spcAft>
                <a:spcPts val="0"/>
              </a:spcAft>
              <a:buClr>
                <a:srgbClr val="000000"/>
              </a:buClr>
              <a:buSzPts val="2610"/>
              <a:buChar char="•"/>
              <a:defRPr/>
            </a:lvl6pPr>
            <a:lvl7pPr indent="-394335" lvl="6" marL="3200400" algn="l">
              <a:lnSpc>
                <a:spcPct val="100000"/>
              </a:lnSpc>
              <a:spcBef>
                <a:spcPts val="4200"/>
              </a:spcBef>
              <a:spcAft>
                <a:spcPts val="0"/>
              </a:spcAft>
              <a:buClr>
                <a:srgbClr val="000000"/>
              </a:buClr>
              <a:buSzPts val="2610"/>
              <a:buChar char="•"/>
              <a:defRPr/>
            </a:lvl7pPr>
            <a:lvl8pPr indent="-394334" lvl="7" marL="3657600" algn="l">
              <a:lnSpc>
                <a:spcPct val="100000"/>
              </a:lnSpc>
              <a:spcBef>
                <a:spcPts val="4200"/>
              </a:spcBef>
              <a:spcAft>
                <a:spcPts val="0"/>
              </a:spcAft>
              <a:buClr>
                <a:srgbClr val="000000"/>
              </a:buClr>
              <a:buSzPts val="2610"/>
              <a:buChar char="•"/>
              <a:defRPr/>
            </a:lvl8pPr>
            <a:lvl9pPr indent="-394334" lvl="8" marL="4114800" algn="l">
              <a:lnSpc>
                <a:spcPct val="100000"/>
              </a:lnSpc>
              <a:spcBef>
                <a:spcPts val="4200"/>
              </a:spcBef>
              <a:spcAft>
                <a:spcPts val="0"/>
              </a:spcAft>
              <a:buClr>
                <a:srgbClr val="000000"/>
              </a:buClr>
              <a:buSzPts val="2610"/>
              <a:buChar char="•"/>
              <a:defRPr/>
            </a:lvl9pPr>
          </a:lstStyle>
          <a:p/>
        </p:txBody>
      </p:sp>
      <p:sp>
        <p:nvSpPr>
          <p:cNvPr id="46" name="Google Shape;46;p69"/>
          <p:cNvSpPr txBox="1"/>
          <p:nvPr>
            <p:ph idx="12" type="sldNum"/>
          </p:nvPr>
        </p:nvSpPr>
        <p:spPr>
          <a:xfrm>
            <a:off x="11998692" y="9114113"/>
            <a:ext cx="355869" cy="371347"/>
          </a:xfrm>
          <a:prstGeom prst="rect">
            <a:avLst/>
          </a:prstGeom>
          <a:noFill/>
          <a:ln>
            <a:noFill/>
          </a:ln>
        </p:spPr>
        <p:txBody>
          <a:bodyPr anchorCtr="0" anchor="ctr" bIns="65000" lIns="65000" spcFirstLastPara="1" rIns="65000" wrap="square" tIns="65000">
            <a:spAutoFit/>
          </a:bodyPr>
          <a:lstStyle>
            <a:lvl1pPr indent="0" lvl="0"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3" name="Shape 53"/>
        <p:cNvGrpSpPr/>
        <p:nvPr/>
      </p:nvGrpSpPr>
      <p:grpSpPr>
        <a:xfrm>
          <a:off x="0" y="0"/>
          <a:ext cx="0" cy="0"/>
          <a:chOff x="0" y="0"/>
          <a:chExt cx="0" cy="0"/>
        </a:xfrm>
      </p:grpSpPr>
      <p:sp>
        <p:nvSpPr>
          <p:cNvPr id="54" name="Google Shape;54;p71"/>
          <p:cNvSpPr txBox="1"/>
          <p:nvPr>
            <p:ph type="ctrTitle"/>
          </p:nvPr>
        </p:nvSpPr>
        <p:spPr>
          <a:xfrm>
            <a:off x="1625600" y="1597025"/>
            <a:ext cx="9753600" cy="3395663"/>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71"/>
          <p:cNvSpPr txBox="1"/>
          <p:nvPr>
            <p:ph idx="1" type="subTitle"/>
          </p:nvPr>
        </p:nvSpPr>
        <p:spPr>
          <a:xfrm>
            <a:off x="1625600" y="5122863"/>
            <a:ext cx="9753600" cy="23542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6" name="Google Shape;56;p71"/>
          <p:cNvSpPr txBox="1"/>
          <p:nvPr>
            <p:ph idx="10" type="dt"/>
          </p:nvPr>
        </p:nvSpPr>
        <p:spPr>
          <a:xfrm>
            <a:off x="893763" y="9040813"/>
            <a:ext cx="2925762" cy="51911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57" name="Google Shape;57;p71"/>
          <p:cNvSpPr txBox="1"/>
          <p:nvPr>
            <p:ph idx="11" type="ftr"/>
          </p:nvPr>
        </p:nvSpPr>
        <p:spPr>
          <a:xfrm>
            <a:off x="4308475" y="9040813"/>
            <a:ext cx="4387850" cy="519112"/>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58" name="Google Shape;58;p71"/>
          <p:cNvSpPr txBox="1"/>
          <p:nvPr>
            <p:ph idx="12" type="sldNum"/>
          </p:nvPr>
        </p:nvSpPr>
        <p:spPr>
          <a:xfrm>
            <a:off x="9185275" y="9040813"/>
            <a:ext cx="2925763" cy="519112"/>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59" name="Shape 59"/>
        <p:cNvGrpSpPr/>
        <p:nvPr/>
      </p:nvGrpSpPr>
      <p:grpSpPr>
        <a:xfrm>
          <a:off x="0" y="0"/>
          <a:ext cx="0" cy="0"/>
          <a:chOff x="0" y="0"/>
          <a:chExt cx="0" cy="0"/>
        </a:xfrm>
      </p:grpSpPr>
      <p:sp>
        <p:nvSpPr>
          <p:cNvPr id="60" name="Google Shape;60;p72"/>
          <p:cNvSpPr txBox="1"/>
          <p:nvPr>
            <p:ph type="title"/>
          </p:nvPr>
        </p:nvSpPr>
        <p:spPr>
          <a:xfrm>
            <a:off x="893763" y="519113"/>
            <a:ext cx="11217275" cy="188595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72"/>
          <p:cNvSpPr txBox="1"/>
          <p:nvPr>
            <p:ph idx="1" type="body"/>
          </p:nvPr>
        </p:nvSpPr>
        <p:spPr>
          <a:xfrm>
            <a:off x="893763" y="2597150"/>
            <a:ext cx="11217275" cy="618807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2" name="Google Shape;62;p72"/>
          <p:cNvSpPr txBox="1"/>
          <p:nvPr>
            <p:ph idx="10" type="dt"/>
          </p:nvPr>
        </p:nvSpPr>
        <p:spPr>
          <a:xfrm>
            <a:off x="893763" y="9040813"/>
            <a:ext cx="2925762" cy="51911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63" name="Google Shape;63;p72"/>
          <p:cNvSpPr txBox="1"/>
          <p:nvPr>
            <p:ph idx="11" type="ftr"/>
          </p:nvPr>
        </p:nvSpPr>
        <p:spPr>
          <a:xfrm>
            <a:off x="4308475" y="9040813"/>
            <a:ext cx="4387850" cy="519112"/>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64" name="Google Shape;64;p72"/>
          <p:cNvSpPr txBox="1"/>
          <p:nvPr>
            <p:ph idx="12" type="sldNum"/>
          </p:nvPr>
        </p:nvSpPr>
        <p:spPr>
          <a:xfrm>
            <a:off x="9185275" y="9040813"/>
            <a:ext cx="2925763" cy="519112"/>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65" name="Shape 65"/>
        <p:cNvGrpSpPr/>
        <p:nvPr/>
      </p:nvGrpSpPr>
      <p:grpSpPr>
        <a:xfrm>
          <a:off x="0" y="0"/>
          <a:ext cx="0" cy="0"/>
          <a:chOff x="0" y="0"/>
          <a:chExt cx="0" cy="0"/>
        </a:xfrm>
      </p:grpSpPr>
      <p:sp>
        <p:nvSpPr>
          <p:cNvPr id="66" name="Google Shape;66;p73"/>
          <p:cNvSpPr txBox="1"/>
          <p:nvPr>
            <p:ph type="title"/>
          </p:nvPr>
        </p:nvSpPr>
        <p:spPr>
          <a:xfrm>
            <a:off x="887413" y="2432050"/>
            <a:ext cx="11217275" cy="40560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73"/>
          <p:cNvSpPr txBox="1"/>
          <p:nvPr>
            <p:ph idx="1" type="body"/>
          </p:nvPr>
        </p:nvSpPr>
        <p:spPr>
          <a:xfrm>
            <a:off x="887413" y="6527800"/>
            <a:ext cx="11217275" cy="2133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68" name="Google Shape;68;p73"/>
          <p:cNvSpPr txBox="1"/>
          <p:nvPr>
            <p:ph idx="10" type="dt"/>
          </p:nvPr>
        </p:nvSpPr>
        <p:spPr>
          <a:xfrm>
            <a:off x="893763" y="9040813"/>
            <a:ext cx="2925762" cy="51911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69" name="Google Shape;69;p73"/>
          <p:cNvSpPr txBox="1"/>
          <p:nvPr>
            <p:ph idx="11" type="ftr"/>
          </p:nvPr>
        </p:nvSpPr>
        <p:spPr>
          <a:xfrm>
            <a:off x="4308475" y="9040813"/>
            <a:ext cx="4387850" cy="519112"/>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70" name="Google Shape;70;p73"/>
          <p:cNvSpPr txBox="1"/>
          <p:nvPr>
            <p:ph idx="12" type="sldNum"/>
          </p:nvPr>
        </p:nvSpPr>
        <p:spPr>
          <a:xfrm>
            <a:off x="9185275" y="9040813"/>
            <a:ext cx="2925763" cy="519112"/>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1" name="Shape 71"/>
        <p:cNvGrpSpPr/>
        <p:nvPr/>
      </p:nvGrpSpPr>
      <p:grpSpPr>
        <a:xfrm>
          <a:off x="0" y="0"/>
          <a:ext cx="0" cy="0"/>
          <a:chOff x="0" y="0"/>
          <a:chExt cx="0" cy="0"/>
        </a:xfrm>
      </p:grpSpPr>
      <p:sp>
        <p:nvSpPr>
          <p:cNvPr id="72" name="Google Shape;72;p74"/>
          <p:cNvSpPr txBox="1"/>
          <p:nvPr>
            <p:ph type="title"/>
          </p:nvPr>
        </p:nvSpPr>
        <p:spPr>
          <a:xfrm>
            <a:off x="893763" y="519113"/>
            <a:ext cx="11217275" cy="188595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74"/>
          <p:cNvSpPr txBox="1"/>
          <p:nvPr>
            <p:ph idx="1" type="body"/>
          </p:nvPr>
        </p:nvSpPr>
        <p:spPr>
          <a:xfrm>
            <a:off x="893763" y="2597150"/>
            <a:ext cx="5532437" cy="618807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4" name="Google Shape;74;p74"/>
          <p:cNvSpPr txBox="1"/>
          <p:nvPr>
            <p:ph idx="2" type="body"/>
          </p:nvPr>
        </p:nvSpPr>
        <p:spPr>
          <a:xfrm>
            <a:off x="6578600" y="2597150"/>
            <a:ext cx="5532438" cy="618807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74"/>
          <p:cNvSpPr txBox="1"/>
          <p:nvPr>
            <p:ph idx="10" type="dt"/>
          </p:nvPr>
        </p:nvSpPr>
        <p:spPr>
          <a:xfrm>
            <a:off x="893763" y="9040813"/>
            <a:ext cx="2925762" cy="51911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76" name="Google Shape;76;p74"/>
          <p:cNvSpPr txBox="1"/>
          <p:nvPr>
            <p:ph idx="11" type="ftr"/>
          </p:nvPr>
        </p:nvSpPr>
        <p:spPr>
          <a:xfrm>
            <a:off x="4308475" y="9040813"/>
            <a:ext cx="4387850" cy="519112"/>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77" name="Google Shape;77;p74"/>
          <p:cNvSpPr txBox="1"/>
          <p:nvPr>
            <p:ph idx="12" type="sldNum"/>
          </p:nvPr>
        </p:nvSpPr>
        <p:spPr>
          <a:xfrm>
            <a:off x="9185275" y="9040813"/>
            <a:ext cx="2925763" cy="519112"/>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78" name="Shape 78"/>
        <p:cNvGrpSpPr/>
        <p:nvPr/>
      </p:nvGrpSpPr>
      <p:grpSpPr>
        <a:xfrm>
          <a:off x="0" y="0"/>
          <a:ext cx="0" cy="0"/>
          <a:chOff x="0" y="0"/>
          <a:chExt cx="0" cy="0"/>
        </a:xfrm>
      </p:grpSpPr>
      <p:sp>
        <p:nvSpPr>
          <p:cNvPr id="79" name="Google Shape;79;p75"/>
          <p:cNvSpPr txBox="1"/>
          <p:nvPr>
            <p:ph type="title"/>
          </p:nvPr>
        </p:nvSpPr>
        <p:spPr>
          <a:xfrm>
            <a:off x="895350" y="519113"/>
            <a:ext cx="11217275" cy="188595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75"/>
          <p:cNvSpPr txBox="1"/>
          <p:nvPr>
            <p:ph idx="1" type="body"/>
          </p:nvPr>
        </p:nvSpPr>
        <p:spPr>
          <a:xfrm>
            <a:off x="895350" y="2390775"/>
            <a:ext cx="5502275" cy="1171575"/>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1" name="Google Shape;81;p75"/>
          <p:cNvSpPr txBox="1"/>
          <p:nvPr>
            <p:ph idx="2" type="body"/>
          </p:nvPr>
        </p:nvSpPr>
        <p:spPr>
          <a:xfrm>
            <a:off x="895350" y="3562350"/>
            <a:ext cx="5502275" cy="5240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 name="Google Shape;82;p75"/>
          <p:cNvSpPr txBox="1"/>
          <p:nvPr>
            <p:ph idx="3" type="body"/>
          </p:nvPr>
        </p:nvSpPr>
        <p:spPr>
          <a:xfrm>
            <a:off x="6583363" y="2390775"/>
            <a:ext cx="5529262" cy="1171575"/>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3" name="Google Shape;83;p75"/>
          <p:cNvSpPr txBox="1"/>
          <p:nvPr>
            <p:ph idx="4" type="body"/>
          </p:nvPr>
        </p:nvSpPr>
        <p:spPr>
          <a:xfrm>
            <a:off x="6583363" y="3562350"/>
            <a:ext cx="5529262" cy="5240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 name="Google Shape;84;p75"/>
          <p:cNvSpPr txBox="1"/>
          <p:nvPr>
            <p:ph idx="10" type="dt"/>
          </p:nvPr>
        </p:nvSpPr>
        <p:spPr>
          <a:xfrm>
            <a:off x="893763" y="9040813"/>
            <a:ext cx="2925762" cy="51911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85" name="Google Shape;85;p75"/>
          <p:cNvSpPr txBox="1"/>
          <p:nvPr>
            <p:ph idx="11" type="ftr"/>
          </p:nvPr>
        </p:nvSpPr>
        <p:spPr>
          <a:xfrm>
            <a:off x="4308475" y="9040813"/>
            <a:ext cx="4387850" cy="519112"/>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86" name="Google Shape;86;p75"/>
          <p:cNvSpPr txBox="1"/>
          <p:nvPr>
            <p:ph idx="12" type="sldNum"/>
          </p:nvPr>
        </p:nvSpPr>
        <p:spPr>
          <a:xfrm>
            <a:off x="9185275" y="9040813"/>
            <a:ext cx="2925763" cy="519112"/>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87" name="Shape 87"/>
        <p:cNvGrpSpPr/>
        <p:nvPr/>
      </p:nvGrpSpPr>
      <p:grpSpPr>
        <a:xfrm>
          <a:off x="0" y="0"/>
          <a:ext cx="0" cy="0"/>
          <a:chOff x="0" y="0"/>
          <a:chExt cx="0" cy="0"/>
        </a:xfrm>
      </p:grpSpPr>
      <p:sp>
        <p:nvSpPr>
          <p:cNvPr id="88" name="Google Shape;88;p76"/>
          <p:cNvSpPr txBox="1"/>
          <p:nvPr>
            <p:ph type="title"/>
          </p:nvPr>
        </p:nvSpPr>
        <p:spPr>
          <a:xfrm>
            <a:off x="893763" y="519113"/>
            <a:ext cx="11217275" cy="188595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76"/>
          <p:cNvSpPr txBox="1"/>
          <p:nvPr>
            <p:ph idx="10" type="dt"/>
          </p:nvPr>
        </p:nvSpPr>
        <p:spPr>
          <a:xfrm>
            <a:off x="893763" y="9040813"/>
            <a:ext cx="2925762" cy="51911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90" name="Google Shape;90;p76"/>
          <p:cNvSpPr txBox="1"/>
          <p:nvPr>
            <p:ph idx="11" type="ftr"/>
          </p:nvPr>
        </p:nvSpPr>
        <p:spPr>
          <a:xfrm>
            <a:off x="4308475" y="9040813"/>
            <a:ext cx="4387850" cy="519112"/>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91" name="Google Shape;91;p76"/>
          <p:cNvSpPr txBox="1"/>
          <p:nvPr>
            <p:ph idx="12" type="sldNum"/>
          </p:nvPr>
        </p:nvSpPr>
        <p:spPr>
          <a:xfrm>
            <a:off x="9185275" y="9040813"/>
            <a:ext cx="2925763" cy="519112"/>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2" name="Shape 92"/>
        <p:cNvGrpSpPr/>
        <p:nvPr/>
      </p:nvGrpSpPr>
      <p:grpSpPr>
        <a:xfrm>
          <a:off x="0" y="0"/>
          <a:ext cx="0" cy="0"/>
          <a:chOff x="0" y="0"/>
          <a:chExt cx="0" cy="0"/>
        </a:xfrm>
      </p:grpSpPr>
      <p:sp>
        <p:nvSpPr>
          <p:cNvPr id="93" name="Google Shape;93;p77"/>
          <p:cNvSpPr txBox="1"/>
          <p:nvPr>
            <p:ph idx="10" type="dt"/>
          </p:nvPr>
        </p:nvSpPr>
        <p:spPr>
          <a:xfrm>
            <a:off x="893763" y="9040813"/>
            <a:ext cx="2925762" cy="51911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94" name="Google Shape;94;p77"/>
          <p:cNvSpPr txBox="1"/>
          <p:nvPr>
            <p:ph idx="11" type="ftr"/>
          </p:nvPr>
        </p:nvSpPr>
        <p:spPr>
          <a:xfrm>
            <a:off x="4308475" y="9040813"/>
            <a:ext cx="4387850" cy="519112"/>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95" name="Google Shape;95;p77"/>
          <p:cNvSpPr txBox="1"/>
          <p:nvPr>
            <p:ph idx="12" type="sldNum"/>
          </p:nvPr>
        </p:nvSpPr>
        <p:spPr>
          <a:xfrm>
            <a:off x="9185275" y="9040813"/>
            <a:ext cx="2925763" cy="519112"/>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96" name="Shape 96"/>
        <p:cNvGrpSpPr/>
        <p:nvPr/>
      </p:nvGrpSpPr>
      <p:grpSpPr>
        <a:xfrm>
          <a:off x="0" y="0"/>
          <a:ext cx="0" cy="0"/>
          <a:chOff x="0" y="0"/>
          <a:chExt cx="0" cy="0"/>
        </a:xfrm>
      </p:grpSpPr>
      <p:sp>
        <p:nvSpPr>
          <p:cNvPr id="97" name="Google Shape;97;p78"/>
          <p:cNvSpPr txBox="1"/>
          <p:nvPr>
            <p:ph type="title"/>
          </p:nvPr>
        </p:nvSpPr>
        <p:spPr>
          <a:xfrm>
            <a:off x="895350" y="650875"/>
            <a:ext cx="4194175" cy="227488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78"/>
          <p:cNvSpPr txBox="1"/>
          <p:nvPr>
            <p:ph idx="1" type="body"/>
          </p:nvPr>
        </p:nvSpPr>
        <p:spPr>
          <a:xfrm>
            <a:off x="5529263" y="1404938"/>
            <a:ext cx="6583362" cy="69310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9" name="Google Shape;99;p78"/>
          <p:cNvSpPr txBox="1"/>
          <p:nvPr>
            <p:ph idx="2" type="body"/>
          </p:nvPr>
        </p:nvSpPr>
        <p:spPr>
          <a:xfrm>
            <a:off x="895350" y="2925763"/>
            <a:ext cx="4194175" cy="542131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0" name="Google Shape;100;p78"/>
          <p:cNvSpPr txBox="1"/>
          <p:nvPr>
            <p:ph idx="10" type="dt"/>
          </p:nvPr>
        </p:nvSpPr>
        <p:spPr>
          <a:xfrm>
            <a:off x="893763" y="9040813"/>
            <a:ext cx="2925762" cy="51911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101" name="Google Shape;101;p78"/>
          <p:cNvSpPr txBox="1"/>
          <p:nvPr>
            <p:ph idx="11" type="ftr"/>
          </p:nvPr>
        </p:nvSpPr>
        <p:spPr>
          <a:xfrm>
            <a:off x="4308475" y="9040813"/>
            <a:ext cx="4387850" cy="519112"/>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102" name="Google Shape;102;p78"/>
          <p:cNvSpPr txBox="1"/>
          <p:nvPr>
            <p:ph idx="12" type="sldNum"/>
          </p:nvPr>
        </p:nvSpPr>
        <p:spPr>
          <a:xfrm>
            <a:off x="9185275" y="9040813"/>
            <a:ext cx="2925763" cy="519112"/>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3" name="Shape 103"/>
        <p:cNvGrpSpPr/>
        <p:nvPr/>
      </p:nvGrpSpPr>
      <p:grpSpPr>
        <a:xfrm>
          <a:off x="0" y="0"/>
          <a:ext cx="0" cy="0"/>
          <a:chOff x="0" y="0"/>
          <a:chExt cx="0" cy="0"/>
        </a:xfrm>
      </p:grpSpPr>
      <p:sp>
        <p:nvSpPr>
          <p:cNvPr id="104" name="Google Shape;104;p79"/>
          <p:cNvSpPr txBox="1"/>
          <p:nvPr>
            <p:ph type="title"/>
          </p:nvPr>
        </p:nvSpPr>
        <p:spPr>
          <a:xfrm>
            <a:off x="895350" y="650875"/>
            <a:ext cx="4194175" cy="227488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 name="Google Shape;105;p79"/>
          <p:cNvSpPr/>
          <p:nvPr>
            <p:ph idx="2" type="pic"/>
          </p:nvPr>
        </p:nvSpPr>
        <p:spPr>
          <a:xfrm>
            <a:off x="5529263" y="1404938"/>
            <a:ext cx="6583362" cy="693102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106" name="Google Shape;106;p79"/>
          <p:cNvSpPr txBox="1"/>
          <p:nvPr>
            <p:ph idx="1" type="body"/>
          </p:nvPr>
        </p:nvSpPr>
        <p:spPr>
          <a:xfrm>
            <a:off x="895350" y="2925763"/>
            <a:ext cx="4194175" cy="542131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7" name="Google Shape;107;p79"/>
          <p:cNvSpPr txBox="1"/>
          <p:nvPr>
            <p:ph idx="10" type="dt"/>
          </p:nvPr>
        </p:nvSpPr>
        <p:spPr>
          <a:xfrm>
            <a:off x="893763" y="9040813"/>
            <a:ext cx="2925762" cy="51911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108" name="Google Shape;108;p79"/>
          <p:cNvSpPr txBox="1"/>
          <p:nvPr>
            <p:ph idx="11" type="ftr"/>
          </p:nvPr>
        </p:nvSpPr>
        <p:spPr>
          <a:xfrm>
            <a:off x="4308475" y="9040813"/>
            <a:ext cx="4387850" cy="519112"/>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109" name="Google Shape;109;p79"/>
          <p:cNvSpPr txBox="1"/>
          <p:nvPr>
            <p:ph idx="12" type="sldNum"/>
          </p:nvPr>
        </p:nvSpPr>
        <p:spPr>
          <a:xfrm>
            <a:off x="9185275" y="9040813"/>
            <a:ext cx="2925763" cy="519112"/>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0" name="Shape 110"/>
        <p:cNvGrpSpPr/>
        <p:nvPr/>
      </p:nvGrpSpPr>
      <p:grpSpPr>
        <a:xfrm>
          <a:off x="0" y="0"/>
          <a:ext cx="0" cy="0"/>
          <a:chOff x="0" y="0"/>
          <a:chExt cx="0" cy="0"/>
        </a:xfrm>
      </p:grpSpPr>
      <p:sp>
        <p:nvSpPr>
          <p:cNvPr id="111" name="Google Shape;111;p80"/>
          <p:cNvSpPr txBox="1"/>
          <p:nvPr>
            <p:ph type="title"/>
          </p:nvPr>
        </p:nvSpPr>
        <p:spPr>
          <a:xfrm>
            <a:off x="893763" y="519113"/>
            <a:ext cx="11217275" cy="188595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p80"/>
          <p:cNvSpPr txBox="1"/>
          <p:nvPr>
            <p:ph idx="1" type="body"/>
          </p:nvPr>
        </p:nvSpPr>
        <p:spPr>
          <a:xfrm rot="5400000">
            <a:off x="3408363" y="82550"/>
            <a:ext cx="6188075" cy="1121727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 name="Google Shape;113;p80"/>
          <p:cNvSpPr txBox="1"/>
          <p:nvPr>
            <p:ph idx="10" type="dt"/>
          </p:nvPr>
        </p:nvSpPr>
        <p:spPr>
          <a:xfrm>
            <a:off x="893763" y="9040813"/>
            <a:ext cx="2925762" cy="51911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114" name="Google Shape;114;p80"/>
          <p:cNvSpPr txBox="1"/>
          <p:nvPr>
            <p:ph idx="11" type="ftr"/>
          </p:nvPr>
        </p:nvSpPr>
        <p:spPr>
          <a:xfrm>
            <a:off x="4308475" y="9040813"/>
            <a:ext cx="4387850" cy="519112"/>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115" name="Google Shape;115;p80"/>
          <p:cNvSpPr txBox="1"/>
          <p:nvPr>
            <p:ph idx="12" type="sldNum"/>
          </p:nvPr>
        </p:nvSpPr>
        <p:spPr>
          <a:xfrm>
            <a:off x="9185275" y="9040813"/>
            <a:ext cx="2925763" cy="519112"/>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16" name="Shape 116"/>
        <p:cNvGrpSpPr/>
        <p:nvPr/>
      </p:nvGrpSpPr>
      <p:grpSpPr>
        <a:xfrm>
          <a:off x="0" y="0"/>
          <a:ext cx="0" cy="0"/>
          <a:chOff x="0" y="0"/>
          <a:chExt cx="0" cy="0"/>
        </a:xfrm>
      </p:grpSpPr>
      <p:sp>
        <p:nvSpPr>
          <p:cNvPr id="117" name="Google Shape;117;p81"/>
          <p:cNvSpPr txBox="1"/>
          <p:nvPr>
            <p:ph type="title"/>
          </p:nvPr>
        </p:nvSpPr>
        <p:spPr>
          <a:xfrm rot="5400000">
            <a:off x="6576220" y="3250406"/>
            <a:ext cx="8266112" cy="280352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p81"/>
          <p:cNvSpPr txBox="1"/>
          <p:nvPr>
            <p:ph idx="1" type="body"/>
          </p:nvPr>
        </p:nvSpPr>
        <p:spPr>
          <a:xfrm rot="5400000">
            <a:off x="891383" y="521494"/>
            <a:ext cx="8266112" cy="826135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 name="Google Shape;119;p81"/>
          <p:cNvSpPr txBox="1"/>
          <p:nvPr>
            <p:ph idx="10" type="dt"/>
          </p:nvPr>
        </p:nvSpPr>
        <p:spPr>
          <a:xfrm>
            <a:off x="893763" y="9040813"/>
            <a:ext cx="2925762" cy="51911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120" name="Google Shape;120;p81"/>
          <p:cNvSpPr txBox="1"/>
          <p:nvPr>
            <p:ph idx="11" type="ftr"/>
          </p:nvPr>
        </p:nvSpPr>
        <p:spPr>
          <a:xfrm>
            <a:off x="4308475" y="9040813"/>
            <a:ext cx="4387850" cy="519112"/>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121" name="Google Shape;121;p81"/>
          <p:cNvSpPr txBox="1"/>
          <p:nvPr>
            <p:ph idx="12" type="sldNum"/>
          </p:nvPr>
        </p:nvSpPr>
        <p:spPr>
          <a:xfrm>
            <a:off x="9185275" y="9040813"/>
            <a:ext cx="2925763" cy="519112"/>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ja-JP"/>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2.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11" Type="http://schemas.openxmlformats.org/officeDocument/2006/relationships/slideLayout" Target="../slideLayouts/slideLayout21.xml"/><Relationship Id="rId10" Type="http://schemas.openxmlformats.org/officeDocument/2006/relationships/slideLayout" Target="../slideLayouts/slideLayout20.xml"/><Relationship Id="rId12" Type="http://schemas.openxmlformats.org/officeDocument/2006/relationships/theme" Target="../theme/theme1.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sp>
        <p:nvSpPr>
          <p:cNvPr id="6" name="Google Shape;6;p59"/>
          <p:cNvSpPr txBox="1"/>
          <p:nvPr>
            <p:ph type="title"/>
          </p:nvPr>
        </p:nvSpPr>
        <p:spPr>
          <a:xfrm>
            <a:off x="952500" y="254000"/>
            <a:ext cx="11099800" cy="2159000"/>
          </a:xfrm>
          <a:prstGeom prst="rect">
            <a:avLst/>
          </a:prstGeom>
          <a:noFill/>
          <a:ln>
            <a:noFill/>
          </a:ln>
        </p:spPr>
        <p:txBody>
          <a:bodyPr anchorCtr="0" anchor="ctr" bIns="50800" lIns="50800" spcFirstLastPara="1" rIns="50800" wrap="square" tIns="50800">
            <a:normAutofit/>
          </a:bodyPr>
          <a:lstStyle>
            <a:lvl1pPr lvl="0" marR="0" rtl="0" algn="ctr">
              <a:lnSpc>
                <a:spcPct val="100000"/>
              </a:lnSpc>
              <a:spcBef>
                <a:spcPts val="0"/>
              </a:spcBef>
              <a:spcAft>
                <a:spcPts val="0"/>
              </a:spcAft>
              <a:buClr>
                <a:srgbClr val="000000"/>
              </a:buClr>
              <a:buSzPts val="8000"/>
              <a:buFont typeface="Arial"/>
              <a:buNone/>
              <a:defRPr b="0" i="0" sz="80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Clr>
                <a:srgbClr val="000000"/>
              </a:buClr>
              <a:buSzPts val="8000"/>
              <a:buFont typeface="Arial"/>
              <a:buNone/>
              <a:defRPr b="0" i="0" sz="80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8000"/>
              <a:buFont typeface="Arial"/>
              <a:buNone/>
              <a:defRPr b="0" i="0" sz="80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8000"/>
              <a:buFont typeface="Arial"/>
              <a:buNone/>
              <a:defRPr b="0" i="0" sz="80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8000"/>
              <a:buFont typeface="Arial"/>
              <a:buNone/>
              <a:defRPr b="0" i="0" sz="80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8000"/>
              <a:buFont typeface="Arial"/>
              <a:buNone/>
              <a:defRPr b="0" i="0" sz="80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8000"/>
              <a:buFont typeface="Arial"/>
              <a:buNone/>
              <a:defRPr b="0" i="0" sz="80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8000"/>
              <a:buFont typeface="Arial"/>
              <a:buNone/>
              <a:defRPr b="0" i="0" sz="80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8000"/>
              <a:buFont typeface="Arial"/>
              <a:buNone/>
              <a:defRPr b="0" i="0" sz="8000" u="none" cap="none" strike="noStrike">
                <a:solidFill>
                  <a:srgbClr val="000000"/>
                </a:solidFill>
                <a:latin typeface="Arial"/>
                <a:ea typeface="Arial"/>
                <a:cs typeface="Arial"/>
                <a:sym typeface="Arial"/>
              </a:defRPr>
            </a:lvl9pPr>
          </a:lstStyle>
          <a:p/>
        </p:txBody>
      </p:sp>
      <p:sp>
        <p:nvSpPr>
          <p:cNvPr id="7" name="Google Shape;7;p59"/>
          <p:cNvSpPr txBox="1"/>
          <p:nvPr>
            <p:ph idx="1" type="body"/>
          </p:nvPr>
        </p:nvSpPr>
        <p:spPr>
          <a:xfrm>
            <a:off x="952500" y="2590800"/>
            <a:ext cx="11099800" cy="6286500"/>
          </a:xfrm>
          <a:prstGeom prst="rect">
            <a:avLst/>
          </a:prstGeom>
          <a:noFill/>
          <a:ln>
            <a:noFill/>
          </a:ln>
        </p:spPr>
        <p:txBody>
          <a:bodyPr anchorCtr="0" anchor="ctr" bIns="50800" lIns="50800" spcFirstLastPara="1" rIns="50800" wrap="square" tIns="50800">
            <a:normAutofit/>
          </a:bodyPr>
          <a:lstStyle>
            <a:lvl1pPr indent="-523240" lvl="0" marL="45720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1pPr>
            <a:lvl2pPr indent="-523240" lvl="1" marL="91440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2pPr>
            <a:lvl3pPr indent="-523239" lvl="2" marL="137160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3pPr>
            <a:lvl4pPr indent="-523239" lvl="3" marL="182880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4pPr>
            <a:lvl5pPr indent="-523239" lvl="4" marL="228600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5pPr>
            <a:lvl6pPr indent="-523239" lvl="5" marL="274320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6pPr>
            <a:lvl7pPr indent="-523239" lvl="6" marL="320040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7pPr>
            <a:lvl8pPr indent="-523239" lvl="7" marL="365760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8pPr>
            <a:lvl9pPr indent="-523240" lvl="8" marL="411480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9pPr>
          </a:lstStyle>
          <a:p/>
        </p:txBody>
      </p:sp>
      <p:sp>
        <p:nvSpPr>
          <p:cNvPr id="8" name="Google Shape;8;p59"/>
          <p:cNvSpPr txBox="1"/>
          <p:nvPr>
            <p:ph idx="12" type="sldNum"/>
          </p:nvPr>
        </p:nvSpPr>
        <p:spPr>
          <a:xfrm>
            <a:off x="6328884" y="9296400"/>
            <a:ext cx="340259" cy="324306"/>
          </a:xfrm>
          <a:prstGeom prst="rect">
            <a:avLst/>
          </a:prstGeom>
          <a:noFill/>
          <a:ln>
            <a:noFill/>
          </a:ln>
        </p:spPr>
        <p:txBody>
          <a:bodyPr anchorCtr="0" anchor="t" bIns="50800" lIns="50800" spcFirstLastPara="1" rIns="50800" wrap="square" tIns="50800">
            <a:spAutoFit/>
          </a:bodyPr>
          <a:lstStyle>
            <a:lvl1pPr indent="0" lvl="0" marL="0" marR="0" rtl="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ja-JP"/>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7" name="Shape 47"/>
        <p:cNvGrpSpPr/>
        <p:nvPr/>
      </p:nvGrpSpPr>
      <p:grpSpPr>
        <a:xfrm>
          <a:off x="0" y="0"/>
          <a:ext cx="0" cy="0"/>
          <a:chOff x="0" y="0"/>
          <a:chExt cx="0" cy="0"/>
        </a:xfrm>
      </p:grpSpPr>
      <p:sp>
        <p:nvSpPr>
          <p:cNvPr id="48" name="Google Shape;48;p70"/>
          <p:cNvSpPr txBox="1"/>
          <p:nvPr>
            <p:ph type="title"/>
          </p:nvPr>
        </p:nvSpPr>
        <p:spPr>
          <a:xfrm>
            <a:off x="893763" y="519113"/>
            <a:ext cx="11217275" cy="188595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9" name="Google Shape;49;p70"/>
          <p:cNvSpPr txBox="1"/>
          <p:nvPr>
            <p:ph idx="1" type="body"/>
          </p:nvPr>
        </p:nvSpPr>
        <p:spPr>
          <a:xfrm>
            <a:off x="893763" y="2597150"/>
            <a:ext cx="11217275" cy="6188075"/>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0" name="Google Shape;50;p70"/>
          <p:cNvSpPr txBox="1"/>
          <p:nvPr>
            <p:ph idx="10" type="dt"/>
          </p:nvPr>
        </p:nvSpPr>
        <p:spPr>
          <a:xfrm>
            <a:off x="893763" y="9040813"/>
            <a:ext cx="2925762" cy="519112"/>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lvl="1" marR="0" rtl="0" algn="ctr">
              <a:lnSpc>
                <a:spcPct val="100000"/>
              </a:lnSpc>
              <a:spcBef>
                <a:spcPts val="0"/>
              </a:spcBef>
              <a:spcAft>
                <a:spcPts val="0"/>
              </a:spcAft>
              <a:buClr>
                <a:srgbClr val="000000"/>
              </a:buClr>
              <a:buSzPts val="2400"/>
              <a:buFont typeface="Arial"/>
              <a:buNone/>
              <a:defRPr b="0" i="0" sz="24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2400"/>
              <a:buFont typeface="Arial"/>
              <a:buNone/>
              <a:defRPr b="0" i="0" sz="24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2400"/>
              <a:buFont typeface="Arial"/>
              <a:buNone/>
              <a:defRPr b="0" i="0" sz="24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2400"/>
              <a:buFont typeface="Arial"/>
              <a:buNone/>
              <a:defRPr b="0" i="0" sz="24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2400"/>
              <a:buFont typeface="Arial"/>
              <a:buNone/>
              <a:defRPr b="0" i="0" sz="24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2400"/>
              <a:buFont typeface="Arial"/>
              <a:buNone/>
              <a:defRPr b="0" i="0" sz="24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2400"/>
              <a:buFont typeface="Arial"/>
              <a:buNone/>
              <a:defRPr b="0" i="0" sz="24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2400"/>
              <a:buFont typeface="Arial"/>
              <a:buNone/>
              <a:defRPr b="0" i="0" sz="2400" u="none" cap="none" strike="noStrike">
                <a:solidFill>
                  <a:srgbClr val="000000"/>
                </a:solidFill>
                <a:latin typeface="Arial"/>
                <a:ea typeface="Arial"/>
                <a:cs typeface="Arial"/>
                <a:sym typeface="Arial"/>
              </a:defRPr>
            </a:lvl9pPr>
          </a:lstStyle>
          <a:p/>
        </p:txBody>
      </p:sp>
      <p:sp>
        <p:nvSpPr>
          <p:cNvPr id="51" name="Google Shape;51;p70"/>
          <p:cNvSpPr txBox="1"/>
          <p:nvPr>
            <p:ph idx="11" type="ftr"/>
          </p:nvPr>
        </p:nvSpPr>
        <p:spPr>
          <a:xfrm>
            <a:off x="4308475" y="9040813"/>
            <a:ext cx="4387850" cy="519112"/>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lvl="1" marR="0" rtl="0" algn="ctr">
              <a:lnSpc>
                <a:spcPct val="100000"/>
              </a:lnSpc>
              <a:spcBef>
                <a:spcPts val="0"/>
              </a:spcBef>
              <a:spcAft>
                <a:spcPts val="0"/>
              </a:spcAft>
              <a:buClr>
                <a:srgbClr val="000000"/>
              </a:buClr>
              <a:buSzPts val="2400"/>
              <a:buFont typeface="Arial"/>
              <a:buNone/>
              <a:defRPr b="0" i="0" sz="24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2400"/>
              <a:buFont typeface="Arial"/>
              <a:buNone/>
              <a:defRPr b="0" i="0" sz="24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2400"/>
              <a:buFont typeface="Arial"/>
              <a:buNone/>
              <a:defRPr b="0" i="0" sz="24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2400"/>
              <a:buFont typeface="Arial"/>
              <a:buNone/>
              <a:defRPr b="0" i="0" sz="24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2400"/>
              <a:buFont typeface="Arial"/>
              <a:buNone/>
              <a:defRPr b="0" i="0" sz="24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2400"/>
              <a:buFont typeface="Arial"/>
              <a:buNone/>
              <a:defRPr b="0" i="0" sz="24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2400"/>
              <a:buFont typeface="Arial"/>
              <a:buNone/>
              <a:defRPr b="0" i="0" sz="24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2400"/>
              <a:buFont typeface="Arial"/>
              <a:buNone/>
              <a:defRPr b="0" i="0" sz="2400" u="none" cap="none" strike="noStrike">
                <a:solidFill>
                  <a:srgbClr val="000000"/>
                </a:solidFill>
                <a:latin typeface="Arial"/>
                <a:ea typeface="Arial"/>
                <a:cs typeface="Arial"/>
                <a:sym typeface="Arial"/>
              </a:defRPr>
            </a:lvl9pPr>
          </a:lstStyle>
          <a:p/>
        </p:txBody>
      </p:sp>
      <p:sp>
        <p:nvSpPr>
          <p:cNvPr id="52" name="Google Shape;52;p70"/>
          <p:cNvSpPr txBox="1"/>
          <p:nvPr>
            <p:ph idx="12" type="sldNum"/>
          </p:nvPr>
        </p:nvSpPr>
        <p:spPr>
          <a:xfrm>
            <a:off x="9185275" y="9040813"/>
            <a:ext cx="2925763" cy="519112"/>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ja-JP"/>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6.png"/><Relationship Id="rId5"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3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4.png"/><Relationship Id="rId4" Type="http://schemas.openxmlformats.org/officeDocument/2006/relationships/image" Target="../media/image1.png"/><Relationship Id="rId5" Type="http://schemas.openxmlformats.org/officeDocument/2006/relationships/image" Target="../media/image7.png"/><Relationship Id="rId6"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4.png"/><Relationship Id="rId4" Type="http://schemas.openxmlformats.org/officeDocument/2006/relationships/image" Target="../media/image4.png"/><Relationship Id="rId5" Type="http://schemas.openxmlformats.org/officeDocument/2006/relationships/image" Target="../media/image8.png"/><Relationship Id="rId6"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5.png"/><Relationship Id="rId4" Type="http://schemas.openxmlformats.org/officeDocument/2006/relationships/image" Target="../media/image17.png"/><Relationship Id="rId5"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0.png"/><Relationship Id="rId4" Type="http://schemas.openxmlformats.org/officeDocument/2006/relationships/image" Target="../media/image33.png"/><Relationship Id="rId5" Type="http://schemas.openxmlformats.org/officeDocument/2006/relationships/image" Target="../media/image2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6.png"/><Relationship Id="rId4" Type="http://schemas.openxmlformats.org/officeDocument/2006/relationships/image" Target="../media/image22.png"/><Relationship Id="rId5"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44.png"/><Relationship Id="rId4" Type="http://schemas.openxmlformats.org/officeDocument/2006/relationships/image" Target="../media/image23.png"/><Relationship Id="rId5"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0.png"/><Relationship Id="rId4" Type="http://schemas.openxmlformats.org/officeDocument/2006/relationships/image" Target="../media/image35.png"/><Relationship Id="rId5" Type="http://schemas.openxmlformats.org/officeDocument/2006/relationships/image" Target="../media/image2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6.png"/><Relationship Id="rId4" Type="http://schemas.openxmlformats.org/officeDocument/2006/relationships/image" Target="../media/image31.png"/><Relationship Id="rId5" Type="http://schemas.openxmlformats.org/officeDocument/2006/relationships/image" Target="../media/image38.png"/><Relationship Id="rId6" Type="http://schemas.openxmlformats.org/officeDocument/2006/relationships/image" Target="../media/image32.png"/><Relationship Id="rId7" Type="http://schemas.openxmlformats.org/officeDocument/2006/relationships/image" Target="../media/image4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47.png"/><Relationship Id="rId4" Type="http://schemas.openxmlformats.org/officeDocument/2006/relationships/image" Target="../media/image39.png"/><Relationship Id="rId5" Type="http://schemas.openxmlformats.org/officeDocument/2006/relationships/image" Target="../media/image48.png"/><Relationship Id="rId6" Type="http://schemas.openxmlformats.org/officeDocument/2006/relationships/image" Target="../media/image52.png"/><Relationship Id="rId7" Type="http://schemas.openxmlformats.org/officeDocument/2006/relationships/image" Target="../media/image4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49.png"/><Relationship Id="rId4" Type="http://schemas.openxmlformats.org/officeDocument/2006/relationships/image" Target="../media/image42.png"/><Relationship Id="rId5" Type="http://schemas.openxmlformats.org/officeDocument/2006/relationships/image" Target="../media/image5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7.png"/><Relationship Id="rId6" Type="http://schemas.openxmlformats.org/officeDocument/2006/relationships/image" Target="../media/image5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46.png"/><Relationship Id="rId4" Type="http://schemas.openxmlformats.org/officeDocument/2006/relationships/image" Target="../media/image50.png"/><Relationship Id="rId5" Type="http://schemas.openxmlformats.org/officeDocument/2006/relationships/image" Target="../media/image40.png"/><Relationship Id="rId6" Type="http://schemas.openxmlformats.org/officeDocument/2006/relationships/image" Target="../media/image4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61.png"/><Relationship Id="rId4" Type="http://schemas.openxmlformats.org/officeDocument/2006/relationships/image" Target="../media/image60.png"/><Relationship Id="rId5" Type="http://schemas.openxmlformats.org/officeDocument/2006/relationships/image" Target="../media/image6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64.png"/><Relationship Id="rId4" Type="http://schemas.openxmlformats.org/officeDocument/2006/relationships/image" Target="../media/image56.png"/><Relationship Id="rId5" Type="http://schemas.openxmlformats.org/officeDocument/2006/relationships/image" Target="../media/image2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22.png"/><Relationship Id="rId4" Type="http://schemas.openxmlformats.org/officeDocument/2006/relationships/image" Target="../media/image66.png"/><Relationship Id="rId5" Type="http://schemas.openxmlformats.org/officeDocument/2006/relationships/image" Target="../media/image7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22.png"/><Relationship Id="rId4" Type="http://schemas.openxmlformats.org/officeDocument/2006/relationships/image" Target="../media/image66.png"/><Relationship Id="rId5" Type="http://schemas.openxmlformats.org/officeDocument/2006/relationships/image" Target="../media/image59.png"/><Relationship Id="rId6" Type="http://schemas.openxmlformats.org/officeDocument/2006/relationships/image" Target="../media/image65.png"/><Relationship Id="rId7" Type="http://schemas.openxmlformats.org/officeDocument/2006/relationships/image" Target="../media/image60.png"/><Relationship Id="rId8" Type="http://schemas.openxmlformats.org/officeDocument/2006/relationships/image" Target="../media/image6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58.png"/><Relationship Id="rId4" Type="http://schemas.openxmlformats.org/officeDocument/2006/relationships/image" Target="../media/image68.png"/><Relationship Id="rId5" Type="http://schemas.openxmlformats.org/officeDocument/2006/relationships/image" Target="../media/image66.png"/><Relationship Id="rId6" Type="http://schemas.openxmlformats.org/officeDocument/2006/relationships/image" Target="../media/image79.png"/><Relationship Id="rId7" Type="http://schemas.openxmlformats.org/officeDocument/2006/relationships/image" Target="../media/image7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70.png"/><Relationship Id="rId4" Type="http://schemas.openxmlformats.org/officeDocument/2006/relationships/image" Target="../media/image6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69.png"/><Relationship Id="rId4" Type="http://schemas.openxmlformats.org/officeDocument/2006/relationships/image" Target="../media/image82.png"/><Relationship Id="rId5" Type="http://schemas.openxmlformats.org/officeDocument/2006/relationships/image" Target="../media/image8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72.png"/><Relationship Id="rId4" Type="http://schemas.openxmlformats.org/officeDocument/2006/relationships/image" Target="../media/image71.png"/><Relationship Id="rId5" Type="http://schemas.openxmlformats.org/officeDocument/2006/relationships/image" Target="../media/image66.png"/><Relationship Id="rId6" Type="http://schemas.openxmlformats.org/officeDocument/2006/relationships/image" Target="../media/image74.png"/><Relationship Id="rId7" Type="http://schemas.openxmlformats.org/officeDocument/2006/relationships/image" Target="../media/image8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78.png"/><Relationship Id="rId4" Type="http://schemas.openxmlformats.org/officeDocument/2006/relationships/image" Target="../media/image86.png"/><Relationship Id="rId5" Type="http://schemas.openxmlformats.org/officeDocument/2006/relationships/image" Target="../media/image90.png"/><Relationship Id="rId6" Type="http://schemas.openxmlformats.org/officeDocument/2006/relationships/image" Target="../media/image8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76.png"/><Relationship Id="rId4" Type="http://schemas.openxmlformats.org/officeDocument/2006/relationships/image" Target="../media/image73.png"/><Relationship Id="rId5" Type="http://schemas.openxmlformats.org/officeDocument/2006/relationships/image" Target="../media/image75.png"/><Relationship Id="rId6" Type="http://schemas.openxmlformats.org/officeDocument/2006/relationships/image" Target="../media/image8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87.png"/><Relationship Id="rId4" Type="http://schemas.openxmlformats.org/officeDocument/2006/relationships/image" Target="../media/image54.png"/><Relationship Id="rId5" Type="http://schemas.openxmlformats.org/officeDocument/2006/relationships/image" Target="../media/image88.png"/><Relationship Id="rId6" Type="http://schemas.openxmlformats.org/officeDocument/2006/relationships/image" Target="../media/image89.png"/><Relationship Id="rId7" Type="http://schemas.openxmlformats.org/officeDocument/2006/relationships/image" Target="../media/image9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80.png"/><Relationship Id="rId4" Type="http://schemas.openxmlformats.org/officeDocument/2006/relationships/image" Target="../media/image96.png"/><Relationship Id="rId5" Type="http://schemas.openxmlformats.org/officeDocument/2006/relationships/image" Target="../media/image9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98.png"/><Relationship Id="rId4" Type="http://schemas.openxmlformats.org/officeDocument/2006/relationships/image" Target="../media/image92.png"/><Relationship Id="rId5" Type="http://schemas.openxmlformats.org/officeDocument/2006/relationships/image" Target="../media/image93.png"/><Relationship Id="rId6" Type="http://schemas.openxmlformats.org/officeDocument/2006/relationships/image" Target="../media/image10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6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22.png"/><Relationship Id="rId4" Type="http://schemas.openxmlformats.org/officeDocument/2006/relationships/image" Target="../media/image18.png"/><Relationship Id="rId9" Type="http://schemas.openxmlformats.org/officeDocument/2006/relationships/image" Target="../media/image101.png"/><Relationship Id="rId5" Type="http://schemas.openxmlformats.org/officeDocument/2006/relationships/image" Target="../media/image102.png"/><Relationship Id="rId6" Type="http://schemas.openxmlformats.org/officeDocument/2006/relationships/image" Target="../media/image66.png"/><Relationship Id="rId7" Type="http://schemas.openxmlformats.org/officeDocument/2006/relationships/image" Target="../media/image95.png"/><Relationship Id="rId8" Type="http://schemas.openxmlformats.org/officeDocument/2006/relationships/image" Target="../media/image105.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65.png"/><Relationship Id="rId4" Type="http://schemas.openxmlformats.org/officeDocument/2006/relationships/image" Target="../media/image59.png"/><Relationship Id="rId5" Type="http://schemas.openxmlformats.org/officeDocument/2006/relationships/image" Target="../media/image116.png"/><Relationship Id="rId6" Type="http://schemas.openxmlformats.org/officeDocument/2006/relationships/image" Target="../media/image99.png"/><Relationship Id="rId7" Type="http://schemas.openxmlformats.org/officeDocument/2006/relationships/image" Target="../media/image10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100.png"/><Relationship Id="rId4" Type="http://schemas.openxmlformats.org/officeDocument/2006/relationships/image" Target="../media/image97.png"/><Relationship Id="rId5" Type="http://schemas.openxmlformats.org/officeDocument/2006/relationships/image" Target="../media/image103.png"/><Relationship Id="rId6" Type="http://schemas.openxmlformats.org/officeDocument/2006/relationships/image" Target="../media/image108.png"/><Relationship Id="rId7" Type="http://schemas.openxmlformats.org/officeDocument/2006/relationships/image" Target="../media/image106.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88.png"/><Relationship Id="rId4" Type="http://schemas.openxmlformats.org/officeDocument/2006/relationships/image" Target="../media/image113.png"/><Relationship Id="rId5" Type="http://schemas.openxmlformats.org/officeDocument/2006/relationships/image" Target="../media/image111.png"/><Relationship Id="rId6" Type="http://schemas.openxmlformats.org/officeDocument/2006/relationships/image" Target="../media/image11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image" Target="../media/image107.png"/><Relationship Id="rId4" Type="http://schemas.openxmlformats.org/officeDocument/2006/relationships/image" Target="../media/image11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image" Target="../media/image59.png"/><Relationship Id="rId4" Type="http://schemas.openxmlformats.org/officeDocument/2006/relationships/image" Target="../media/image107.png"/><Relationship Id="rId5" Type="http://schemas.openxmlformats.org/officeDocument/2006/relationships/image" Target="../media/image67.png"/><Relationship Id="rId6" Type="http://schemas.openxmlformats.org/officeDocument/2006/relationships/image" Target="../media/image115.png"/><Relationship Id="rId7" Type="http://schemas.openxmlformats.org/officeDocument/2006/relationships/image" Target="../media/image11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1"/>
          <p:cNvSpPr txBox="1"/>
          <p:nvPr>
            <p:ph type="title"/>
          </p:nvPr>
        </p:nvSpPr>
        <p:spPr>
          <a:xfrm>
            <a:off x="3031590" y="3895437"/>
            <a:ext cx="10464801" cy="1080000"/>
          </a:xfrm>
          <a:prstGeom prst="rect">
            <a:avLst/>
          </a:prstGeom>
          <a:noFill/>
          <a:ln>
            <a:noFill/>
          </a:ln>
        </p:spPr>
        <p:txBody>
          <a:bodyPr anchorCtr="0" anchor="ctr" bIns="50800" lIns="50800" spcFirstLastPara="1" rIns="50800" wrap="square" tIns="50800">
            <a:normAutofit/>
          </a:bodyPr>
          <a:lstStyle/>
          <a:p>
            <a:pPr indent="0" lvl="0" marL="0" rtl="0" algn="ctr">
              <a:lnSpc>
                <a:spcPct val="100000"/>
              </a:lnSpc>
              <a:spcBef>
                <a:spcPts val="0"/>
              </a:spcBef>
              <a:spcAft>
                <a:spcPts val="0"/>
              </a:spcAft>
              <a:buClr>
                <a:schemeClr val="lt2"/>
              </a:buClr>
              <a:buSzPts val="4400"/>
              <a:buFont typeface="Arial"/>
              <a:buNone/>
            </a:pPr>
            <a:r>
              <a:rPr b="1" lang="ja-JP">
                <a:latin typeface="Arial"/>
                <a:ea typeface="Arial"/>
                <a:cs typeface="Arial"/>
                <a:sym typeface="Arial"/>
              </a:rPr>
              <a:t>シリーズ</a:t>
            </a:r>
            <a:r>
              <a:rPr b="1" lang="ja-JP" sz="4400">
                <a:latin typeface="Arial"/>
                <a:ea typeface="Arial"/>
                <a:cs typeface="Arial"/>
                <a:sym typeface="Arial"/>
              </a:rPr>
              <a:t> 大学の教授法３</a:t>
            </a:r>
            <a:endParaRPr b="1" sz="4400">
              <a:solidFill>
                <a:schemeClr val="lt2"/>
              </a:solidFill>
              <a:latin typeface="Arial"/>
              <a:ea typeface="Arial"/>
              <a:cs typeface="Arial"/>
              <a:sym typeface="Arial"/>
            </a:endParaRPr>
          </a:p>
        </p:txBody>
      </p:sp>
      <p:sp>
        <p:nvSpPr>
          <p:cNvPr id="127" name="Google Shape;127;p1"/>
          <p:cNvSpPr/>
          <p:nvPr/>
        </p:nvSpPr>
        <p:spPr>
          <a:xfrm>
            <a:off x="0" y="297180"/>
            <a:ext cx="365760" cy="1165255"/>
          </a:xfrm>
          <a:prstGeom prst="rect">
            <a:avLst/>
          </a:prstGeom>
          <a:solidFill>
            <a:srgbClr val="FFFFFF"/>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28" name="Google Shape;128;p1"/>
          <p:cNvSpPr txBox="1"/>
          <p:nvPr/>
        </p:nvSpPr>
        <p:spPr>
          <a:xfrm>
            <a:off x="5127677" y="4876800"/>
            <a:ext cx="10464801" cy="1504120"/>
          </a:xfrm>
          <a:prstGeom prst="rect">
            <a:avLst/>
          </a:prstGeom>
          <a:noFill/>
          <a:ln>
            <a:noFill/>
          </a:ln>
        </p:spPr>
        <p:txBody>
          <a:bodyPr anchorCtr="0" anchor="ctr" bIns="50800" lIns="50800" spcFirstLastPara="1" rIns="50800" wrap="square" tIns="50800">
            <a:noAutofit/>
          </a:bodyPr>
          <a:lstStyle/>
          <a:p>
            <a:pPr indent="0" lvl="0" marL="0" marR="0" rtl="0" algn="l">
              <a:lnSpc>
                <a:spcPct val="100000"/>
              </a:lnSpc>
              <a:spcBef>
                <a:spcPts val="0"/>
              </a:spcBef>
              <a:spcAft>
                <a:spcPts val="0"/>
              </a:spcAft>
              <a:buClr>
                <a:schemeClr val="lt2"/>
              </a:buClr>
              <a:buSzPts val="5400"/>
              <a:buFont typeface="Arial"/>
              <a:buNone/>
            </a:pPr>
            <a:r>
              <a:rPr b="1" i="0" lang="ja-JP" sz="5400" u="none" cap="none" strike="noStrike">
                <a:solidFill>
                  <a:schemeClr val="lt2"/>
                </a:solidFill>
                <a:latin typeface="Arial"/>
                <a:ea typeface="Arial"/>
                <a:cs typeface="Arial"/>
                <a:sym typeface="Arial"/>
              </a:rPr>
              <a:t>アクティブラーニング</a:t>
            </a:r>
            <a:endParaRPr b="0" i="0" sz="1400" u="none" cap="none" strike="noStrike">
              <a:solidFill>
                <a:srgbClr val="000000"/>
              </a:solidFill>
              <a:latin typeface="Arial"/>
              <a:ea typeface="Arial"/>
              <a:cs typeface="Arial"/>
              <a:sym typeface="Arial"/>
            </a:endParaRPr>
          </a:p>
        </p:txBody>
      </p:sp>
      <p:sp>
        <p:nvSpPr>
          <p:cNvPr id="129" name="Google Shape;129;p1"/>
          <p:cNvSpPr/>
          <p:nvPr/>
        </p:nvSpPr>
        <p:spPr>
          <a:xfrm rot="3125219">
            <a:off x="-2578075" y="-8345181"/>
            <a:ext cx="7896440" cy="17284721"/>
          </a:xfrm>
          <a:prstGeom prst="rect">
            <a:avLst/>
          </a:prstGeom>
          <a:solidFill>
            <a:srgbClr val="C4D96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30" name="Google Shape;130;p1"/>
          <p:cNvSpPr/>
          <p:nvPr/>
        </p:nvSpPr>
        <p:spPr>
          <a:xfrm>
            <a:off x="0" y="3459480"/>
            <a:ext cx="7696200" cy="6294119"/>
          </a:xfrm>
          <a:prstGeom prst="rtTriangle">
            <a:avLst/>
          </a:prstGeom>
          <a:solidFill>
            <a:srgbClr val="00924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31" name="Google Shape;131;p1"/>
          <p:cNvSpPr txBox="1"/>
          <p:nvPr/>
        </p:nvSpPr>
        <p:spPr>
          <a:xfrm>
            <a:off x="1025786" y="5206451"/>
            <a:ext cx="1642110" cy="538609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lt1"/>
              </a:buClr>
              <a:buSzPts val="34400"/>
              <a:buFont typeface="Arial"/>
              <a:buNone/>
            </a:pPr>
            <a:r>
              <a:rPr b="1" i="0" lang="ja-JP" sz="34400" u="none" cap="none" strike="noStrike">
                <a:solidFill>
                  <a:schemeClr val="lt1"/>
                </a:solidFill>
                <a:latin typeface="Arial"/>
                <a:ea typeface="Arial"/>
                <a:cs typeface="Arial"/>
                <a:sym typeface="Arial"/>
              </a:rPr>
              <a:t>３</a:t>
            </a:r>
            <a:endParaRPr b="0" i="0" sz="34400" u="none" cap="none" strike="noStrik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
          <p:cNvSpPr txBox="1"/>
          <p:nvPr>
            <p:ph type="title"/>
          </p:nvPr>
        </p:nvSpPr>
        <p:spPr>
          <a:xfrm>
            <a:off x="788652" y="342295"/>
            <a:ext cx="11997450" cy="1080000"/>
          </a:xfrm>
          <a:prstGeom prst="rect">
            <a:avLst/>
          </a:prstGeom>
          <a:noFill/>
          <a:ln>
            <a:noFill/>
          </a:ln>
        </p:spPr>
        <p:txBody>
          <a:bodyPr anchorCtr="0" anchor="ctr" bIns="50800" lIns="50800" spcFirstLastPara="1" rIns="50800" wrap="square" tIns="50800">
            <a:normAutofit fontScale="90000"/>
          </a:bodyPr>
          <a:lstStyle/>
          <a:p>
            <a:pPr indent="0" lvl="0" marL="0" rtl="0" algn="l">
              <a:lnSpc>
                <a:spcPct val="100000"/>
              </a:lnSpc>
              <a:spcBef>
                <a:spcPts val="0"/>
              </a:spcBef>
              <a:spcAft>
                <a:spcPts val="0"/>
              </a:spcAft>
              <a:buClr>
                <a:schemeClr val="lt2"/>
              </a:buClr>
              <a:buSzPct val="100000"/>
              <a:buFont typeface="Arial"/>
              <a:buNone/>
            </a:pPr>
            <a:r>
              <a:rPr b="1" lang="ja-JP">
                <a:latin typeface="Arial"/>
                <a:ea typeface="Arial"/>
                <a:cs typeface="Arial"/>
                <a:sym typeface="Arial"/>
              </a:rPr>
              <a:t>シリーズ</a:t>
            </a:r>
            <a:r>
              <a:rPr b="1" lang="ja-JP" sz="4400">
                <a:latin typeface="Arial"/>
                <a:ea typeface="Arial"/>
                <a:cs typeface="Arial"/>
                <a:sym typeface="Arial"/>
              </a:rPr>
              <a:t> 大学の教授法</a:t>
            </a:r>
            <a:r>
              <a:rPr b="1" lang="ja-JP"/>
              <a:t>３</a:t>
            </a:r>
            <a:r>
              <a:rPr b="1" lang="ja-JP">
                <a:latin typeface="Arial"/>
                <a:ea typeface="Arial"/>
                <a:cs typeface="Arial"/>
                <a:sym typeface="Arial"/>
              </a:rPr>
              <a:t> 「アクティブラーニング」</a:t>
            </a:r>
            <a:endParaRPr b="1" sz="4400">
              <a:solidFill>
                <a:schemeClr val="lt2"/>
              </a:solidFill>
              <a:latin typeface="Arial"/>
              <a:ea typeface="Arial"/>
              <a:cs typeface="Arial"/>
              <a:sym typeface="Arial"/>
            </a:endParaRPr>
          </a:p>
        </p:txBody>
      </p:sp>
      <p:sp>
        <p:nvSpPr>
          <p:cNvPr id="137" name="Google Shape;137;p2"/>
          <p:cNvSpPr txBox="1"/>
          <p:nvPr/>
        </p:nvSpPr>
        <p:spPr>
          <a:xfrm>
            <a:off x="788652" y="2774978"/>
            <a:ext cx="11307300" cy="4166100"/>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0"/>
              </a:spcBef>
              <a:spcAft>
                <a:spcPts val="0"/>
              </a:spcAft>
              <a:buClr>
                <a:schemeClr val="lt2"/>
              </a:buClr>
              <a:buSzPts val="2400"/>
              <a:buFont typeface="Arial"/>
              <a:buNone/>
            </a:pPr>
            <a:r>
              <a:rPr b="0" i="0" lang="ja-JP" sz="2400" u="none" cap="none" strike="noStrike">
                <a:solidFill>
                  <a:schemeClr val="lt2"/>
                </a:solidFill>
                <a:latin typeface="Arial"/>
                <a:ea typeface="Arial"/>
                <a:cs typeface="Arial"/>
                <a:sym typeface="Arial"/>
              </a:rPr>
              <a:t>本資料は、中井俊樹編著（2015）『アクティブラーニング（シリーズ大学の教授法3）』（玉川大学出版部）の内容の一部を、</a:t>
            </a:r>
            <a:r>
              <a:rPr lang="ja-JP" sz="2400">
                <a:solidFill>
                  <a:schemeClr val="lt2"/>
                </a:solidFill>
              </a:rPr>
              <a:t>出版社ならびに編著者の許諾を得て、プレFDモデル研究会が要約して作成したものです。</a:t>
            </a:r>
            <a:endParaRPr sz="2400">
              <a:solidFill>
                <a:schemeClr val="lt2"/>
              </a:solidFill>
            </a:endParaRPr>
          </a:p>
          <a:p>
            <a:pPr indent="0" lvl="0" marL="0" rtl="0" algn="l">
              <a:spcBef>
                <a:spcPts val="0"/>
              </a:spcBef>
              <a:spcAft>
                <a:spcPts val="0"/>
              </a:spcAft>
              <a:buClr>
                <a:schemeClr val="lt2"/>
              </a:buClr>
              <a:buSzPts val="2400"/>
              <a:buFont typeface="Arial"/>
              <a:buNone/>
            </a:pPr>
            <a:r>
              <a:t/>
            </a:r>
            <a:endParaRPr sz="2400">
              <a:solidFill>
                <a:schemeClr val="lt2"/>
              </a:solidFill>
            </a:endParaRPr>
          </a:p>
          <a:p>
            <a:pPr indent="0" lvl="0" marL="0" rtl="0" algn="l">
              <a:spcBef>
                <a:spcPts val="0"/>
              </a:spcBef>
              <a:spcAft>
                <a:spcPts val="0"/>
              </a:spcAft>
              <a:buClr>
                <a:schemeClr val="lt2"/>
              </a:buClr>
              <a:buSzPts val="2400"/>
              <a:buFont typeface="Arial"/>
              <a:buNone/>
            </a:pPr>
            <a:r>
              <a:rPr lang="ja-JP" sz="2400">
                <a:solidFill>
                  <a:schemeClr val="lt2"/>
                </a:solidFill>
              </a:rPr>
              <a:t>自学用教材として、学内での研修用教材としてご活用ください。原作者のクレジット（作成元、資料タイトルなど）を表示し、かつ非営利目的であることを主な条件に、改変したり再配布したりすることができます。</a:t>
            </a:r>
            <a:endParaRPr>
              <a:solidFill>
                <a:schemeClr val="dk1"/>
              </a:solidFill>
            </a:endParaRPr>
          </a:p>
          <a:p>
            <a:pPr indent="0" lvl="0" marL="0" rtl="0" algn="l">
              <a:spcBef>
                <a:spcPts val="0"/>
              </a:spcBef>
              <a:spcAft>
                <a:spcPts val="0"/>
              </a:spcAft>
              <a:buClr>
                <a:schemeClr val="lt2"/>
              </a:buClr>
              <a:buSzPts val="2400"/>
              <a:buFont typeface="Arial"/>
              <a:buNone/>
            </a:pPr>
            <a:r>
              <a:rPr lang="ja-JP" sz="2400">
                <a:solidFill>
                  <a:schemeClr val="lt2"/>
                </a:solidFill>
              </a:rPr>
              <a:t> </a:t>
            </a:r>
            <a:endParaRPr sz="2400">
              <a:solidFill>
                <a:schemeClr val="lt2"/>
              </a:solidFill>
            </a:endParaRPr>
          </a:p>
          <a:p>
            <a:pPr indent="0" lvl="0" marL="0" rtl="0" algn="l">
              <a:spcBef>
                <a:spcPts val="0"/>
              </a:spcBef>
              <a:spcAft>
                <a:spcPts val="0"/>
              </a:spcAft>
              <a:buClr>
                <a:schemeClr val="lt2"/>
              </a:buClr>
              <a:buSzPts val="2400"/>
              <a:buFont typeface="Arial"/>
              <a:buNone/>
            </a:pPr>
            <a:r>
              <a:rPr lang="ja-JP" sz="2400">
                <a:solidFill>
                  <a:schemeClr val="lt2"/>
                </a:solidFill>
              </a:rPr>
              <a:t>本資料は、科学研究費基盤研究（B）「教学マネジメントの基盤となる大学院生向けプレFDモデルの構築に関する研究」（研究代表者：佐藤浩章、研究番号：20H01696、研究期間：2020~2024年）の助成を得て作成されました。</a:t>
            </a:r>
            <a:endParaRPr sz="2400">
              <a:solidFill>
                <a:schemeClr val="lt2"/>
              </a:solidFill>
            </a:endParaRPr>
          </a:p>
        </p:txBody>
      </p:sp>
      <p:sp>
        <p:nvSpPr>
          <p:cNvPr id="138" name="Google Shape;138;p2"/>
          <p:cNvSpPr txBox="1"/>
          <p:nvPr/>
        </p:nvSpPr>
        <p:spPr>
          <a:xfrm>
            <a:off x="908731" y="8430056"/>
            <a:ext cx="11187337" cy="718145"/>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作成元：プレFDモデル研究会</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作成日：2021年3月31日</a:t>
            </a:r>
            <a:endParaRPr b="0" i="0" sz="1400" u="none" cap="none" strike="noStrike">
              <a:solidFill>
                <a:srgbClr val="000000"/>
              </a:solidFill>
              <a:latin typeface="Arial"/>
              <a:ea typeface="Arial"/>
              <a:cs typeface="Arial"/>
              <a:sym typeface="Arial"/>
            </a:endParaRPr>
          </a:p>
        </p:txBody>
      </p:sp>
      <p:pic>
        <p:nvPicPr>
          <p:cNvPr descr="by-nc" id="139" name="Google Shape;139;p2"/>
          <p:cNvPicPr preferRelativeResize="0"/>
          <p:nvPr/>
        </p:nvPicPr>
        <p:blipFill rotWithShape="1">
          <a:blip r:embed="rId3">
            <a:alphaModFix/>
          </a:blip>
          <a:srcRect b="0" l="0" r="0" t="0"/>
          <a:stretch/>
        </p:blipFill>
        <p:spPr>
          <a:xfrm>
            <a:off x="788652" y="7923573"/>
            <a:ext cx="3509028" cy="122462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3"/>
          <p:cNvSpPr/>
          <p:nvPr/>
        </p:nvSpPr>
        <p:spPr>
          <a:xfrm>
            <a:off x="395311" y="1921975"/>
            <a:ext cx="5862074" cy="2897942"/>
          </a:xfrm>
          <a:prstGeom prst="rect">
            <a:avLst/>
          </a:prstGeom>
          <a:solidFill>
            <a:srgbClr val="F2F2F2"/>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45" name="Google Shape;145;p3"/>
          <p:cNvSpPr txBox="1"/>
          <p:nvPr/>
        </p:nvSpPr>
        <p:spPr>
          <a:xfrm>
            <a:off x="1336551" y="2320684"/>
            <a:ext cx="4079796" cy="71814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第１部</a:t>
            </a:r>
            <a:br>
              <a:rPr b="0" i="0" lang="ja-JP" sz="2000" u="none" cap="none" strike="noStrike">
                <a:solidFill>
                  <a:schemeClr val="lt2"/>
                </a:solidFill>
                <a:latin typeface="Arial"/>
                <a:ea typeface="Arial"/>
                <a:cs typeface="Arial"/>
                <a:sym typeface="Arial"/>
              </a:rPr>
            </a:br>
            <a:r>
              <a:rPr b="0" i="0" lang="ja-JP" sz="2000" u="none" cap="none" strike="noStrike">
                <a:solidFill>
                  <a:schemeClr val="lt2"/>
                </a:solidFill>
                <a:latin typeface="Arial"/>
                <a:ea typeface="Arial"/>
                <a:cs typeface="Arial"/>
                <a:sym typeface="Arial"/>
              </a:rPr>
              <a:t>アクティブラーニングを理解する</a:t>
            </a:r>
            <a:endParaRPr b="0" i="0" sz="1400" u="none" cap="none" strike="noStrike">
              <a:solidFill>
                <a:srgbClr val="000000"/>
              </a:solidFill>
              <a:latin typeface="Arial"/>
              <a:ea typeface="Arial"/>
              <a:cs typeface="Arial"/>
              <a:sym typeface="Arial"/>
            </a:endParaRPr>
          </a:p>
        </p:txBody>
      </p:sp>
      <p:sp>
        <p:nvSpPr>
          <p:cNvPr id="146" name="Google Shape;146;p3"/>
          <p:cNvSpPr txBox="1"/>
          <p:nvPr/>
        </p:nvSpPr>
        <p:spPr>
          <a:xfrm>
            <a:off x="927071" y="3329621"/>
            <a:ext cx="4898700" cy="748800"/>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1章 アクティブラーニングの背景と特徴を理解する</a:t>
            </a:r>
            <a:endParaRPr b="1" i="0" sz="1600" u="none" cap="none" strike="noStrike">
              <a:solidFill>
                <a:schemeClr val="lt2"/>
              </a:solidFill>
              <a:latin typeface="Arial"/>
              <a:ea typeface="Arial"/>
              <a:cs typeface="Arial"/>
              <a:sym typeface="Arial"/>
            </a:endParaRPr>
          </a:p>
          <a:p>
            <a:pPr indent="0" lvl="0" marL="0" marR="0" rtl="0" algn="l">
              <a:lnSpc>
                <a:spcPct val="100000"/>
              </a:lnSpc>
              <a:spcBef>
                <a:spcPts val="60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2章 アクティブラーニングの課題を理解する</a:t>
            </a:r>
            <a:endParaRPr b="1" i="0" sz="1600" u="none" cap="none" strike="noStrike">
              <a:solidFill>
                <a:srgbClr val="CACACA"/>
              </a:solidFill>
              <a:latin typeface="Arial"/>
              <a:ea typeface="Arial"/>
              <a:cs typeface="Arial"/>
              <a:sym typeface="Arial"/>
            </a:endParaRPr>
          </a:p>
        </p:txBody>
      </p:sp>
      <p:sp>
        <p:nvSpPr>
          <p:cNvPr id="147" name="Google Shape;147;p3"/>
          <p:cNvSpPr/>
          <p:nvPr/>
        </p:nvSpPr>
        <p:spPr>
          <a:xfrm>
            <a:off x="6869236" y="1921975"/>
            <a:ext cx="5632185" cy="2897943"/>
          </a:xfrm>
          <a:prstGeom prst="rect">
            <a:avLst/>
          </a:prstGeom>
          <a:solidFill>
            <a:srgbClr val="F2F2F2"/>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48" name="Google Shape;148;p3"/>
          <p:cNvSpPr txBox="1"/>
          <p:nvPr/>
        </p:nvSpPr>
        <p:spPr>
          <a:xfrm>
            <a:off x="7559667" y="2088081"/>
            <a:ext cx="4507200" cy="1026300"/>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第２部</a:t>
            </a:r>
            <a:br>
              <a:rPr b="0" i="0" lang="ja-JP" sz="2000" u="none" cap="none" strike="noStrike">
                <a:solidFill>
                  <a:schemeClr val="lt2"/>
                </a:solidFill>
                <a:latin typeface="Arial"/>
                <a:ea typeface="Arial"/>
                <a:cs typeface="Arial"/>
                <a:sym typeface="Arial"/>
              </a:rPr>
            </a:br>
            <a:r>
              <a:rPr b="0" i="0" lang="ja-JP" sz="2000" u="none" cap="none" strike="noStrike">
                <a:solidFill>
                  <a:schemeClr val="lt2"/>
                </a:solidFill>
                <a:latin typeface="Arial"/>
                <a:ea typeface="Arial"/>
                <a:cs typeface="Arial"/>
                <a:sym typeface="Arial"/>
              </a:rPr>
              <a:t>アクティブラーニングの</a:t>
            </a:r>
            <a:endParaRPr b="0" i="0" sz="2000" u="none" cap="none" strike="noStrike">
              <a:solidFill>
                <a:schemeClr val="lt2"/>
              </a:solidFill>
              <a:latin typeface="Arial"/>
              <a:ea typeface="Arial"/>
              <a:cs typeface="Arial"/>
              <a:sym typeface="Arial"/>
            </a:endParaRPr>
          </a:p>
          <a:p>
            <a:pPr indent="0" lvl="0" marL="0" marR="0" rtl="0" algn="ctr">
              <a:lnSpc>
                <a:spcPct val="100000"/>
              </a:lnSpc>
              <a:spcBef>
                <a:spcPts val="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基本を身につける</a:t>
            </a:r>
            <a:endParaRPr b="0" i="0" sz="2000" u="none" cap="none" strike="noStrike">
              <a:solidFill>
                <a:schemeClr val="lt2"/>
              </a:solidFill>
              <a:latin typeface="Arial"/>
              <a:ea typeface="Arial"/>
              <a:cs typeface="Arial"/>
              <a:sym typeface="Arial"/>
            </a:endParaRPr>
          </a:p>
        </p:txBody>
      </p:sp>
      <p:sp>
        <p:nvSpPr>
          <p:cNvPr id="149" name="Google Shape;149;p3"/>
          <p:cNvSpPr txBox="1"/>
          <p:nvPr/>
        </p:nvSpPr>
        <p:spPr>
          <a:xfrm>
            <a:off x="7570602" y="3210838"/>
            <a:ext cx="4507127" cy="1395254"/>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3章　授業設計に組み込む</a:t>
            </a:r>
            <a:endParaRPr b="1" i="0" sz="1600" u="none" cap="none" strike="noStrike">
              <a:solidFill>
                <a:schemeClr val="lt2"/>
              </a:solidFill>
              <a:latin typeface="Arial"/>
              <a:ea typeface="Arial"/>
              <a:cs typeface="Arial"/>
              <a:sym typeface="Arial"/>
            </a:endParaRPr>
          </a:p>
          <a:p>
            <a:pPr indent="0" lvl="0" marL="0" marR="0" rtl="0" algn="l">
              <a:lnSpc>
                <a:spcPct val="100000"/>
              </a:lnSpc>
              <a:spcBef>
                <a:spcPts val="60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4章　学習課題を組み立てる</a:t>
            </a:r>
            <a:endParaRPr b="1" i="0" sz="1600" u="none" cap="none" strike="noStrike">
              <a:solidFill>
                <a:schemeClr val="lt2"/>
              </a:solidFill>
              <a:latin typeface="Arial"/>
              <a:ea typeface="Arial"/>
              <a:cs typeface="Arial"/>
              <a:sym typeface="Arial"/>
            </a:endParaRPr>
          </a:p>
          <a:p>
            <a:pPr indent="0" lvl="0" marL="0" marR="0" rtl="0" algn="l">
              <a:lnSpc>
                <a:spcPct val="100000"/>
              </a:lnSpc>
              <a:spcBef>
                <a:spcPts val="60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5章　授業時間外の学習を促す</a:t>
            </a:r>
            <a:endParaRPr b="1" i="0" sz="1600" u="none" cap="none" strike="noStrike">
              <a:solidFill>
                <a:schemeClr val="lt2"/>
              </a:solidFill>
              <a:latin typeface="Arial"/>
              <a:ea typeface="Arial"/>
              <a:cs typeface="Arial"/>
              <a:sym typeface="Arial"/>
            </a:endParaRPr>
          </a:p>
          <a:p>
            <a:pPr indent="0" lvl="0" marL="0" marR="0" rtl="0" algn="l">
              <a:lnSpc>
                <a:spcPct val="100000"/>
              </a:lnSpc>
              <a:spcBef>
                <a:spcPts val="600"/>
              </a:spcBef>
              <a:spcAft>
                <a:spcPts val="0"/>
              </a:spcAft>
              <a:buClr>
                <a:srgbClr val="CACACA"/>
              </a:buClr>
              <a:buSzPts val="1600"/>
              <a:buFont typeface="Arial"/>
              <a:buNone/>
            </a:pPr>
            <a:r>
              <a:rPr b="1" i="0" lang="ja-JP" sz="1600" u="none" cap="none" strike="noStrike">
                <a:solidFill>
                  <a:srgbClr val="CACACA"/>
                </a:solidFill>
                <a:latin typeface="Arial"/>
                <a:ea typeface="Arial"/>
                <a:cs typeface="Arial"/>
                <a:sym typeface="Arial"/>
              </a:rPr>
              <a:t>6章　学習成果を評価する</a:t>
            </a:r>
            <a:endParaRPr b="1" i="0" sz="1600" u="none" cap="none" strike="noStrike">
              <a:solidFill>
                <a:srgbClr val="CACACA"/>
              </a:solidFill>
              <a:latin typeface="Arial"/>
              <a:ea typeface="Arial"/>
              <a:cs typeface="Arial"/>
              <a:sym typeface="Arial"/>
            </a:endParaRPr>
          </a:p>
        </p:txBody>
      </p:sp>
      <p:sp>
        <p:nvSpPr>
          <p:cNvPr id="150" name="Google Shape;150;p3"/>
          <p:cNvSpPr/>
          <p:nvPr/>
        </p:nvSpPr>
        <p:spPr>
          <a:xfrm>
            <a:off x="399241" y="5001706"/>
            <a:ext cx="5862073" cy="4257169"/>
          </a:xfrm>
          <a:prstGeom prst="rect">
            <a:avLst/>
          </a:prstGeom>
          <a:solidFill>
            <a:srgbClr val="F2F2F2"/>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51" name="Google Shape;151;p3"/>
          <p:cNvSpPr/>
          <p:nvPr/>
        </p:nvSpPr>
        <p:spPr>
          <a:xfrm>
            <a:off x="6869236" y="5001706"/>
            <a:ext cx="5632185" cy="4257169"/>
          </a:xfrm>
          <a:prstGeom prst="rect">
            <a:avLst/>
          </a:prstGeom>
          <a:solidFill>
            <a:srgbClr val="F2F2F2"/>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52" name="Google Shape;152;p3"/>
          <p:cNvSpPr txBox="1"/>
          <p:nvPr/>
        </p:nvSpPr>
        <p:spPr>
          <a:xfrm>
            <a:off x="1491504" y="5331409"/>
            <a:ext cx="3843450" cy="71814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第３部</a:t>
            </a:r>
            <a:br>
              <a:rPr b="0" i="0" lang="ja-JP" sz="2000" u="none" cap="none" strike="noStrike">
                <a:solidFill>
                  <a:schemeClr val="lt2"/>
                </a:solidFill>
                <a:latin typeface="Arial"/>
                <a:ea typeface="Arial"/>
                <a:cs typeface="Arial"/>
                <a:sym typeface="Arial"/>
              </a:rPr>
            </a:br>
            <a:r>
              <a:rPr b="0" i="0" lang="ja-JP" sz="2000" u="none" cap="none" strike="noStrike">
                <a:solidFill>
                  <a:schemeClr val="lt2"/>
                </a:solidFill>
                <a:latin typeface="Arial"/>
                <a:ea typeface="Arial"/>
                <a:cs typeface="Arial"/>
                <a:sym typeface="Arial"/>
              </a:rPr>
              <a:t>アクティブラーニングで教える</a:t>
            </a:r>
            <a:endParaRPr b="0" i="0" sz="2000" u="none" cap="none" strike="noStrike">
              <a:solidFill>
                <a:schemeClr val="lt2"/>
              </a:solidFill>
              <a:latin typeface="Arial"/>
              <a:ea typeface="Arial"/>
              <a:cs typeface="Arial"/>
              <a:sym typeface="Arial"/>
            </a:endParaRPr>
          </a:p>
        </p:txBody>
      </p:sp>
      <p:sp>
        <p:nvSpPr>
          <p:cNvPr id="153" name="Google Shape;153;p3"/>
          <p:cNvSpPr txBox="1"/>
          <p:nvPr/>
        </p:nvSpPr>
        <p:spPr>
          <a:xfrm>
            <a:off x="931001" y="6042209"/>
            <a:ext cx="4304583" cy="3011081"/>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rgbClr val="CACACA"/>
              </a:buClr>
              <a:buSzPts val="1600"/>
              <a:buFont typeface="Arial"/>
              <a:buNone/>
            </a:pPr>
            <a:r>
              <a:rPr b="1" i="0" lang="ja-JP" sz="1600" u="none" cap="none" strike="noStrike">
                <a:solidFill>
                  <a:srgbClr val="CACACA"/>
                </a:solidFill>
                <a:latin typeface="Arial"/>
                <a:ea typeface="Arial"/>
                <a:cs typeface="Arial"/>
                <a:sym typeface="Arial"/>
              </a:rPr>
              <a:t>7章　  初回の授業で学生を巻き込む</a:t>
            </a:r>
            <a:endParaRPr b="1" i="0" sz="1600" u="none" cap="none" strike="noStrike">
              <a:solidFill>
                <a:srgbClr val="CACACA"/>
              </a:solidFill>
              <a:latin typeface="Arial"/>
              <a:ea typeface="Arial"/>
              <a:cs typeface="Arial"/>
              <a:sym typeface="Arial"/>
            </a:endParaRPr>
          </a:p>
          <a:p>
            <a:pPr indent="0" lvl="0" marL="0" marR="0" rtl="0" algn="l">
              <a:lnSpc>
                <a:spcPct val="100000"/>
              </a:lnSpc>
              <a:spcBef>
                <a:spcPts val="60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8章　  発問で思考を刺激する</a:t>
            </a:r>
            <a:endParaRPr b="1" i="0" sz="1600" u="none" cap="none" strike="noStrike">
              <a:solidFill>
                <a:schemeClr val="lt2"/>
              </a:solidFill>
              <a:latin typeface="Arial"/>
              <a:ea typeface="Arial"/>
              <a:cs typeface="Arial"/>
              <a:sym typeface="Arial"/>
            </a:endParaRPr>
          </a:p>
          <a:p>
            <a:pPr indent="0" lvl="0" marL="0" marR="0" rtl="0" algn="l">
              <a:lnSpc>
                <a:spcPct val="100000"/>
              </a:lnSpc>
              <a:spcBef>
                <a:spcPts val="60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9章　  ディスカッションを導く</a:t>
            </a:r>
            <a:endParaRPr b="1" i="0" sz="1600" u="none" cap="none" strike="noStrike">
              <a:solidFill>
                <a:schemeClr val="lt2"/>
              </a:solidFill>
              <a:latin typeface="Arial"/>
              <a:ea typeface="Arial"/>
              <a:cs typeface="Arial"/>
              <a:sym typeface="Arial"/>
            </a:endParaRPr>
          </a:p>
          <a:p>
            <a:pPr indent="0" lvl="0" marL="0" marR="0" rtl="0" algn="l">
              <a:lnSpc>
                <a:spcPct val="100000"/>
              </a:lnSpc>
              <a:spcBef>
                <a:spcPts val="60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10章　書かせて思考を促す</a:t>
            </a:r>
            <a:endParaRPr b="1" i="0" sz="1600" u="none" cap="none" strike="noStrike">
              <a:solidFill>
                <a:schemeClr val="lt2"/>
              </a:solidFill>
              <a:latin typeface="Arial"/>
              <a:ea typeface="Arial"/>
              <a:cs typeface="Arial"/>
              <a:sym typeface="Arial"/>
            </a:endParaRPr>
          </a:p>
          <a:p>
            <a:pPr indent="0" lvl="0" marL="0" marR="0" rtl="0" algn="l">
              <a:lnSpc>
                <a:spcPct val="100000"/>
              </a:lnSpc>
              <a:spcBef>
                <a:spcPts val="60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11章　学生を相互に学ばせる</a:t>
            </a:r>
            <a:endParaRPr b="1" i="0" sz="1600" u="none" cap="none" strike="noStrike">
              <a:solidFill>
                <a:schemeClr val="lt2"/>
              </a:solidFill>
              <a:latin typeface="Arial"/>
              <a:ea typeface="Arial"/>
              <a:cs typeface="Arial"/>
              <a:sym typeface="Arial"/>
            </a:endParaRPr>
          </a:p>
          <a:p>
            <a:pPr indent="0" lvl="0" marL="0" marR="0" rtl="0" algn="l">
              <a:lnSpc>
                <a:spcPct val="100000"/>
              </a:lnSpc>
              <a:spcBef>
                <a:spcPts val="600"/>
              </a:spcBef>
              <a:spcAft>
                <a:spcPts val="0"/>
              </a:spcAft>
              <a:buClr>
                <a:srgbClr val="CACACA"/>
              </a:buClr>
              <a:buSzPts val="1600"/>
              <a:buFont typeface="Arial"/>
              <a:buNone/>
            </a:pPr>
            <a:r>
              <a:rPr b="1" i="0" lang="ja-JP" sz="1600" u="none" cap="none" strike="noStrike">
                <a:solidFill>
                  <a:srgbClr val="CACACA"/>
                </a:solidFill>
                <a:latin typeface="Arial"/>
                <a:ea typeface="Arial"/>
                <a:cs typeface="Arial"/>
                <a:sym typeface="Arial"/>
              </a:rPr>
              <a:t>12章　経験から学ばせる</a:t>
            </a:r>
            <a:endParaRPr b="1" i="0" sz="1600" u="none" cap="none" strike="noStrike">
              <a:solidFill>
                <a:srgbClr val="CACACA"/>
              </a:solidFill>
              <a:latin typeface="Arial"/>
              <a:ea typeface="Arial"/>
              <a:cs typeface="Arial"/>
              <a:sym typeface="Arial"/>
            </a:endParaRPr>
          </a:p>
          <a:p>
            <a:pPr indent="0" lvl="0" marL="0" marR="0" rtl="0" algn="l">
              <a:lnSpc>
                <a:spcPct val="100000"/>
              </a:lnSpc>
              <a:spcBef>
                <a:spcPts val="600"/>
              </a:spcBef>
              <a:spcAft>
                <a:spcPts val="0"/>
              </a:spcAft>
              <a:buClr>
                <a:srgbClr val="CACACA"/>
              </a:buClr>
              <a:buSzPts val="1600"/>
              <a:buFont typeface="Arial"/>
              <a:buNone/>
            </a:pPr>
            <a:r>
              <a:rPr b="1" i="0" lang="ja-JP" sz="1600" u="none" cap="none" strike="noStrike">
                <a:solidFill>
                  <a:srgbClr val="CACACA"/>
                </a:solidFill>
                <a:latin typeface="Arial"/>
                <a:ea typeface="Arial"/>
                <a:cs typeface="Arial"/>
                <a:sym typeface="Arial"/>
              </a:rPr>
              <a:t>13章　事例から学ばせる</a:t>
            </a:r>
            <a:endParaRPr b="1" i="0" sz="1600" u="none" cap="none" strike="noStrike">
              <a:solidFill>
                <a:srgbClr val="CACACA"/>
              </a:solidFill>
              <a:latin typeface="Arial"/>
              <a:ea typeface="Arial"/>
              <a:cs typeface="Arial"/>
              <a:sym typeface="Arial"/>
            </a:endParaRPr>
          </a:p>
          <a:p>
            <a:pPr indent="0" lvl="0" marL="0" marR="0" rtl="0" algn="l">
              <a:lnSpc>
                <a:spcPct val="100000"/>
              </a:lnSpc>
              <a:spcBef>
                <a:spcPts val="600"/>
              </a:spcBef>
              <a:spcAft>
                <a:spcPts val="0"/>
              </a:spcAft>
              <a:buClr>
                <a:srgbClr val="CACACA"/>
              </a:buClr>
              <a:buSzPts val="1600"/>
              <a:buFont typeface="Arial"/>
              <a:buNone/>
            </a:pPr>
            <a:r>
              <a:rPr b="1" i="0" lang="ja-JP" sz="1600" u="none" cap="none" strike="noStrike">
                <a:solidFill>
                  <a:srgbClr val="CACACA"/>
                </a:solidFill>
                <a:latin typeface="Arial"/>
                <a:ea typeface="Arial"/>
                <a:cs typeface="Arial"/>
                <a:sym typeface="Arial"/>
              </a:rPr>
              <a:t>14章　授業に研究を取り入れる</a:t>
            </a:r>
            <a:endParaRPr b="1" i="0" sz="1600" u="none" cap="none" strike="noStrike">
              <a:solidFill>
                <a:srgbClr val="CACACA"/>
              </a:solidFill>
              <a:latin typeface="Arial"/>
              <a:ea typeface="Arial"/>
              <a:cs typeface="Arial"/>
              <a:sym typeface="Arial"/>
            </a:endParaRPr>
          </a:p>
          <a:p>
            <a:pPr indent="0" lvl="0" marL="0" marR="0" rtl="0" algn="l">
              <a:lnSpc>
                <a:spcPct val="100000"/>
              </a:lnSpc>
              <a:spcBef>
                <a:spcPts val="600"/>
              </a:spcBef>
              <a:spcAft>
                <a:spcPts val="0"/>
              </a:spcAft>
              <a:buClr>
                <a:srgbClr val="CACACA"/>
              </a:buClr>
              <a:buSzPts val="1600"/>
              <a:buFont typeface="Arial"/>
              <a:buNone/>
            </a:pPr>
            <a:r>
              <a:rPr b="1" i="0" lang="ja-JP" sz="1600" u="none" cap="none" strike="noStrike">
                <a:solidFill>
                  <a:srgbClr val="CACACA"/>
                </a:solidFill>
                <a:latin typeface="Arial"/>
                <a:ea typeface="Arial"/>
                <a:cs typeface="Arial"/>
                <a:sym typeface="Arial"/>
              </a:rPr>
              <a:t>15章　多人数授業における実践</a:t>
            </a:r>
            <a:endParaRPr b="1" i="0" sz="1600" u="none" cap="none" strike="noStrike">
              <a:solidFill>
                <a:srgbClr val="CACACA"/>
              </a:solidFill>
              <a:latin typeface="Arial"/>
              <a:ea typeface="Arial"/>
              <a:cs typeface="Arial"/>
              <a:sym typeface="Arial"/>
            </a:endParaRPr>
          </a:p>
        </p:txBody>
      </p:sp>
      <p:sp>
        <p:nvSpPr>
          <p:cNvPr id="154" name="Google Shape;154;p3"/>
          <p:cNvSpPr txBox="1"/>
          <p:nvPr/>
        </p:nvSpPr>
        <p:spPr>
          <a:xfrm>
            <a:off x="7545237" y="5291773"/>
            <a:ext cx="4460570" cy="71814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第４部</a:t>
            </a:r>
            <a:br>
              <a:rPr b="0" i="0" lang="ja-JP" sz="2000" u="none" cap="none" strike="noStrike">
                <a:solidFill>
                  <a:schemeClr val="lt2"/>
                </a:solidFill>
                <a:latin typeface="Arial"/>
                <a:ea typeface="Arial"/>
                <a:cs typeface="Arial"/>
                <a:sym typeface="Arial"/>
              </a:rPr>
            </a:br>
            <a:r>
              <a:rPr b="0" i="0" lang="ja-JP" sz="2000" u="none" cap="none" strike="noStrike">
                <a:solidFill>
                  <a:schemeClr val="lt2"/>
                </a:solidFill>
                <a:latin typeface="Arial"/>
                <a:ea typeface="Arial"/>
                <a:cs typeface="Arial"/>
                <a:sym typeface="Arial"/>
              </a:rPr>
              <a:t>アクティブラーニングのための資料</a:t>
            </a:r>
            <a:endParaRPr b="0" i="0" sz="2000" u="none" cap="none" strike="noStrike">
              <a:solidFill>
                <a:schemeClr val="lt2"/>
              </a:solidFill>
              <a:latin typeface="Arial"/>
              <a:ea typeface="Arial"/>
              <a:cs typeface="Arial"/>
              <a:sym typeface="Arial"/>
            </a:endParaRPr>
          </a:p>
        </p:txBody>
      </p:sp>
      <p:sp>
        <p:nvSpPr>
          <p:cNvPr id="155" name="Google Shape;155;p3"/>
          <p:cNvSpPr txBox="1"/>
          <p:nvPr/>
        </p:nvSpPr>
        <p:spPr>
          <a:xfrm>
            <a:off x="7524793" y="6191706"/>
            <a:ext cx="4304583" cy="1164421"/>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rgbClr val="CACACA"/>
              </a:buClr>
              <a:buSzPts val="1600"/>
              <a:buFont typeface="Arial"/>
              <a:buNone/>
            </a:pPr>
            <a:r>
              <a:rPr b="0" i="0" lang="ja-JP" sz="1600" u="none" cap="none" strike="noStrike">
                <a:solidFill>
                  <a:srgbClr val="CACACA"/>
                </a:solidFill>
                <a:latin typeface="Arial"/>
                <a:ea typeface="Arial"/>
                <a:cs typeface="Arial"/>
                <a:sym typeface="Arial"/>
              </a:rPr>
              <a:t>1　アクティブラーニングの技法</a:t>
            </a:r>
            <a:br>
              <a:rPr b="0" i="0" lang="ja-JP" sz="1600" u="none" cap="none" strike="noStrike">
                <a:solidFill>
                  <a:srgbClr val="CACACA"/>
                </a:solidFill>
                <a:latin typeface="Arial"/>
                <a:ea typeface="Arial"/>
                <a:cs typeface="Arial"/>
                <a:sym typeface="Arial"/>
              </a:rPr>
            </a:br>
            <a:r>
              <a:rPr b="0" i="0" lang="ja-JP" sz="1600" u="none" cap="none" strike="noStrike">
                <a:solidFill>
                  <a:srgbClr val="CACACA"/>
                </a:solidFill>
                <a:latin typeface="Arial"/>
                <a:ea typeface="Arial"/>
                <a:cs typeface="Arial"/>
                <a:sym typeface="Arial"/>
              </a:rPr>
              <a:t>2　アイスブレイクの技法</a:t>
            </a:r>
            <a:br>
              <a:rPr b="0" i="0" lang="ja-JP" sz="1600" u="none" cap="none" strike="noStrike">
                <a:solidFill>
                  <a:srgbClr val="CACACA"/>
                </a:solidFill>
                <a:latin typeface="Arial"/>
                <a:ea typeface="Arial"/>
                <a:cs typeface="Arial"/>
                <a:sym typeface="Arial"/>
              </a:rPr>
            </a:br>
            <a:r>
              <a:rPr b="0" i="0" lang="ja-JP" sz="1600" u="none" cap="none" strike="noStrike">
                <a:solidFill>
                  <a:srgbClr val="CACACA"/>
                </a:solidFill>
                <a:latin typeface="Arial"/>
                <a:ea typeface="Arial"/>
                <a:cs typeface="Arial"/>
                <a:sym typeface="Arial"/>
              </a:rPr>
              <a:t>3　アクティブラーニングに活用できるシート</a:t>
            </a:r>
            <a:br>
              <a:rPr b="0" i="0" lang="ja-JP" sz="1600" u="none" cap="none" strike="noStrike">
                <a:solidFill>
                  <a:srgbClr val="CACACA"/>
                </a:solidFill>
                <a:latin typeface="Arial"/>
                <a:ea typeface="Arial"/>
                <a:cs typeface="Arial"/>
                <a:sym typeface="Arial"/>
              </a:rPr>
            </a:br>
            <a:r>
              <a:rPr b="0" i="0" lang="ja-JP" sz="1600" u="none" cap="none" strike="noStrike">
                <a:solidFill>
                  <a:srgbClr val="CACACA"/>
                </a:solidFill>
                <a:latin typeface="Arial"/>
                <a:ea typeface="Arial"/>
                <a:cs typeface="Arial"/>
                <a:sym typeface="Arial"/>
              </a:rPr>
              <a:t>4　アイスブレイクに活用できるシート</a:t>
            </a:r>
            <a:endParaRPr b="0" i="0" sz="1600" u="none" cap="none" strike="noStrike">
              <a:solidFill>
                <a:srgbClr val="CACACA"/>
              </a:solidFill>
              <a:latin typeface="Arial"/>
              <a:ea typeface="Arial"/>
              <a:cs typeface="Arial"/>
              <a:sym typeface="Arial"/>
            </a:endParaRPr>
          </a:p>
        </p:txBody>
      </p:sp>
      <p:sp>
        <p:nvSpPr>
          <p:cNvPr id="156" name="Google Shape;156;p3"/>
          <p:cNvSpPr txBox="1"/>
          <p:nvPr>
            <p:ph type="title"/>
          </p:nvPr>
        </p:nvSpPr>
        <p:spPr>
          <a:xfrm>
            <a:off x="788652" y="342295"/>
            <a:ext cx="11997450" cy="1080000"/>
          </a:xfrm>
          <a:prstGeom prst="rect">
            <a:avLst/>
          </a:prstGeom>
          <a:noFill/>
          <a:ln>
            <a:noFill/>
          </a:ln>
        </p:spPr>
        <p:txBody>
          <a:bodyPr anchorCtr="0" anchor="ctr" bIns="50800" lIns="50800" spcFirstLastPara="1" rIns="50800" wrap="square" tIns="50800">
            <a:normAutofit fontScale="90000"/>
          </a:bodyPr>
          <a:lstStyle/>
          <a:p>
            <a:pPr indent="0" lvl="0" marL="0" rtl="0" algn="l">
              <a:lnSpc>
                <a:spcPct val="100000"/>
              </a:lnSpc>
              <a:spcBef>
                <a:spcPts val="0"/>
              </a:spcBef>
              <a:spcAft>
                <a:spcPts val="0"/>
              </a:spcAft>
              <a:buClr>
                <a:schemeClr val="lt2"/>
              </a:buClr>
              <a:buSzPct val="100000"/>
              <a:buFont typeface="Arial"/>
              <a:buNone/>
            </a:pPr>
            <a:r>
              <a:rPr b="1" lang="ja-JP">
                <a:latin typeface="Arial"/>
                <a:ea typeface="Arial"/>
                <a:cs typeface="Arial"/>
                <a:sym typeface="Arial"/>
              </a:rPr>
              <a:t>シリーズ</a:t>
            </a:r>
            <a:r>
              <a:rPr b="1" lang="ja-JP" sz="4400">
                <a:latin typeface="Arial"/>
                <a:ea typeface="Arial"/>
                <a:cs typeface="Arial"/>
                <a:sym typeface="Arial"/>
              </a:rPr>
              <a:t> 大学の教授法</a:t>
            </a:r>
            <a:r>
              <a:rPr b="1" lang="ja-JP"/>
              <a:t>３</a:t>
            </a:r>
            <a:r>
              <a:rPr b="1" lang="ja-JP">
                <a:latin typeface="Arial"/>
                <a:ea typeface="Arial"/>
                <a:cs typeface="Arial"/>
                <a:sym typeface="Arial"/>
              </a:rPr>
              <a:t> 「アクティブラーニング」</a:t>
            </a:r>
            <a:endParaRPr b="1" sz="4400">
              <a:solidFill>
                <a:schemeClr val="lt2"/>
              </a:solidFill>
              <a:latin typeface="Arial"/>
              <a:ea typeface="Arial"/>
              <a:cs typeface="Arial"/>
              <a:sym typeface="Arial"/>
            </a:endParaRPr>
          </a:p>
        </p:txBody>
      </p:sp>
      <p:sp>
        <p:nvSpPr>
          <p:cNvPr id="157" name="Google Shape;157;p3"/>
          <p:cNvSpPr txBox="1"/>
          <p:nvPr/>
        </p:nvSpPr>
        <p:spPr>
          <a:xfrm>
            <a:off x="399250" y="1391300"/>
            <a:ext cx="12102300" cy="348900"/>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600"/>
              </a:spcBef>
              <a:spcAft>
                <a:spcPts val="0"/>
              </a:spcAft>
              <a:buClr>
                <a:srgbClr val="CACACA"/>
              </a:buClr>
              <a:buSzPts val="1600"/>
              <a:buFont typeface="Arial"/>
              <a:buNone/>
            </a:pPr>
            <a:r>
              <a:rPr b="0" i="0" lang="ja-JP" sz="1600" u="none" cap="none" strike="noStrike">
                <a:solidFill>
                  <a:schemeClr val="dk1"/>
                </a:solidFill>
                <a:latin typeface="Arial"/>
                <a:ea typeface="Arial"/>
                <a:cs typeface="Arial"/>
                <a:sym typeface="Arial"/>
              </a:rPr>
              <a:t>黒</a:t>
            </a:r>
            <a:r>
              <a:rPr lang="ja-JP" sz="1600">
                <a:solidFill>
                  <a:schemeClr val="dk1"/>
                </a:solidFill>
              </a:rPr>
              <a:t>太</a:t>
            </a:r>
            <a:r>
              <a:rPr b="0" i="0" lang="ja-JP" sz="1600" u="none" cap="none" strike="noStrike">
                <a:solidFill>
                  <a:schemeClr val="dk1"/>
                </a:solidFill>
                <a:latin typeface="Arial"/>
                <a:ea typeface="Arial"/>
                <a:cs typeface="Arial"/>
                <a:sym typeface="Arial"/>
              </a:rPr>
              <a:t>字</a:t>
            </a:r>
            <a:r>
              <a:rPr lang="ja-JP" sz="1600">
                <a:solidFill>
                  <a:schemeClr val="dk1"/>
                </a:solidFill>
              </a:rPr>
              <a:t>で記載された</a:t>
            </a:r>
            <a:r>
              <a:rPr b="0" i="0" lang="ja-JP" sz="1600" u="none" cap="none" strike="noStrike">
                <a:solidFill>
                  <a:schemeClr val="dk1"/>
                </a:solidFill>
                <a:latin typeface="Arial"/>
                <a:ea typeface="Arial"/>
                <a:cs typeface="Arial"/>
                <a:sym typeface="Arial"/>
              </a:rPr>
              <a:t>章のみが要約されています。それ以外の章については、原著をお読みください。</a:t>
            </a:r>
            <a:endParaRPr b="0" i="0" sz="1600" u="none" cap="none" strike="noStrike">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4"/>
          <p:cNvSpPr txBox="1"/>
          <p:nvPr>
            <p:ph type="title"/>
          </p:nvPr>
        </p:nvSpPr>
        <p:spPr>
          <a:xfrm>
            <a:off x="4211394" y="3151506"/>
            <a:ext cx="10464900" cy="1420500"/>
          </a:xfrm>
          <a:prstGeom prst="rect">
            <a:avLst/>
          </a:prstGeom>
          <a:noFill/>
          <a:ln>
            <a:noFill/>
          </a:ln>
        </p:spPr>
        <p:txBody>
          <a:bodyPr anchorCtr="0" anchor="ctr" bIns="50800" lIns="50800" spcFirstLastPara="1" rIns="50800" wrap="square" tIns="50800">
            <a:noAutofit/>
          </a:bodyPr>
          <a:lstStyle/>
          <a:p>
            <a:pPr indent="0" lvl="0" marL="0" rtl="0" algn="l">
              <a:lnSpc>
                <a:spcPct val="100000"/>
              </a:lnSpc>
              <a:spcBef>
                <a:spcPts val="0"/>
              </a:spcBef>
              <a:spcAft>
                <a:spcPts val="0"/>
              </a:spcAft>
              <a:buClr>
                <a:schemeClr val="lt2"/>
              </a:buClr>
              <a:buSzPts val="4000"/>
              <a:buFont typeface="Arial"/>
              <a:buNone/>
            </a:pPr>
            <a:r>
              <a:rPr b="1" lang="ja-JP" sz="4000"/>
              <a:t>１</a:t>
            </a:r>
            <a:r>
              <a:rPr b="1" lang="ja-JP" sz="4000">
                <a:latin typeface="Arial"/>
                <a:ea typeface="Arial"/>
                <a:cs typeface="Arial"/>
                <a:sym typeface="Arial"/>
              </a:rPr>
              <a:t>章 アクティブラーニングの背景と</a:t>
            </a:r>
            <a:br>
              <a:rPr b="1" lang="ja-JP" sz="4000">
                <a:latin typeface="Arial"/>
                <a:ea typeface="Arial"/>
                <a:cs typeface="Arial"/>
                <a:sym typeface="Arial"/>
              </a:rPr>
            </a:br>
            <a:r>
              <a:rPr b="1" lang="ja-JP" sz="4000">
                <a:latin typeface="Arial"/>
                <a:ea typeface="Arial"/>
                <a:cs typeface="Arial"/>
                <a:sym typeface="Arial"/>
              </a:rPr>
              <a:t>特徴を理解する</a:t>
            </a:r>
            <a:endParaRPr b="1" sz="4000">
              <a:solidFill>
                <a:schemeClr val="lt2"/>
              </a:solidFill>
              <a:latin typeface="Arial"/>
              <a:ea typeface="Arial"/>
              <a:cs typeface="Arial"/>
              <a:sym typeface="Arial"/>
            </a:endParaRPr>
          </a:p>
        </p:txBody>
      </p:sp>
      <p:sp>
        <p:nvSpPr>
          <p:cNvPr id="163" name="Google Shape;163;p4"/>
          <p:cNvSpPr txBox="1"/>
          <p:nvPr/>
        </p:nvSpPr>
        <p:spPr>
          <a:xfrm>
            <a:off x="4211400" y="4572000"/>
            <a:ext cx="7869900" cy="2434200"/>
          </a:xfrm>
          <a:prstGeom prst="rect">
            <a:avLst/>
          </a:prstGeom>
          <a:noFill/>
          <a:ln>
            <a:noFill/>
          </a:ln>
        </p:spPr>
        <p:txBody>
          <a:bodyPr anchorCtr="0" anchor="ctr" bIns="50800" lIns="50800" spcFirstLastPara="1" rIns="50800" wrap="square" tIns="50800">
            <a:normAutofit/>
          </a:bodyPr>
          <a:lstStyle/>
          <a:p>
            <a:pPr indent="0" lvl="0" marL="0" marR="0" rtl="0" algn="l">
              <a:lnSpc>
                <a:spcPct val="150000"/>
              </a:lnSpc>
              <a:spcBef>
                <a:spcPts val="0"/>
              </a:spcBef>
              <a:spcAft>
                <a:spcPts val="0"/>
              </a:spcAft>
              <a:buClr>
                <a:schemeClr val="lt2"/>
              </a:buClr>
              <a:buSzPts val="2400"/>
              <a:buFont typeface="Arial"/>
              <a:buNone/>
            </a:pPr>
            <a:r>
              <a:rPr b="0" i="0" lang="ja-JP" sz="2400" u="none" cap="none" strike="noStrike">
                <a:solidFill>
                  <a:schemeClr val="lt2"/>
                </a:solidFill>
                <a:latin typeface="Arial"/>
                <a:ea typeface="Arial"/>
                <a:cs typeface="Arial"/>
                <a:sym typeface="Arial"/>
              </a:rPr>
              <a:t>アクティブラーニングでは「教員が何を教えたかよりも、学生が何を学習したのか」という点が重視される。</a:t>
            </a:r>
            <a:endParaRPr b="0" i="0" sz="2400" u="none" cap="none" strike="noStrike">
              <a:solidFill>
                <a:schemeClr val="lt2"/>
              </a:solidFill>
              <a:latin typeface="Arial"/>
              <a:ea typeface="Arial"/>
              <a:cs typeface="Arial"/>
              <a:sym typeface="Arial"/>
            </a:endParaRPr>
          </a:p>
          <a:p>
            <a:pPr indent="0" lvl="0" marL="0" marR="0" rtl="0" algn="l">
              <a:lnSpc>
                <a:spcPct val="150000"/>
              </a:lnSpc>
              <a:spcBef>
                <a:spcPts val="0"/>
              </a:spcBef>
              <a:spcAft>
                <a:spcPts val="0"/>
              </a:spcAft>
              <a:buClr>
                <a:schemeClr val="lt2"/>
              </a:buClr>
              <a:buSzPts val="2400"/>
              <a:buFont typeface="Arial"/>
              <a:buNone/>
            </a:pPr>
            <a:r>
              <a:rPr b="0" i="0" lang="ja-JP" sz="2400" u="none" cap="none" strike="noStrike">
                <a:solidFill>
                  <a:schemeClr val="lt2"/>
                </a:solidFill>
                <a:latin typeface="Arial"/>
                <a:ea typeface="Arial"/>
                <a:cs typeface="Arial"/>
                <a:sym typeface="Arial"/>
              </a:rPr>
              <a:t>その背景と特徴を理解する。</a:t>
            </a:r>
            <a:endParaRPr b="0" i="0" sz="2400" u="none" cap="none" strike="noStrike">
              <a:solidFill>
                <a:schemeClr val="lt2"/>
              </a:solidFill>
              <a:latin typeface="Arial"/>
              <a:ea typeface="Arial"/>
              <a:cs typeface="Arial"/>
              <a:sym typeface="Arial"/>
            </a:endParaRPr>
          </a:p>
        </p:txBody>
      </p:sp>
      <p:sp>
        <p:nvSpPr>
          <p:cNvPr id="164" name="Google Shape;164;p4"/>
          <p:cNvSpPr/>
          <p:nvPr/>
        </p:nvSpPr>
        <p:spPr>
          <a:xfrm rot="3125219">
            <a:off x="-2578075" y="-8345181"/>
            <a:ext cx="7896440" cy="17284721"/>
          </a:xfrm>
          <a:prstGeom prst="rect">
            <a:avLst/>
          </a:prstGeom>
          <a:solidFill>
            <a:srgbClr val="C4D96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65" name="Google Shape;165;p4"/>
          <p:cNvSpPr/>
          <p:nvPr/>
        </p:nvSpPr>
        <p:spPr>
          <a:xfrm>
            <a:off x="0" y="3459480"/>
            <a:ext cx="7696200" cy="6294119"/>
          </a:xfrm>
          <a:prstGeom prst="rtTriangle">
            <a:avLst/>
          </a:prstGeom>
          <a:solidFill>
            <a:srgbClr val="00924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5"/>
          <p:cNvSpPr txBox="1"/>
          <p:nvPr>
            <p:ph type="title"/>
          </p:nvPr>
        </p:nvSpPr>
        <p:spPr>
          <a:xfrm>
            <a:off x="788653" y="342295"/>
            <a:ext cx="12317748"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3600"/>
              <a:buFont typeface="Arial"/>
              <a:buNone/>
            </a:pPr>
            <a:r>
              <a:rPr b="1" lang="ja-JP" sz="3600"/>
              <a:t>１</a:t>
            </a:r>
            <a:r>
              <a:rPr b="1" lang="ja-JP" sz="3600">
                <a:latin typeface="Arial"/>
                <a:ea typeface="Arial"/>
                <a:cs typeface="Arial"/>
                <a:sym typeface="Arial"/>
              </a:rPr>
              <a:t>章 アクティブラーニングの背景と特徴を理解する①</a:t>
            </a:r>
            <a:endParaRPr/>
          </a:p>
        </p:txBody>
      </p:sp>
      <p:sp>
        <p:nvSpPr>
          <p:cNvPr id="171" name="Google Shape;171;p5"/>
          <p:cNvSpPr txBox="1"/>
          <p:nvPr/>
        </p:nvSpPr>
        <p:spPr>
          <a:xfrm>
            <a:off x="868064" y="2606143"/>
            <a:ext cx="11268670" cy="687368"/>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800"/>
              <a:buFont typeface="Arial"/>
              <a:buNone/>
            </a:pPr>
            <a:r>
              <a:rPr b="1" i="0" lang="ja-JP" sz="2800" u="none" cap="none" strike="noStrike">
                <a:solidFill>
                  <a:schemeClr val="lt2"/>
                </a:solidFill>
                <a:latin typeface="Arial"/>
                <a:ea typeface="Arial"/>
                <a:cs typeface="Arial"/>
                <a:sym typeface="Arial"/>
              </a:rPr>
              <a:t>アクティブラーニングの定義</a:t>
            </a:r>
            <a:endParaRPr b="1" i="0" sz="2800" u="none" cap="none" strike="noStrike">
              <a:solidFill>
                <a:schemeClr val="lt2"/>
              </a:solidFill>
              <a:latin typeface="Arial"/>
              <a:ea typeface="Arial"/>
              <a:cs typeface="Arial"/>
              <a:sym typeface="Arial"/>
            </a:endParaRPr>
          </a:p>
        </p:txBody>
      </p:sp>
      <p:sp>
        <p:nvSpPr>
          <p:cNvPr id="172" name="Google Shape;172;p5"/>
          <p:cNvSpPr txBox="1"/>
          <p:nvPr/>
        </p:nvSpPr>
        <p:spPr>
          <a:xfrm>
            <a:off x="10980000" y="9180000"/>
            <a:ext cx="1980000" cy="471924"/>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p.5</a:t>
            </a:r>
            <a:endParaRPr b="0" i="0" sz="1100" u="none" cap="none" strike="noStrike">
              <a:solidFill>
                <a:schemeClr val="lt2"/>
              </a:solidFill>
              <a:latin typeface="Arial"/>
              <a:ea typeface="Arial"/>
              <a:cs typeface="Arial"/>
              <a:sym typeface="Arial"/>
            </a:endParaRPr>
          </a:p>
        </p:txBody>
      </p:sp>
      <p:sp>
        <p:nvSpPr>
          <p:cNvPr id="173" name="Google Shape;173;p5"/>
          <p:cNvSpPr txBox="1"/>
          <p:nvPr/>
        </p:nvSpPr>
        <p:spPr>
          <a:xfrm>
            <a:off x="1241286" y="3332844"/>
            <a:ext cx="10522200" cy="3795911"/>
          </a:xfrm>
          <a:prstGeom prst="rect">
            <a:avLst/>
          </a:prstGeom>
          <a:noFill/>
          <a:ln>
            <a:noFill/>
          </a:ln>
        </p:spPr>
        <p:txBody>
          <a:bodyPr anchorCtr="0" anchor="ctr" bIns="50800" lIns="50800" spcFirstLastPara="1" rIns="50800" wrap="square" tIns="50800">
            <a:spAutoFit/>
          </a:bodyPr>
          <a:lstStyle/>
          <a:p>
            <a:pPr indent="0" lvl="0" marL="0" marR="0" rtl="0" algn="l">
              <a:lnSpc>
                <a:spcPct val="150000"/>
              </a:lnSpc>
              <a:spcBef>
                <a:spcPts val="120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教員による一方向的な講義形式の教育とは異なり、学習者の能動的な学習への参加を取り入れた</a:t>
            </a:r>
            <a:r>
              <a:rPr b="1" i="0" lang="ja-JP" sz="2000" u="none" cap="none" strike="noStrike">
                <a:solidFill>
                  <a:srgbClr val="C00000"/>
                </a:solidFill>
                <a:latin typeface="Arial"/>
                <a:ea typeface="Arial"/>
                <a:cs typeface="Arial"/>
                <a:sym typeface="Arial"/>
              </a:rPr>
              <a:t>教授・学習法</a:t>
            </a:r>
            <a:r>
              <a:rPr b="0" i="0" lang="ja-JP" sz="2000" u="none" cap="none" strike="noStrike">
                <a:solidFill>
                  <a:schemeClr val="lt2"/>
                </a:solidFill>
                <a:latin typeface="Arial"/>
                <a:ea typeface="Arial"/>
                <a:cs typeface="Arial"/>
                <a:sym typeface="Arial"/>
              </a:rPr>
              <a:t>の総称。</a:t>
            </a:r>
            <a:endParaRPr b="0" i="0" sz="2000" u="none" cap="none" strike="noStrike">
              <a:solidFill>
                <a:schemeClr val="lt2"/>
              </a:solidFill>
              <a:latin typeface="Arial"/>
              <a:ea typeface="Arial"/>
              <a:cs typeface="Arial"/>
              <a:sym typeface="Arial"/>
            </a:endParaRPr>
          </a:p>
          <a:p>
            <a:pPr indent="0" lvl="0" marL="0" marR="0" rtl="0" algn="l">
              <a:lnSpc>
                <a:spcPct val="150000"/>
              </a:lnSpc>
              <a:spcBef>
                <a:spcPts val="120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学習者が能動的に学習することによって、認知的、倫理的、社会的能力、教養、知識、経験を含めた汎用的能力の育成を図る。</a:t>
            </a:r>
            <a:endParaRPr b="0" i="0" sz="2000" u="none" cap="none" strike="noStrike">
              <a:solidFill>
                <a:schemeClr val="lt2"/>
              </a:solidFill>
              <a:latin typeface="Arial"/>
              <a:ea typeface="Arial"/>
              <a:cs typeface="Arial"/>
              <a:sym typeface="Arial"/>
            </a:endParaRPr>
          </a:p>
          <a:p>
            <a:pPr indent="0" lvl="0" marL="0" marR="0" rtl="0" algn="l">
              <a:lnSpc>
                <a:spcPct val="150000"/>
              </a:lnSpc>
              <a:spcBef>
                <a:spcPts val="120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発見学習、問題解決学習、体験学習、調査学習等が含まれるが、教室内でのグループ・ディスカッション、 ディベート、 グループ・ワーク等も有効なアクティブ・ラーニングの方法である。</a:t>
            </a:r>
            <a:endParaRPr b="0" i="0" sz="2000" u="none" cap="none" strike="noStrike">
              <a:solidFill>
                <a:schemeClr val="lt2"/>
              </a:solidFill>
              <a:latin typeface="Arial"/>
              <a:ea typeface="Arial"/>
              <a:cs typeface="Arial"/>
              <a:sym typeface="Arial"/>
            </a:endParaRPr>
          </a:p>
        </p:txBody>
      </p:sp>
      <p:sp>
        <p:nvSpPr>
          <p:cNvPr id="174" name="Google Shape;174;p5"/>
          <p:cNvSpPr txBox="1"/>
          <p:nvPr/>
        </p:nvSpPr>
        <p:spPr>
          <a:xfrm>
            <a:off x="9189300" y="6885960"/>
            <a:ext cx="2780700" cy="564257"/>
          </a:xfrm>
          <a:prstGeom prst="rect">
            <a:avLst/>
          </a:prstGeom>
          <a:noFill/>
          <a:ln>
            <a:noFill/>
          </a:ln>
        </p:spPr>
        <p:txBody>
          <a:bodyPr anchorCtr="0" anchor="ctr" bIns="50800" lIns="50800" spcFirstLastPara="1" rIns="50800" wrap="square" tIns="50800">
            <a:spAutoFit/>
          </a:bodyPr>
          <a:lstStyle/>
          <a:p>
            <a:pPr indent="0" lvl="0" marL="0" marR="0" rtl="0" algn="r">
              <a:lnSpc>
                <a:spcPct val="125000"/>
              </a:lnSpc>
              <a:spcBef>
                <a:spcPts val="120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 中央教育審議会 (2012) p.37</a:t>
            </a:r>
            <a:endParaRPr b="0" i="0" sz="1600" u="none" cap="none" strike="noStrike">
              <a:solidFill>
                <a:schemeClr val="lt2"/>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6"/>
          <p:cNvSpPr/>
          <p:nvPr/>
        </p:nvSpPr>
        <p:spPr>
          <a:xfrm>
            <a:off x="788653" y="3855737"/>
            <a:ext cx="5351523" cy="3923936"/>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80" name="Google Shape;180;p6"/>
          <p:cNvSpPr txBox="1"/>
          <p:nvPr/>
        </p:nvSpPr>
        <p:spPr>
          <a:xfrm>
            <a:off x="2009516" y="4333368"/>
            <a:ext cx="2909795" cy="471924"/>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講義法と異なる方法</a:t>
            </a:r>
            <a:endParaRPr b="0" i="0" sz="1400" u="none" cap="none" strike="noStrike">
              <a:solidFill>
                <a:srgbClr val="000000"/>
              </a:solidFill>
              <a:latin typeface="Arial"/>
              <a:ea typeface="Arial"/>
              <a:cs typeface="Arial"/>
              <a:sym typeface="Arial"/>
            </a:endParaRPr>
          </a:p>
        </p:txBody>
      </p:sp>
      <p:sp>
        <p:nvSpPr>
          <p:cNvPr id="181" name="Google Shape;181;p6"/>
          <p:cNvSpPr/>
          <p:nvPr/>
        </p:nvSpPr>
        <p:spPr>
          <a:xfrm>
            <a:off x="6982890" y="3855737"/>
            <a:ext cx="5351523" cy="3955919"/>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82" name="Google Shape;182;p6"/>
          <p:cNvSpPr txBox="1"/>
          <p:nvPr/>
        </p:nvSpPr>
        <p:spPr>
          <a:xfrm>
            <a:off x="7652931" y="4333368"/>
            <a:ext cx="4129692"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教授・学習の形態が問われる</a:t>
            </a:r>
            <a:endParaRPr b="0" i="0" sz="1400" u="none" cap="none" strike="noStrike">
              <a:solidFill>
                <a:srgbClr val="000000"/>
              </a:solidFill>
              <a:latin typeface="Arial"/>
              <a:ea typeface="Arial"/>
              <a:cs typeface="Arial"/>
              <a:sym typeface="Arial"/>
            </a:endParaRPr>
          </a:p>
        </p:txBody>
      </p:sp>
      <p:sp>
        <p:nvSpPr>
          <p:cNvPr id="183" name="Google Shape;183;p6"/>
          <p:cNvSpPr txBox="1"/>
          <p:nvPr/>
        </p:nvSpPr>
        <p:spPr>
          <a:xfrm>
            <a:off x="1388263" y="2425492"/>
            <a:ext cx="10464801" cy="780653"/>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アクティブラーニングとは</a:t>
            </a:r>
            <a:endParaRPr b="0" i="0" sz="1400" u="none" cap="none" strike="noStrike">
              <a:solidFill>
                <a:srgbClr val="000000"/>
              </a:solidFill>
              <a:latin typeface="Arial"/>
              <a:ea typeface="Arial"/>
              <a:cs typeface="Arial"/>
              <a:sym typeface="Arial"/>
            </a:endParaRPr>
          </a:p>
        </p:txBody>
      </p:sp>
      <p:sp>
        <p:nvSpPr>
          <p:cNvPr id="184" name="Google Shape;184;p6"/>
          <p:cNvSpPr txBox="1"/>
          <p:nvPr/>
        </p:nvSpPr>
        <p:spPr>
          <a:xfrm>
            <a:off x="1198107" y="4811209"/>
            <a:ext cx="4641120" cy="2141612"/>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アクティブラーニングは、講義法の課題を補完する方法として活用されることが期待される</a:t>
            </a:r>
            <a:endParaRPr b="0" i="0" sz="18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知識の活用や技能の習得などの学習目標に対しては十分な効果が期待される</a:t>
            </a:r>
            <a:endParaRPr b="0" i="0" sz="1800" u="none" cap="none" strike="noStrike">
              <a:solidFill>
                <a:schemeClr val="lt2"/>
              </a:solidFill>
              <a:latin typeface="Arial"/>
              <a:ea typeface="Arial"/>
              <a:cs typeface="Arial"/>
              <a:sym typeface="Arial"/>
            </a:endParaRPr>
          </a:p>
        </p:txBody>
      </p:sp>
      <p:sp>
        <p:nvSpPr>
          <p:cNvPr id="185" name="Google Shape;185;p6"/>
          <p:cNvSpPr txBox="1"/>
          <p:nvPr/>
        </p:nvSpPr>
        <p:spPr>
          <a:xfrm>
            <a:off x="7353757" y="4745694"/>
            <a:ext cx="4609788" cy="2487861"/>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アクティブラーニングは教授や学習の形態を問うものであり、その内容や質を問うものではない</a:t>
            </a:r>
            <a:endParaRPr b="0" i="0" sz="18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アクティブラーニングは手段であり、実際に質の高い学習になっているのか確認が必要</a:t>
            </a:r>
            <a:endParaRPr b="0" i="0" sz="1800" u="none" cap="none" strike="noStrike">
              <a:solidFill>
                <a:schemeClr val="lt2"/>
              </a:solidFill>
              <a:latin typeface="Arial"/>
              <a:ea typeface="Arial"/>
              <a:cs typeface="Arial"/>
              <a:sym typeface="Arial"/>
            </a:endParaRPr>
          </a:p>
        </p:txBody>
      </p:sp>
      <p:sp>
        <p:nvSpPr>
          <p:cNvPr id="186" name="Google Shape;186;p6"/>
          <p:cNvSpPr txBox="1"/>
          <p:nvPr>
            <p:ph type="title"/>
          </p:nvPr>
        </p:nvSpPr>
        <p:spPr>
          <a:xfrm>
            <a:off x="788653" y="342295"/>
            <a:ext cx="12317748"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3600"/>
              <a:buFont typeface="Arial"/>
              <a:buNone/>
            </a:pPr>
            <a:r>
              <a:rPr b="1" lang="ja-JP" sz="3600"/>
              <a:t>１</a:t>
            </a:r>
            <a:r>
              <a:rPr b="1" lang="ja-JP" sz="3600">
                <a:latin typeface="Arial"/>
                <a:ea typeface="Arial"/>
                <a:cs typeface="Arial"/>
                <a:sym typeface="Arial"/>
              </a:rPr>
              <a:t>章 アクティブラーニングの背景と特徴を理解する②</a:t>
            </a:r>
            <a:endParaRPr b="1" sz="3600">
              <a:latin typeface="Arial"/>
              <a:ea typeface="Arial"/>
              <a:cs typeface="Arial"/>
              <a:sym typeface="Arial"/>
            </a:endParaRPr>
          </a:p>
        </p:txBody>
      </p:sp>
      <p:sp>
        <p:nvSpPr>
          <p:cNvPr id="187" name="Google Shape;187;p6"/>
          <p:cNvSpPr txBox="1"/>
          <p:nvPr/>
        </p:nvSpPr>
        <p:spPr>
          <a:xfrm>
            <a:off x="10979999" y="9143314"/>
            <a:ext cx="1980000" cy="471924"/>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pp.6-7</a:t>
            </a:r>
            <a:endParaRPr b="0" i="0" sz="1100" u="none" cap="none" strike="noStrike">
              <a:solidFill>
                <a:schemeClr val="lt2"/>
              </a:solidFill>
              <a:latin typeface="Arial"/>
              <a:ea typeface="Arial"/>
              <a:cs typeface="Arial"/>
              <a:sym typeface="Arial"/>
            </a:endParaRPr>
          </a:p>
        </p:txBody>
      </p:sp>
      <p:pic>
        <p:nvPicPr>
          <p:cNvPr id="188" name="Google Shape;188;p6"/>
          <p:cNvPicPr preferRelativeResize="0"/>
          <p:nvPr/>
        </p:nvPicPr>
        <p:blipFill rotWithShape="1">
          <a:blip r:embed="rId3">
            <a:alphaModFix/>
          </a:blip>
          <a:srcRect b="0" l="0" r="0" t="0"/>
          <a:stretch/>
        </p:blipFill>
        <p:spPr>
          <a:xfrm>
            <a:off x="9080218" y="7161011"/>
            <a:ext cx="1275119" cy="1275119"/>
          </a:xfrm>
          <a:prstGeom prst="rect">
            <a:avLst/>
          </a:prstGeom>
          <a:noFill/>
          <a:ln>
            <a:noFill/>
          </a:ln>
        </p:spPr>
      </p:pic>
      <p:pic>
        <p:nvPicPr>
          <p:cNvPr id="189" name="Google Shape;189;p6"/>
          <p:cNvPicPr preferRelativeResize="0"/>
          <p:nvPr/>
        </p:nvPicPr>
        <p:blipFill rotWithShape="1">
          <a:blip r:embed="rId4">
            <a:alphaModFix/>
          </a:blip>
          <a:srcRect b="0" l="0" r="0" t="0"/>
          <a:stretch/>
        </p:blipFill>
        <p:spPr>
          <a:xfrm>
            <a:off x="2885992" y="7066655"/>
            <a:ext cx="1275119" cy="127511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7"/>
          <p:cNvSpPr txBox="1"/>
          <p:nvPr/>
        </p:nvSpPr>
        <p:spPr>
          <a:xfrm>
            <a:off x="1519955" y="2632156"/>
            <a:ext cx="10464801" cy="780653"/>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期待される効果</a:t>
            </a:r>
            <a:endParaRPr b="1" i="0" sz="3200" u="none" cap="none" strike="noStrike">
              <a:solidFill>
                <a:schemeClr val="lt2"/>
              </a:solidFill>
              <a:latin typeface="Arial"/>
              <a:ea typeface="Arial"/>
              <a:cs typeface="Arial"/>
              <a:sym typeface="Arial"/>
            </a:endParaRPr>
          </a:p>
        </p:txBody>
      </p:sp>
      <p:sp>
        <p:nvSpPr>
          <p:cNvPr id="195" name="Google Shape;195;p7"/>
          <p:cNvSpPr txBox="1"/>
          <p:nvPr>
            <p:ph type="title"/>
          </p:nvPr>
        </p:nvSpPr>
        <p:spPr>
          <a:xfrm>
            <a:off x="788653" y="342295"/>
            <a:ext cx="12317748"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3600"/>
              <a:buFont typeface="Arial"/>
              <a:buNone/>
            </a:pPr>
            <a:r>
              <a:rPr b="1" lang="ja-JP" sz="3600"/>
              <a:t>１</a:t>
            </a:r>
            <a:r>
              <a:rPr b="1" lang="ja-JP" sz="3600">
                <a:latin typeface="Arial"/>
                <a:ea typeface="Arial"/>
                <a:cs typeface="Arial"/>
                <a:sym typeface="Arial"/>
              </a:rPr>
              <a:t>章 アクティブラーニングの背景と特徴を理解する③</a:t>
            </a:r>
            <a:endParaRPr/>
          </a:p>
        </p:txBody>
      </p:sp>
      <p:sp>
        <p:nvSpPr>
          <p:cNvPr id="196" name="Google Shape;196;p7"/>
          <p:cNvSpPr/>
          <p:nvPr/>
        </p:nvSpPr>
        <p:spPr>
          <a:xfrm>
            <a:off x="788653" y="3998469"/>
            <a:ext cx="3613325" cy="310835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97" name="Google Shape;197;p7"/>
          <p:cNvSpPr/>
          <p:nvPr/>
        </p:nvSpPr>
        <p:spPr>
          <a:xfrm>
            <a:off x="4945694" y="3998468"/>
            <a:ext cx="3613325" cy="310835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98" name="Google Shape;198;p7"/>
          <p:cNvSpPr/>
          <p:nvPr/>
        </p:nvSpPr>
        <p:spPr>
          <a:xfrm>
            <a:off x="9102735" y="3998467"/>
            <a:ext cx="3613325" cy="310835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99" name="Google Shape;199;p7"/>
          <p:cNvSpPr txBox="1"/>
          <p:nvPr/>
        </p:nvSpPr>
        <p:spPr>
          <a:xfrm>
            <a:off x="805613" y="4253676"/>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学習意欲の喚起</a:t>
            </a:r>
            <a:endParaRPr b="1" i="0" sz="2400" u="none" cap="none" strike="noStrike">
              <a:solidFill>
                <a:schemeClr val="lt2"/>
              </a:solidFill>
              <a:latin typeface="Arial"/>
              <a:ea typeface="Arial"/>
              <a:cs typeface="Arial"/>
              <a:sym typeface="Arial"/>
            </a:endParaRPr>
          </a:p>
        </p:txBody>
      </p:sp>
      <p:sp>
        <p:nvSpPr>
          <p:cNvPr id="200" name="Google Shape;200;p7"/>
          <p:cNvSpPr txBox="1"/>
          <p:nvPr/>
        </p:nvSpPr>
        <p:spPr>
          <a:xfrm>
            <a:off x="4962654" y="4253676"/>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知識の習得</a:t>
            </a:r>
            <a:endParaRPr b="0" i="0" sz="1400" u="none" cap="none" strike="noStrike">
              <a:solidFill>
                <a:srgbClr val="000000"/>
              </a:solidFill>
              <a:latin typeface="Arial"/>
              <a:ea typeface="Arial"/>
              <a:cs typeface="Arial"/>
              <a:sym typeface="Arial"/>
            </a:endParaRPr>
          </a:p>
        </p:txBody>
      </p:sp>
      <p:sp>
        <p:nvSpPr>
          <p:cNvPr id="201" name="Google Shape;201;p7"/>
          <p:cNvSpPr txBox="1"/>
          <p:nvPr/>
        </p:nvSpPr>
        <p:spPr>
          <a:xfrm>
            <a:off x="9102735" y="4247753"/>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幅広い能力の育成</a:t>
            </a:r>
            <a:endParaRPr b="1" i="0" sz="2400" u="none" cap="none" strike="noStrike">
              <a:solidFill>
                <a:schemeClr val="lt2"/>
              </a:solidFill>
              <a:latin typeface="Arial"/>
              <a:ea typeface="Arial"/>
              <a:cs typeface="Arial"/>
              <a:sym typeface="Arial"/>
            </a:endParaRPr>
          </a:p>
        </p:txBody>
      </p:sp>
      <p:sp>
        <p:nvSpPr>
          <p:cNvPr id="202" name="Google Shape;202;p7"/>
          <p:cNvSpPr txBox="1"/>
          <p:nvPr/>
        </p:nvSpPr>
        <p:spPr>
          <a:xfrm>
            <a:off x="1068849" y="4997438"/>
            <a:ext cx="3086853" cy="1487587"/>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授業の中での学生の活動に変化が加わり学習への意欲を維持したり高めたりすることが期待できる。</a:t>
            </a:r>
            <a:endParaRPr b="0" i="0" sz="1800" u="none" cap="none" strike="noStrike">
              <a:solidFill>
                <a:schemeClr val="lt2"/>
              </a:solidFill>
              <a:latin typeface="Arial"/>
              <a:ea typeface="Arial"/>
              <a:cs typeface="Arial"/>
              <a:sym typeface="Arial"/>
            </a:endParaRPr>
          </a:p>
        </p:txBody>
      </p:sp>
      <p:sp>
        <p:nvSpPr>
          <p:cNvPr id="203" name="Google Shape;203;p7"/>
          <p:cNvSpPr txBox="1"/>
          <p:nvPr/>
        </p:nvSpPr>
        <p:spPr>
          <a:xfrm>
            <a:off x="5208930" y="4997438"/>
            <a:ext cx="3086853" cy="1487587"/>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質問に答える、自分の言葉で説明する、学生間で教え合うなどの活動を通じて、学生は深く理解できる。</a:t>
            </a:r>
            <a:endParaRPr b="0" i="0" sz="1400" u="none" cap="none" strike="noStrike">
              <a:solidFill>
                <a:srgbClr val="000000"/>
              </a:solidFill>
              <a:latin typeface="Arial"/>
              <a:ea typeface="Arial"/>
              <a:cs typeface="Arial"/>
              <a:sym typeface="Arial"/>
            </a:endParaRPr>
          </a:p>
        </p:txBody>
      </p:sp>
      <p:sp>
        <p:nvSpPr>
          <p:cNvPr id="204" name="Google Shape;204;p7"/>
          <p:cNvSpPr txBox="1"/>
          <p:nvPr/>
        </p:nvSpPr>
        <p:spPr>
          <a:xfrm>
            <a:off x="9421297" y="4904988"/>
            <a:ext cx="3087000" cy="1672500"/>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rgbClr val="FF0000"/>
              </a:buClr>
              <a:buSzPts val="1800"/>
              <a:buFont typeface="Arial"/>
              <a:buNone/>
            </a:pPr>
            <a:r>
              <a:rPr b="0" i="0" lang="ja-JP" sz="1700" u="none" cap="none" strike="noStrike">
                <a:solidFill>
                  <a:srgbClr val="1B2733"/>
                </a:solidFill>
                <a:highlight>
                  <a:srgbClr val="FFFFFF"/>
                </a:highlight>
                <a:latin typeface="Arial"/>
                <a:ea typeface="Arial"/>
                <a:cs typeface="Arial"/>
                <a:sym typeface="Arial"/>
              </a:rPr>
              <a:t>専門的知識を活用する能力、コミュニケーション能力、倫理観、技能、態度、学習方法や学習習慣が身につくことも期待されている。</a:t>
            </a:r>
            <a:endParaRPr b="0" i="0" sz="1700" u="none" cap="none" strike="noStrike">
              <a:solidFill>
                <a:srgbClr val="000000"/>
              </a:solidFill>
              <a:latin typeface="Arial"/>
              <a:ea typeface="Arial"/>
              <a:cs typeface="Arial"/>
              <a:sym typeface="Arial"/>
            </a:endParaRPr>
          </a:p>
        </p:txBody>
      </p:sp>
      <p:pic>
        <p:nvPicPr>
          <p:cNvPr id="205" name="Google Shape;205;p7"/>
          <p:cNvPicPr preferRelativeResize="0"/>
          <p:nvPr/>
        </p:nvPicPr>
        <p:blipFill rotWithShape="1">
          <a:blip r:embed="rId3">
            <a:alphaModFix/>
          </a:blip>
          <a:srcRect b="0" l="0" r="0" t="0"/>
          <a:stretch/>
        </p:blipFill>
        <p:spPr>
          <a:xfrm>
            <a:off x="1939092" y="6640864"/>
            <a:ext cx="1136882" cy="1136882"/>
          </a:xfrm>
          <a:prstGeom prst="rect">
            <a:avLst/>
          </a:prstGeom>
          <a:noFill/>
          <a:ln>
            <a:noFill/>
          </a:ln>
        </p:spPr>
      </p:pic>
      <p:pic>
        <p:nvPicPr>
          <p:cNvPr id="206" name="Google Shape;206;p7"/>
          <p:cNvPicPr preferRelativeResize="0"/>
          <p:nvPr/>
        </p:nvPicPr>
        <p:blipFill rotWithShape="1">
          <a:blip r:embed="rId4">
            <a:alphaModFix/>
          </a:blip>
          <a:srcRect b="0" l="0" r="0" t="0"/>
          <a:stretch/>
        </p:blipFill>
        <p:spPr>
          <a:xfrm>
            <a:off x="6082576" y="6640864"/>
            <a:ext cx="1216704" cy="1216704"/>
          </a:xfrm>
          <a:prstGeom prst="rect">
            <a:avLst/>
          </a:prstGeom>
          <a:noFill/>
          <a:ln>
            <a:noFill/>
          </a:ln>
        </p:spPr>
      </p:pic>
      <p:pic>
        <p:nvPicPr>
          <p:cNvPr id="207" name="Google Shape;207;p7"/>
          <p:cNvPicPr preferRelativeResize="0"/>
          <p:nvPr/>
        </p:nvPicPr>
        <p:blipFill rotWithShape="1">
          <a:blip r:embed="rId5">
            <a:alphaModFix/>
          </a:blip>
          <a:srcRect b="0" l="0" r="0" t="0"/>
          <a:stretch/>
        </p:blipFill>
        <p:spPr>
          <a:xfrm>
            <a:off x="10426302" y="6540425"/>
            <a:ext cx="1216704" cy="1216704"/>
          </a:xfrm>
          <a:prstGeom prst="rect">
            <a:avLst/>
          </a:prstGeom>
          <a:noFill/>
          <a:ln>
            <a:noFill/>
          </a:ln>
        </p:spPr>
      </p:pic>
      <p:sp>
        <p:nvSpPr>
          <p:cNvPr id="208" name="Google Shape;208;p7"/>
          <p:cNvSpPr txBox="1"/>
          <p:nvPr/>
        </p:nvSpPr>
        <p:spPr>
          <a:xfrm>
            <a:off x="10979999" y="9143314"/>
            <a:ext cx="1980000" cy="471924"/>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pp.9-10</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8"/>
          <p:cNvSpPr txBox="1"/>
          <p:nvPr>
            <p:ph type="title"/>
          </p:nvPr>
        </p:nvSpPr>
        <p:spPr>
          <a:xfrm>
            <a:off x="4577144" y="2969415"/>
            <a:ext cx="10464801" cy="1524616"/>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t>２</a:t>
            </a:r>
            <a:r>
              <a:rPr b="1" lang="ja-JP" sz="4000">
                <a:latin typeface="Arial"/>
                <a:ea typeface="Arial"/>
                <a:cs typeface="Arial"/>
                <a:sym typeface="Arial"/>
              </a:rPr>
              <a:t>章 アクティブラーニングの課題</a:t>
            </a:r>
            <a:br>
              <a:rPr b="1" lang="ja-JP" sz="4000">
                <a:latin typeface="Arial"/>
                <a:ea typeface="Arial"/>
                <a:cs typeface="Arial"/>
                <a:sym typeface="Arial"/>
              </a:rPr>
            </a:br>
            <a:r>
              <a:rPr b="1" lang="ja-JP" sz="4000">
                <a:latin typeface="Arial"/>
                <a:ea typeface="Arial"/>
                <a:cs typeface="Arial"/>
                <a:sym typeface="Arial"/>
              </a:rPr>
              <a:t>を理解する</a:t>
            </a:r>
            <a:endParaRPr b="1" sz="4000">
              <a:solidFill>
                <a:schemeClr val="lt2"/>
              </a:solidFill>
              <a:latin typeface="Arial"/>
              <a:ea typeface="Arial"/>
              <a:cs typeface="Arial"/>
              <a:sym typeface="Arial"/>
            </a:endParaRPr>
          </a:p>
        </p:txBody>
      </p:sp>
      <p:sp>
        <p:nvSpPr>
          <p:cNvPr id="214" name="Google Shape;214;p8"/>
          <p:cNvSpPr txBox="1"/>
          <p:nvPr/>
        </p:nvSpPr>
        <p:spPr>
          <a:xfrm>
            <a:off x="4577144" y="4588044"/>
            <a:ext cx="7579880" cy="2343863"/>
          </a:xfrm>
          <a:prstGeom prst="rect">
            <a:avLst/>
          </a:prstGeom>
          <a:noFill/>
          <a:ln>
            <a:noFill/>
          </a:ln>
        </p:spPr>
        <p:txBody>
          <a:bodyPr anchorCtr="0" anchor="ctr" bIns="50800" lIns="50800" spcFirstLastPara="1" rIns="50800" wrap="square" tIns="50800">
            <a:normAutofit/>
          </a:bodyPr>
          <a:lstStyle/>
          <a:p>
            <a:pPr indent="0" lvl="0" marL="0" marR="0" rtl="0" algn="l">
              <a:lnSpc>
                <a:spcPct val="150000"/>
              </a:lnSpc>
              <a:spcBef>
                <a:spcPts val="0"/>
              </a:spcBef>
              <a:spcAft>
                <a:spcPts val="0"/>
              </a:spcAft>
              <a:buClr>
                <a:schemeClr val="lt2"/>
              </a:buClr>
              <a:buSzPts val="2400"/>
              <a:buFont typeface="Arial"/>
              <a:buNone/>
            </a:pPr>
            <a:r>
              <a:rPr b="0" i="0" lang="ja-JP" sz="2400" u="none" cap="none" strike="noStrike">
                <a:solidFill>
                  <a:schemeClr val="lt2"/>
                </a:solidFill>
                <a:latin typeface="Arial"/>
                <a:ea typeface="Arial"/>
                <a:cs typeface="Arial"/>
                <a:sym typeface="Arial"/>
              </a:rPr>
              <a:t>アクティブラーニングの様々な課題について理解する。アクティブラーニングは学生の学習の質の向上させる一つの手段であり、万能ではないため、扱い方を学ぶ必要がある。</a:t>
            </a:r>
            <a:endParaRPr b="0" i="0" sz="2400" u="none" cap="none" strike="noStrike">
              <a:solidFill>
                <a:schemeClr val="lt2"/>
              </a:solidFill>
              <a:latin typeface="Arial"/>
              <a:ea typeface="Arial"/>
              <a:cs typeface="Arial"/>
              <a:sym typeface="Arial"/>
            </a:endParaRPr>
          </a:p>
        </p:txBody>
      </p:sp>
      <p:sp>
        <p:nvSpPr>
          <p:cNvPr id="215" name="Google Shape;215;p8"/>
          <p:cNvSpPr/>
          <p:nvPr/>
        </p:nvSpPr>
        <p:spPr>
          <a:xfrm rot="3125219">
            <a:off x="-2578075" y="-8345181"/>
            <a:ext cx="7896440" cy="17284721"/>
          </a:xfrm>
          <a:prstGeom prst="rect">
            <a:avLst/>
          </a:prstGeom>
          <a:solidFill>
            <a:srgbClr val="C4D96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216" name="Google Shape;216;p8"/>
          <p:cNvSpPr/>
          <p:nvPr/>
        </p:nvSpPr>
        <p:spPr>
          <a:xfrm>
            <a:off x="0" y="3459480"/>
            <a:ext cx="7696200" cy="6294119"/>
          </a:xfrm>
          <a:prstGeom prst="rtTriangle">
            <a:avLst/>
          </a:prstGeom>
          <a:solidFill>
            <a:srgbClr val="00924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9"/>
          <p:cNvSpPr txBox="1"/>
          <p:nvPr/>
        </p:nvSpPr>
        <p:spPr>
          <a:xfrm>
            <a:off x="1269999" y="2371235"/>
            <a:ext cx="10464801" cy="780653"/>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学習内容の量の課題</a:t>
            </a:r>
            <a:endParaRPr b="1" i="0" sz="3200" u="none" cap="none" strike="noStrike">
              <a:solidFill>
                <a:schemeClr val="lt2"/>
              </a:solidFill>
              <a:latin typeface="Arial"/>
              <a:ea typeface="Arial"/>
              <a:cs typeface="Arial"/>
              <a:sym typeface="Arial"/>
            </a:endParaRPr>
          </a:p>
        </p:txBody>
      </p:sp>
      <p:sp>
        <p:nvSpPr>
          <p:cNvPr id="222" name="Google Shape;222;p9"/>
          <p:cNvSpPr txBox="1"/>
          <p:nvPr>
            <p:ph type="title"/>
          </p:nvPr>
        </p:nvSpPr>
        <p:spPr>
          <a:xfrm>
            <a:off x="788653" y="342295"/>
            <a:ext cx="12317748"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3600"/>
              <a:buFont typeface="Arial"/>
              <a:buNone/>
            </a:pPr>
            <a:r>
              <a:rPr b="1" lang="ja-JP" sz="3600"/>
              <a:t>２</a:t>
            </a:r>
            <a:r>
              <a:rPr b="1" lang="ja-JP" sz="3600">
                <a:latin typeface="Arial"/>
                <a:ea typeface="Arial"/>
                <a:cs typeface="Arial"/>
                <a:sym typeface="Arial"/>
              </a:rPr>
              <a:t>章 アクティブラーニングの課題を理解する①</a:t>
            </a:r>
            <a:endParaRPr/>
          </a:p>
        </p:txBody>
      </p:sp>
      <p:sp>
        <p:nvSpPr>
          <p:cNvPr id="223" name="Google Shape;223;p9"/>
          <p:cNvSpPr txBox="1"/>
          <p:nvPr/>
        </p:nvSpPr>
        <p:spPr>
          <a:xfrm>
            <a:off x="10864312" y="9180000"/>
            <a:ext cx="2095688" cy="471924"/>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pp.11-12</a:t>
            </a:r>
            <a:endParaRPr b="0" i="0" sz="1100" u="none" cap="none" strike="noStrike">
              <a:solidFill>
                <a:schemeClr val="lt2"/>
              </a:solidFill>
              <a:latin typeface="Arial"/>
              <a:ea typeface="Arial"/>
              <a:cs typeface="Arial"/>
              <a:sym typeface="Arial"/>
            </a:endParaRPr>
          </a:p>
        </p:txBody>
      </p:sp>
      <p:sp>
        <p:nvSpPr>
          <p:cNvPr id="224" name="Google Shape;224;p9"/>
          <p:cNvSpPr/>
          <p:nvPr/>
        </p:nvSpPr>
        <p:spPr>
          <a:xfrm>
            <a:off x="639691" y="3703270"/>
            <a:ext cx="3596366" cy="3304435"/>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25" name="Google Shape;225;p9"/>
          <p:cNvSpPr/>
          <p:nvPr/>
        </p:nvSpPr>
        <p:spPr>
          <a:xfrm>
            <a:off x="4796732" y="3703269"/>
            <a:ext cx="3596366" cy="3304435"/>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26" name="Google Shape;226;p9"/>
          <p:cNvSpPr/>
          <p:nvPr/>
        </p:nvSpPr>
        <p:spPr>
          <a:xfrm>
            <a:off x="8953773" y="3703268"/>
            <a:ext cx="3596366" cy="3304435"/>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27" name="Google Shape;227;p9"/>
          <p:cNvSpPr txBox="1"/>
          <p:nvPr/>
        </p:nvSpPr>
        <p:spPr>
          <a:xfrm>
            <a:off x="639690" y="4071507"/>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時間とトレードオフ</a:t>
            </a:r>
            <a:endParaRPr b="1" i="0" sz="2400" u="none" cap="none" strike="noStrike">
              <a:solidFill>
                <a:schemeClr val="lt2"/>
              </a:solidFill>
              <a:latin typeface="Arial"/>
              <a:ea typeface="Arial"/>
              <a:cs typeface="Arial"/>
              <a:sym typeface="Arial"/>
            </a:endParaRPr>
          </a:p>
        </p:txBody>
      </p:sp>
      <p:sp>
        <p:nvSpPr>
          <p:cNvPr id="228" name="Google Shape;228;p9"/>
          <p:cNvSpPr txBox="1"/>
          <p:nvPr/>
        </p:nvSpPr>
        <p:spPr>
          <a:xfrm>
            <a:off x="4788252" y="3886841"/>
            <a:ext cx="3613326" cy="995144"/>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本質的に重要な</a:t>
            </a:r>
            <a:br>
              <a:rPr b="1" i="0" lang="ja-JP" sz="2400" u="none" cap="none" strike="noStrike">
                <a:solidFill>
                  <a:schemeClr val="lt2"/>
                </a:solidFill>
                <a:latin typeface="Arial"/>
                <a:ea typeface="Arial"/>
                <a:cs typeface="Arial"/>
                <a:sym typeface="Arial"/>
              </a:rPr>
            </a:br>
            <a:r>
              <a:rPr b="1" i="0" lang="ja-JP" sz="2400" u="none" cap="none" strike="noStrike">
                <a:solidFill>
                  <a:schemeClr val="lt2"/>
                </a:solidFill>
                <a:latin typeface="Arial"/>
                <a:ea typeface="Arial"/>
                <a:cs typeface="Arial"/>
                <a:sym typeface="Arial"/>
              </a:rPr>
              <a:t>学習に絞り込む</a:t>
            </a:r>
            <a:endParaRPr b="0" i="0" sz="1400" u="none" cap="none" strike="noStrike">
              <a:solidFill>
                <a:srgbClr val="000000"/>
              </a:solidFill>
              <a:latin typeface="Arial"/>
              <a:ea typeface="Arial"/>
              <a:cs typeface="Arial"/>
              <a:sym typeface="Arial"/>
            </a:endParaRPr>
          </a:p>
        </p:txBody>
      </p:sp>
      <p:sp>
        <p:nvSpPr>
          <p:cNvPr id="229" name="Google Shape;229;p9"/>
          <p:cNvSpPr txBox="1"/>
          <p:nvPr/>
        </p:nvSpPr>
        <p:spPr>
          <a:xfrm>
            <a:off x="8953773" y="3941994"/>
            <a:ext cx="3613325" cy="995144"/>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授業時間外の</a:t>
            </a:r>
            <a:br>
              <a:rPr b="1" i="0" lang="ja-JP" sz="2400" u="none" cap="none" strike="noStrike">
                <a:solidFill>
                  <a:schemeClr val="lt2"/>
                </a:solidFill>
                <a:latin typeface="Arial"/>
                <a:ea typeface="Arial"/>
                <a:cs typeface="Arial"/>
                <a:sym typeface="Arial"/>
              </a:rPr>
            </a:br>
            <a:r>
              <a:rPr b="1" i="0" lang="ja-JP" sz="2400" u="none" cap="none" strike="noStrike">
                <a:solidFill>
                  <a:schemeClr val="lt2"/>
                </a:solidFill>
                <a:latin typeface="Arial"/>
                <a:ea typeface="Arial"/>
                <a:cs typeface="Arial"/>
                <a:sym typeface="Arial"/>
              </a:rPr>
              <a:t>学習の活用</a:t>
            </a:r>
            <a:endParaRPr b="1" i="0" sz="2400" u="none" cap="none" strike="noStrike">
              <a:solidFill>
                <a:schemeClr val="lt2"/>
              </a:solidFill>
              <a:latin typeface="Arial"/>
              <a:ea typeface="Arial"/>
              <a:cs typeface="Arial"/>
              <a:sym typeface="Arial"/>
            </a:endParaRPr>
          </a:p>
        </p:txBody>
      </p:sp>
      <p:sp>
        <p:nvSpPr>
          <p:cNvPr id="230" name="Google Shape;230;p9"/>
          <p:cNvSpPr txBox="1"/>
          <p:nvPr/>
        </p:nvSpPr>
        <p:spPr>
          <a:xfrm>
            <a:off x="886712" y="4932199"/>
            <a:ext cx="3086853" cy="1487587"/>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アクティブラーニングは学生の活動に時間を要するため、教員が知識を提供する時間とバランスよく設定する。</a:t>
            </a:r>
            <a:endParaRPr b="0" i="0" sz="1800" u="none" cap="none" strike="noStrike">
              <a:solidFill>
                <a:schemeClr val="lt2"/>
              </a:solidFill>
              <a:latin typeface="Arial"/>
              <a:ea typeface="Arial"/>
              <a:cs typeface="Arial"/>
              <a:sym typeface="Arial"/>
            </a:endParaRPr>
          </a:p>
        </p:txBody>
      </p:sp>
      <p:sp>
        <p:nvSpPr>
          <p:cNvPr id="231" name="Google Shape;231;p9"/>
          <p:cNvSpPr txBox="1"/>
          <p:nvPr/>
        </p:nvSpPr>
        <p:spPr>
          <a:xfrm>
            <a:off x="5051489" y="4981376"/>
            <a:ext cx="3086853" cy="1487587"/>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学問分野の知識を網羅するだけでは、学習目標に達成できない可能性があるため、本質的な問いに絞る。</a:t>
            </a:r>
            <a:endParaRPr b="0" i="0" sz="1800" u="none" cap="none" strike="noStrike">
              <a:solidFill>
                <a:schemeClr val="lt2"/>
              </a:solidFill>
              <a:latin typeface="Arial"/>
              <a:ea typeface="Arial"/>
              <a:cs typeface="Arial"/>
              <a:sym typeface="Arial"/>
            </a:endParaRPr>
          </a:p>
        </p:txBody>
      </p:sp>
      <p:sp>
        <p:nvSpPr>
          <p:cNvPr id="232" name="Google Shape;232;p9"/>
          <p:cNvSpPr txBox="1"/>
          <p:nvPr/>
        </p:nvSpPr>
        <p:spPr>
          <a:xfrm>
            <a:off x="9278256" y="5007924"/>
            <a:ext cx="3086853" cy="1487587"/>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アクティブラーニングにおける学習内容の量に関しては、授業時間外の学習を含めて設計する。</a:t>
            </a:r>
            <a:endParaRPr b="0" i="0" sz="1800" u="none" cap="none" strike="noStrike">
              <a:solidFill>
                <a:schemeClr val="lt2"/>
              </a:solidFill>
              <a:latin typeface="Arial"/>
              <a:ea typeface="Arial"/>
              <a:cs typeface="Arial"/>
              <a:sym typeface="Arial"/>
            </a:endParaRPr>
          </a:p>
        </p:txBody>
      </p:sp>
      <p:pic>
        <p:nvPicPr>
          <p:cNvPr id="233" name="Google Shape;233;p9"/>
          <p:cNvPicPr preferRelativeResize="0"/>
          <p:nvPr/>
        </p:nvPicPr>
        <p:blipFill rotWithShape="1">
          <a:blip r:embed="rId3">
            <a:alphaModFix/>
          </a:blip>
          <a:srcRect b="0" l="0" r="0" t="0"/>
          <a:stretch/>
        </p:blipFill>
        <p:spPr>
          <a:xfrm>
            <a:off x="1659118" y="6205752"/>
            <a:ext cx="1603901" cy="1603901"/>
          </a:xfrm>
          <a:prstGeom prst="rect">
            <a:avLst/>
          </a:prstGeom>
          <a:noFill/>
          <a:ln>
            <a:noFill/>
          </a:ln>
        </p:spPr>
      </p:pic>
      <p:pic>
        <p:nvPicPr>
          <p:cNvPr id="234" name="Google Shape;234;p9"/>
          <p:cNvPicPr preferRelativeResize="0"/>
          <p:nvPr/>
        </p:nvPicPr>
        <p:blipFill rotWithShape="1">
          <a:blip r:embed="rId4">
            <a:alphaModFix/>
          </a:blip>
          <a:srcRect b="0" l="0" r="0" t="0"/>
          <a:stretch/>
        </p:blipFill>
        <p:spPr>
          <a:xfrm>
            <a:off x="5967691" y="6483215"/>
            <a:ext cx="1280045" cy="1280045"/>
          </a:xfrm>
          <a:prstGeom prst="rect">
            <a:avLst/>
          </a:prstGeom>
          <a:noFill/>
          <a:ln>
            <a:noFill/>
          </a:ln>
        </p:spPr>
      </p:pic>
      <p:pic>
        <p:nvPicPr>
          <p:cNvPr id="235" name="Google Shape;235;p9"/>
          <p:cNvPicPr preferRelativeResize="0"/>
          <p:nvPr/>
        </p:nvPicPr>
        <p:blipFill rotWithShape="1">
          <a:blip r:embed="rId5">
            <a:alphaModFix/>
          </a:blip>
          <a:srcRect b="0" l="0" r="0" t="0"/>
          <a:stretch/>
        </p:blipFill>
        <p:spPr>
          <a:xfrm>
            <a:off x="10259417" y="6539319"/>
            <a:ext cx="1153186" cy="115318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10"/>
          <p:cNvSpPr txBox="1"/>
          <p:nvPr/>
        </p:nvSpPr>
        <p:spPr>
          <a:xfrm>
            <a:off x="1269999" y="2667220"/>
            <a:ext cx="10464801" cy="780653"/>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積極的に受け入れない学生の存在</a:t>
            </a:r>
            <a:endParaRPr b="1" i="0" sz="3200" u="none" cap="none" strike="noStrike">
              <a:solidFill>
                <a:schemeClr val="lt2"/>
              </a:solidFill>
              <a:latin typeface="Arial"/>
              <a:ea typeface="Arial"/>
              <a:cs typeface="Arial"/>
              <a:sym typeface="Arial"/>
            </a:endParaRPr>
          </a:p>
        </p:txBody>
      </p:sp>
      <p:sp>
        <p:nvSpPr>
          <p:cNvPr id="241" name="Google Shape;241;p10"/>
          <p:cNvSpPr txBox="1"/>
          <p:nvPr>
            <p:ph type="title"/>
          </p:nvPr>
        </p:nvSpPr>
        <p:spPr>
          <a:xfrm>
            <a:off x="788653" y="342295"/>
            <a:ext cx="12317748"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3600"/>
              <a:buFont typeface="Arial"/>
              <a:buNone/>
            </a:pPr>
            <a:r>
              <a:rPr b="1" lang="ja-JP" sz="3600"/>
              <a:t>２</a:t>
            </a:r>
            <a:r>
              <a:rPr b="1" lang="ja-JP" sz="3600">
                <a:latin typeface="Arial"/>
                <a:ea typeface="Arial"/>
                <a:cs typeface="Arial"/>
                <a:sym typeface="Arial"/>
              </a:rPr>
              <a:t>章 アクティブラーニングの課題を理解する②</a:t>
            </a:r>
            <a:endParaRPr/>
          </a:p>
        </p:txBody>
      </p:sp>
      <p:sp>
        <p:nvSpPr>
          <p:cNvPr id="242" name="Google Shape;242;p10"/>
          <p:cNvSpPr/>
          <p:nvPr/>
        </p:nvSpPr>
        <p:spPr>
          <a:xfrm>
            <a:off x="534597" y="4160133"/>
            <a:ext cx="3829248" cy="382437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43" name="Google Shape;243;p10"/>
          <p:cNvSpPr/>
          <p:nvPr/>
        </p:nvSpPr>
        <p:spPr>
          <a:xfrm>
            <a:off x="4691638" y="4160132"/>
            <a:ext cx="3829248" cy="382437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44" name="Google Shape;244;p10"/>
          <p:cNvSpPr/>
          <p:nvPr/>
        </p:nvSpPr>
        <p:spPr>
          <a:xfrm>
            <a:off x="8848679" y="4160131"/>
            <a:ext cx="3829248" cy="382437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45" name="Google Shape;245;p10"/>
          <p:cNvSpPr txBox="1"/>
          <p:nvPr/>
        </p:nvSpPr>
        <p:spPr>
          <a:xfrm>
            <a:off x="649084" y="4757191"/>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楽をして卒業したい学生</a:t>
            </a:r>
            <a:endParaRPr b="1" i="0" sz="2400" u="none" cap="none" strike="noStrike">
              <a:solidFill>
                <a:schemeClr val="lt2"/>
              </a:solidFill>
              <a:latin typeface="Arial"/>
              <a:ea typeface="Arial"/>
              <a:cs typeface="Arial"/>
              <a:sym typeface="Arial"/>
            </a:endParaRPr>
          </a:p>
        </p:txBody>
      </p:sp>
      <p:sp>
        <p:nvSpPr>
          <p:cNvPr id="246" name="Google Shape;246;p10"/>
          <p:cNvSpPr txBox="1"/>
          <p:nvPr/>
        </p:nvSpPr>
        <p:spPr>
          <a:xfrm>
            <a:off x="4804095" y="4593013"/>
            <a:ext cx="3544167" cy="995144"/>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アクティブラーニングに慣れていない学生</a:t>
            </a:r>
            <a:endParaRPr b="0" i="0" sz="1400" u="none" cap="none" strike="noStrike">
              <a:solidFill>
                <a:srgbClr val="000000"/>
              </a:solidFill>
              <a:latin typeface="Arial"/>
              <a:ea typeface="Arial"/>
              <a:cs typeface="Arial"/>
              <a:sym typeface="Arial"/>
            </a:endParaRPr>
          </a:p>
        </p:txBody>
      </p:sp>
      <p:sp>
        <p:nvSpPr>
          <p:cNvPr id="247" name="Google Shape;247;p10"/>
          <p:cNvSpPr txBox="1"/>
          <p:nvPr/>
        </p:nvSpPr>
        <p:spPr>
          <a:xfrm>
            <a:off x="8848679" y="4777679"/>
            <a:ext cx="3829248"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特別な配慮が必要な学生</a:t>
            </a:r>
            <a:endParaRPr b="1" i="0" sz="2400" u="none" cap="none" strike="noStrike">
              <a:solidFill>
                <a:schemeClr val="lt2"/>
              </a:solidFill>
              <a:latin typeface="Arial"/>
              <a:ea typeface="Arial"/>
              <a:cs typeface="Arial"/>
              <a:sym typeface="Arial"/>
            </a:endParaRPr>
          </a:p>
        </p:txBody>
      </p:sp>
      <p:sp>
        <p:nvSpPr>
          <p:cNvPr id="248" name="Google Shape;248;p10"/>
          <p:cNvSpPr txBox="1"/>
          <p:nvPr/>
        </p:nvSpPr>
        <p:spPr>
          <a:xfrm>
            <a:off x="777942" y="5747653"/>
            <a:ext cx="3355610" cy="1487587"/>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このような学生には、大学で期待される学習やアクティブラーニングの意義を根気よく学生に理解させていく。</a:t>
            </a:r>
            <a:endParaRPr b="0" i="0" sz="1800" u="none" cap="none" strike="noStrike">
              <a:solidFill>
                <a:schemeClr val="lt2"/>
              </a:solidFill>
              <a:latin typeface="Arial"/>
              <a:ea typeface="Arial"/>
              <a:cs typeface="Arial"/>
              <a:sym typeface="Arial"/>
            </a:endParaRPr>
          </a:p>
        </p:txBody>
      </p:sp>
      <p:sp>
        <p:nvSpPr>
          <p:cNvPr id="249" name="Google Shape;249;p10"/>
          <p:cNvSpPr txBox="1"/>
          <p:nvPr/>
        </p:nvSpPr>
        <p:spPr>
          <a:xfrm>
            <a:off x="4922636" y="5747653"/>
            <a:ext cx="3367253" cy="1487587"/>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簡単な学習活動から始め、成功体験を積み、自信を持たせることで、高度な学習活動に取り組ませることができる。</a:t>
            </a:r>
            <a:endParaRPr b="0" i="0" sz="1800" u="none" cap="none" strike="noStrike">
              <a:solidFill>
                <a:schemeClr val="lt2"/>
              </a:solidFill>
              <a:latin typeface="Arial"/>
              <a:ea typeface="Arial"/>
              <a:cs typeface="Arial"/>
              <a:sym typeface="Arial"/>
            </a:endParaRPr>
          </a:p>
        </p:txBody>
      </p:sp>
      <p:sp>
        <p:nvSpPr>
          <p:cNvPr id="250" name="Google Shape;250;p10"/>
          <p:cNvSpPr txBox="1"/>
          <p:nvPr/>
        </p:nvSpPr>
        <p:spPr>
          <a:xfrm>
            <a:off x="9009730" y="5867832"/>
            <a:ext cx="3613325" cy="1141338"/>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例として、障害のある学生です。個別に面接を行い、希望する支援内容を聞く必要がある。</a:t>
            </a:r>
            <a:endParaRPr b="0" i="0" sz="1800" u="none" cap="none" strike="noStrike">
              <a:solidFill>
                <a:schemeClr val="lt2"/>
              </a:solidFill>
              <a:latin typeface="Arial"/>
              <a:ea typeface="Arial"/>
              <a:cs typeface="Arial"/>
              <a:sym typeface="Arial"/>
            </a:endParaRPr>
          </a:p>
        </p:txBody>
      </p:sp>
      <p:pic>
        <p:nvPicPr>
          <p:cNvPr id="251" name="Google Shape;251;p10"/>
          <p:cNvPicPr preferRelativeResize="0"/>
          <p:nvPr/>
        </p:nvPicPr>
        <p:blipFill rotWithShape="1">
          <a:blip r:embed="rId3">
            <a:alphaModFix/>
          </a:blip>
          <a:srcRect b="0" l="0" r="0" t="0"/>
          <a:stretch/>
        </p:blipFill>
        <p:spPr>
          <a:xfrm>
            <a:off x="1948918" y="7536127"/>
            <a:ext cx="784681" cy="784681"/>
          </a:xfrm>
          <a:prstGeom prst="rect">
            <a:avLst/>
          </a:prstGeom>
          <a:noFill/>
          <a:ln>
            <a:noFill/>
          </a:ln>
        </p:spPr>
      </p:pic>
      <p:pic>
        <p:nvPicPr>
          <p:cNvPr id="252" name="Google Shape;252;p10"/>
          <p:cNvPicPr preferRelativeResize="0"/>
          <p:nvPr/>
        </p:nvPicPr>
        <p:blipFill rotWithShape="1">
          <a:blip r:embed="rId4">
            <a:alphaModFix/>
          </a:blip>
          <a:srcRect b="0" l="0" r="0" t="0"/>
          <a:stretch/>
        </p:blipFill>
        <p:spPr>
          <a:xfrm>
            <a:off x="10553157" y="7441607"/>
            <a:ext cx="973723" cy="973723"/>
          </a:xfrm>
          <a:prstGeom prst="rect">
            <a:avLst/>
          </a:prstGeom>
          <a:noFill/>
          <a:ln>
            <a:noFill/>
          </a:ln>
        </p:spPr>
      </p:pic>
      <p:pic>
        <p:nvPicPr>
          <p:cNvPr id="253" name="Google Shape;253;p10"/>
          <p:cNvPicPr preferRelativeResize="0"/>
          <p:nvPr/>
        </p:nvPicPr>
        <p:blipFill rotWithShape="1">
          <a:blip r:embed="rId5">
            <a:alphaModFix/>
          </a:blip>
          <a:srcRect b="0" l="0" r="0" t="0"/>
          <a:stretch/>
        </p:blipFill>
        <p:spPr>
          <a:xfrm>
            <a:off x="6170477" y="7543761"/>
            <a:ext cx="871569" cy="871569"/>
          </a:xfrm>
          <a:prstGeom prst="rect">
            <a:avLst/>
          </a:prstGeom>
          <a:noFill/>
          <a:ln>
            <a:noFill/>
          </a:ln>
        </p:spPr>
      </p:pic>
      <p:sp>
        <p:nvSpPr>
          <p:cNvPr id="254" name="Google Shape;254;p10"/>
          <p:cNvSpPr txBox="1"/>
          <p:nvPr/>
        </p:nvSpPr>
        <p:spPr>
          <a:xfrm>
            <a:off x="10864312" y="9180000"/>
            <a:ext cx="2095688" cy="471924"/>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pp.12-14</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11"/>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rgbClr val="535353"/>
              </a:buClr>
              <a:buSzPts val="3600"/>
              <a:buFont typeface="Arial"/>
              <a:buNone/>
            </a:pPr>
            <a:r>
              <a:rPr b="1" lang="ja-JP" sz="3600">
                <a:solidFill>
                  <a:srgbClr val="535353"/>
                </a:solidFill>
              </a:rPr>
              <a:t>２</a:t>
            </a:r>
            <a:r>
              <a:rPr b="1" lang="ja-JP" sz="3600">
                <a:solidFill>
                  <a:srgbClr val="535353"/>
                </a:solidFill>
                <a:latin typeface="Arial"/>
                <a:ea typeface="Arial"/>
                <a:cs typeface="Arial"/>
                <a:sym typeface="Arial"/>
              </a:rPr>
              <a:t>章 アクティブラーニングの課題を理解する③</a:t>
            </a:r>
            <a:endParaRPr b="1">
              <a:latin typeface="Arial"/>
              <a:ea typeface="Arial"/>
              <a:cs typeface="Arial"/>
              <a:sym typeface="Arial"/>
            </a:endParaRPr>
          </a:p>
        </p:txBody>
      </p:sp>
      <p:sp>
        <p:nvSpPr>
          <p:cNvPr id="260" name="Google Shape;260;p11"/>
          <p:cNvSpPr/>
          <p:nvPr/>
        </p:nvSpPr>
        <p:spPr>
          <a:xfrm>
            <a:off x="1268712" y="3009143"/>
            <a:ext cx="5233688"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61" name="Google Shape;261;p11"/>
          <p:cNvSpPr/>
          <p:nvPr/>
        </p:nvSpPr>
        <p:spPr>
          <a:xfrm>
            <a:off x="6872891" y="3009143"/>
            <a:ext cx="5233688"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62" name="Google Shape;262;p11"/>
          <p:cNvSpPr txBox="1"/>
          <p:nvPr/>
        </p:nvSpPr>
        <p:spPr>
          <a:xfrm>
            <a:off x="2289866" y="3170861"/>
            <a:ext cx="2623388"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授業設計</a:t>
            </a:r>
            <a:endParaRPr b="1" i="0" sz="2400" u="none" cap="none" strike="noStrike">
              <a:solidFill>
                <a:schemeClr val="lt2"/>
              </a:solidFill>
              <a:latin typeface="Arial"/>
              <a:ea typeface="Arial"/>
              <a:cs typeface="Arial"/>
              <a:sym typeface="Arial"/>
            </a:endParaRPr>
          </a:p>
        </p:txBody>
      </p:sp>
      <p:sp>
        <p:nvSpPr>
          <p:cNvPr id="263" name="Google Shape;263;p11"/>
          <p:cNvSpPr txBox="1"/>
          <p:nvPr/>
        </p:nvSpPr>
        <p:spPr>
          <a:xfrm>
            <a:off x="3968012" y="1732919"/>
            <a:ext cx="5068776" cy="748923"/>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求められる授業運営の技能</a:t>
            </a:r>
            <a:endParaRPr b="0" i="0" sz="1400" u="none" cap="none" strike="noStrike">
              <a:solidFill>
                <a:srgbClr val="000000"/>
              </a:solidFill>
              <a:latin typeface="Arial"/>
              <a:ea typeface="Arial"/>
              <a:cs typeface="Arial"/>
              <a:sym typeface="Arial"/>
            </a:endParaRPr>
          </a:p>
        </p:txBody>
      </p:sp>
      <p:sp>
        <p:nvSpPr>
          <p:cNvPr id="264" name="Google Shape;264;p11"/>
          <p:cNvSpPr txBox="1"/>
          <p:nvPr/>
        </p:nvSpPr>
        <p:spPr>
          <a:xfrm>
            <a:off x="1618533" y="3746434"/>
            <a:ext cx="3800700" cy="2141612"/>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アクティブラーニングを取り入れた授業では、学習目標に沿って、活動が十分に配慮されて設計されている必要がある。</a:t>
            </a:r>
            <a:endParaRPr b="0" i="0" sz="1800" u="none" cap="none" strike="noStrike">
              <a:solidFill>
                <a:schemeClr val="lt2"/>
              </a:solidFill>
              <a:latin typeface="Arial"/>
              <a:ea typeface="Arial"/>
              <a:cs typeface="Arial"/>
              <a:sym typeface="Arial"/>
            </a:endParaRPr>
          </a:p>
          <a:p>
            <a:pPr indent="0" lvl="0" marL="0" marR="0" rtl="0" algn="l">
              <a:lnSpc>
                <a:spcPct val="125000"/>
              </a:lnSpc>
              <a:spcBef>
                <a:spcPts val="1200"/>
              </a:spcBef>
              <a:spcAft>
                <a:spcPts val="0"/>
              </a:spcAft>
              <a:buClr>
                <a:schemeClr val="lt2"/>
              </a:buClr>
              <a:buSzPts val="1800"/>
              <a:buFont typeface="Arial"/>
              <a:buNone/>
            </a:pPr>
            <a:r>
              <a:t/>
            </a:r>
            <a:endParaRPr b="0" i="0" sz="1800" u="none" cap="none" strike="noStrike">
              <a:solidFill>
                <a:schemeClr val="lt2"/>
              </a:solidFill>
              <a:latin typeface="Arial"/>
              <a:ea typeface="Arial"/>
              <a:cs typeface="Arial"/>
              <a:sym typeface="Arial"/>
            </a:endParaRPr>
          </a:p>
        </p:txBody>
      </p:sp>
      <p:sp>
        <p:nvSpPr>
          <p:cNvPr id="265" name="Google Shape;265;p11"/>
          <p:cNvSpPr txBox="1"/>
          <p:nvPr/>
        </p:nvSpPr>
        <p:spPr>
          <a:xfrm>
            <a:off x="7533082" y="3185934"/>
            <a:ext cx="346436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ファシリテーション</a:t>
            </a:r>
            <a:endParaRPr b="1" i="0" sz="2400" u="none" cap="none" strike="noStrike">
              <a:solidFill>
                <a:schemeClr val="lt2"/>
              </a:solidFill>
              <a:latin typeface="Arial"/>
              <a:ea typeface="Arial"/>
              <a:cs typeface="Arial"/>
              <a:sym typeface="Arial"/>
            </a:endParaRPr>
          </a:p>
        </p:txBody>
      </p:sp>
      <p:sp>
        <p:nvSpPr>
          <p:cNvPr id="266" name="Google Shape;266;p11"/>
          <p:cNvSpPr txBox="1"/>
          <p:nvPr/>
        </p:nvSpPr>
        <p:spPr>
          <a:xfrm>
            <a:off x="7196858" y="3760209"/>
            <a:ext cx="3800700" cy="1418700"/>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学生の学習を促進するという役割がより重要になる。教員は介入しすぎず、学習に対する能動的な姿勢を取る。</a:t>
            </a:r>
            <a:endParaRPr b="0" i="0" sz="1800" u="none" cap="none" strike="noStrike">
              <a:solidFill>
                <a:schemeClr val="lt2"/>
              </a:solidFill>
              <a:latin typeface="Arial"/>
              <a:ea typeface="Arial"/>
              <a:cs typeface="Arial"/>
              <a:sym typeface="Arial"/>
            </a:endParaRPr>
          </a:p>
        </p:txBody>
      </p:sp>
      <p:sp>
        <p:nvSpPr>
          <p:cNvPr id="267" name="Google Shape;267;p11"/>
          <p:cNvSpPr/>
          <p:nvPr/>
        </p:nvSpPr>
        <p:spPr>
          <a:xfrm>
            <a:off x="1268712" y="5966557"/>
            <a:ext cx="5233688"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68" name="Google Shape;268;p11"/>
          <p:cNvSpPr/>
          <p:nvPr/>
        </p:nvSpPr>
        <p:spPr>
          <a:xfrm>
            <a:off x="6872891" y="5966557"/>
            <a:ext cx="5233688"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69" name="Google Shape;269;p11"/>
          <p:cNvSpPr txBox="1"/>
          <p:nvPr/>
        </p:nvSpPr>
        <p:spPr>
          <a:xfrm>
            <a:off x="2141885" y="6111416"/>
            <a:ext cx="3038397"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多様な意見の尊重</a:t>
            </a:r>
            <a:endParaRPr b="1" i="0" sz="2400" u="none" cap="none" strike="noStrike">
              <a:solidFill>
                <a:schemeClr val="lt2"/>
              </a:solidFill>
              <a:latin typeface="Arial"/>
              <a:ea typeface="Arial"/>
              <a:cs typeface="Arial"/>
              <a:sym typeface="Arial"/>
            </a:endParaRPr>
          </a:p>
        </p:txBody>
      </p:sp>
      <p:sp>
        <p:nvSpPr>
          <p:cNvPr id="270" name="Google Shape;270;p11"/>
          <p:cNvSpPr txBox="1"/>
          <p:nvPr/>
        </p:nvSpPr>
        <p:spPr>
          <a:xfrm>
            <a:off x="1577908" y="6635034"/>
            <a:ext cx="3888000" cy="1418700"/>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学生から多様な意見が出されることを教員が促進する必要がある。一方で、差別的な言動に注意を払うように説明する。</a:t>
            </a:r>
            <a:endParaRPr b="0" i="0" sz="1800" u="none" cap="none" strike="noStrike">
              <a:solidFill>
                <a:schemeClr val="lt2"/>
              </a:solidFill>
              <a:latin typeface="Arial"/>
              <a:ea typeface="Arial"/>
              <a:cs typeface="Arial"/>
              <a:sym typeface="Arial"/>
            </a:endParaRPr>
          </a:p>
        </p:txBody>
      </p:sp>
      <p:sp>
        <p:nvSpPr>
          <p:cNvPr id="271" name="Google Shape;271;p11"/>
          <p:cNvSpPr txBox="1"/>
          <p:nvPr/>
        </p:nvSpPr>
        <p:spPr>
          <a:xfrm>
            <a:off x="7983165" y="6112305"/>
            <a:ext cx="2623388"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学習成果の評価</a:t>
            </a:r>
            <a:endParaRPr b="1" i="0" sz="2400" u="none" cap="none" strike="noStrike">
              <a:solidFill>
                <a:schemeClr val="lt2"/>
              </a:solidFill>
              <a:latin typeface="Arial"/>
              <a:ea typeface="Arial"/>
              <a:cs typeface="Arial"/>
              <a:sym typeface="Arial"/>
            </a:endParaRPr>
          </a:p>
        </p:txBody>
      </p:sp>
      <p:sp>
        <p:nvSpPr>
          <p:cNvPr id="272" name="Google Shape;272;p11"/>
          <p:cNvSpPr txBox="1"/>
          <p:nvPr/>
        </p:nvSpPr>
        <p:spPr>
          <a:xfrm>
            <a:off x="7179960" y="6635034"/>
            <a:ext cx="3924000" cy="1072200"/>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広い学習成果が期待できるため、評価方法として、従来型の筆記試験とレポートが適切であるか検討する。</a:t>
            </a:r>
            <a:endParaRPr b="0" i="0" sz="1800" u="none" cap="none" strike="noStrike">
              <a:solidFill>
                <a:schemeClr val="lt2"/>
              </a:solidFill>
              <a:latin typeface="Arial"/>
              <a:ea typeface="Arial"/>
              <a:cs typeface="Arial"/>
              <a:sym typeface="Arial"/>
            </a:endParaRPr>
          </a:p>
        </p:txBody>
      </p:sp>
      <p:pic>
        <p:nvPicPr>
          <p:cNvPr id="273" name="Google Shape;273;p11"/>
          <p:cNvPicPr preferRelativeResize="0"/>
          <p:nvPr/>
        </p:nvPicPr>
        <p:blipFill rotWithShape="1">
          <a:blip r:embed="rId3">
            <a:alphaModFix/>
          </a:blip>
          <a:srcRect b="0" l="0" r="0" t="0"/>
          <a:stretch/>
        </p:blipFill>
        <p:spPr>
          <a:xfrm>
            <a:off x="5497599" y="3335273"/>
            <a:ext cx="696078" cy="696078"/>
          </a:xfrm>
          <a:prstGeom prst="rect">
            <a:avLst/>
          </a:prstGeom>
          <a:noFill/>
          <a:ln>
            <a:noFill/>
          </a:ln>
        </p:spPr>
      </p:pic>
      <p:pic>
        <p:nvPicPr>
          <p:cNvPr id="274" name="Google Shape;274;p11"/>
          <p:cNvPicPr preferRelativeResize="0"/>
          <p:nvPr/>
        </p:nvPicPr>
        <p:blipFill rotWithShape="1">
          <a:blip r:embed="rId4">
            <a:alphaModFix/>
          </a:blip>
          <a:srcRect b="0" l="0" r="0" t="0"/>
          <a:stretch/>
        </p:blipFill>
        <p:spPr>
          <a:xfrm>
            <a:off x="11042730" y="3325867"/>
            <a:ext cx="715089" cy="715089"/>
          </a:xfrm>
          <a:prstGeom prst="rect">
            <a:avLst/>
          </a:prstGeom>
          <a:noFill/>
          <a:ln>
            <a:noFill/>
          </a:ln>
        </p:spPr>
      </p:pic>
      <p:pic>
        <p:nvPicPr>
          <p:cNvPr id="275" name="Google Shape;275;p11"/>
          <p:cNvPicPr preferRelativeResize="0"/>
          <p:nvPr/>
        </p:nvPicPr>
        <p:blipFill rotWithShape="1">
          <a:blip r:embed="rId5">
            <a:alphaModFix/>
          </a:blip>
          <a:srcRect b="0" l="0" r="0" t="0"/>
          <a:stretch/>
        </p:blipFill>
        <p:spPr>
          <a:xfrm>
            <a:off x="5456838" y="6304882"/>
            <a:ext cx="730496" cy="730496"/>
          </a:xfrm>
          <a:prstGeom prst="rect">
            <a:avLst/>
          </a:prstGeom>
          <a:noFill/>
          <a:ln>
            <a:noFill/>
          </a:ln>
        </p:spPr>
      </p:pic>
      <p:pic>
        <p:nvPicPr>
          <p:cNvPr id="276" name="Google Shape;276;p11"/>
          <p:cNvPicPr preferRelativeResize="0"/>
          <p:nvPr/>
        </p:nvPicPr>
        <p:blipFill rotWithShape="1">
          <a:blip r:embed="rId6">
            <a:alphaModFix/>
          </a:blip>
          <a:srcRect b="0" l="0" r="0" t="0"/>
          <a:stretch/>
        </p:blipFill>
        <p:spPr>
          <a:xfrm>
            <a:off x="11217153" y="6321257"/>
            <a:ext cx="634655" cy="634655"/>
          </a:xfrm>
          <a:prstGeom prst="rect">
            <a:avLst/>
          </a:prstGeom>
          <a:noFill/>
          <a:ln>
            <a:noFill/>
          </a:ln>
        </p:spPr>
      </p:pic>
      <p:sp>
        <p:nvSpPr>
          <p:cNvPr id="277" name="Google Shape;277;p11"/>
          <p:cNvSpPr txBox="1"/>
          <p:nvPr/>
        </p:nvSpPr>
        <p:spPr>
          <a:xfrm>
            <a:off x="10864312" y="9180000"/>
            <a:ext cx="2095688" cy="471924"/>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pp.15-16</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12"/>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rgbClr val="535353"/>
              </a:buClr>
              <a:buSzPts val="3600"/>
              <a:buFont typeface="Arial"/>
              <a:buNone/>
            </a:pPr>
            <a:r>
              <a:rPr b="1" lang="ja-JP" sz="3600">
                <a:solidFill>
                  <a:srgbClr val="535353"/>
                </a:solidFill>
              </a:rPr>
              <a:t>２</a:t>
            </a:r>
            <a:r>
              <a:rPr b="1" lang="ja-JP" sz="3600">
                <a:solidFill>
                  <a:srgbClr val="535353"/>
                </a:solidFill>
                <a:latin typeface="Arial"/>
                <a:ea typeface="Arial"/>
                <a:cs typeface="Arial"/>
                <a:sym typeface="Arial"/>
              </a:rPr>
              <a:t>章 アクティブラーニングの課題を理解する④</a:t>
            </a:r>
            <a:endParaRPr b="1">
              <a:latin typeface="Arial"/>
              <a:ea typeface="Arial"/>
              <a:cs typeface="Arial"/>
              <a:sym typeface="Arial"/>
            </a:endParaRPr>
          </a:p>
        </p:txBody>
      </p:sp>
      <p:sp>
        <p:nvSpPr>
          <p:cNvPr id="283" name="Google Shape;283;p12"/>
          <p:cNvSpPr/>
          <p:nvPr/>
        </p:nvSpPr>
        <p:spPr>
          <a:xfrm>
            <a:off x="1268712" y="3009143"/>
            <a:ext cx="4766328"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84" name="Google Shape;284;p12"/>
          <p:cNvSpPr/>
          <p:nvPr/>
        </p:nvSpPr>
        <p:spPr>
          <a:xfrm>
            <a:off x="6872891" y="3009143"/>
            <a:ext cx="4766328"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85" name="Google Shape;285;p12"/>
          <p:cNvSpPr txBox="1"/>
          <p:nvPr/>
        </p:nvSpPr>
        <p:spPr>
          <a:xfrm>
            <a:off x="2267830" y="3301468"/>
            <a:ext cx="2623388"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カリキュラム</a:t>
            </a:r>
            <a:endParaRPr b="1" i="0" sz="2400" u="none" cap="none" strike="noStrike">
              <a:solidFill>
                <a:schemeClr val="lt2"/>
              </a:solidFill>
              <a:latin typeface="Arial"/>
              <a:ea typeface="Arial"/>
              <a:cs typeface="Arial"/>
              <a:sym typeface="Arial"/>
            </a:endParaRPr>
          </a:p>
        </p:txBody>
      </p:sp>
      <p:sp>
        <p:nvSpPr>
          <p:cNvPr id="286" name="Google Shape;286;p12"/>
          <p:cNvSpPr txBox="1"/>
          <p:nvPr/>
        </p:nvSpPr>
        <p:spPr>
          <a:xfrm>
            <a:off x="2819791" y="1638882"/>
            <a:ext cx="7365218" cy="748923"/>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アクティブラーニングの組織的課題</a:t>
            </a:r>
            <a:endParaRPr b="0" i="0" sz="1400" u="none" cap="none" strike="noStrike">
              <a:solidFill>
                <a:srgbClr val="000000"/>
              </a:solidFill>
              <a:latin typeface="Arial"/>
              <a:ea typeface="Arial"/>
              <a:cs typeface="Arial"/>
              <a:sym typeface="Arial"/>
            </a:endParaRPr>
          </a:p>
        </p:txBody>
      </p:sp>
      <p:sp>
        <p:nvSpPr>
          <p:cNvPr id="287" name="Google Shape;287;p12"/>
          <p:cNvSpPr txBox="1"/>
          <p:nvPr/>
        </p:nvSpPr>
        <p:spPr>
          <a:xfrm>
            <a:off x="1555379" y="3848846"/>
            <a:ext cx="4048289" cy="1295226"/>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アクティブラーニングという観点から系統的で段階的なカリキュラムを、大学全体で設計する。</a:t>
            </a:r>
            <a:endParaRPr b="1" i="0" sz="1800" u="none" cap="none" strike="noStrike">
              <a:solidFill>
                <a:schemeClr val="lt2"/>
              </a:solidFill>
              <a:latin typeface="Arial"/>
              <a:ea typeface="Arial"/>
              <a:cs typeface="Arial"/>
              <a:sym typeface="Arial"/>
            </a:endParaRPr>
          </a:p>
        </p:txBody>
      </p:sp>
      <p:sp>
        <p:nvSpPr>
          <p:cNvPr id="288" name="Google Shape;288;p12"/>
          <p:cNvSpPr txBox="1"/>
          <p:nvPr/>
        </p:nvSpPr>
        <p:spPr>
          <a:xfrm>
            <a:off x="7421735" y="3240740"/>
            <a:ext cx="346436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学習環境の整備</a:t>
            </a:r>
            <a:endParaRPr b="1" i="0" sz="2400" u="none" cap="none" strike="noStrike">
              <a:solidFill>
                <a:schemeClr val="lt2"/>
              </a:solidFill>
              <a:latin typeface="Arial"/>
              <a:ea typeface="Arial"/>
              <a:cs typeface="Arial"/>
              <a:sym typeface="Arial"/>
            </a:endParaRPr>
          </a:p>
        </p:txBody>
      </p:sp>
      <p:sp>
        <p:nvSpPr>
          <p:cNvPr id="289" name="Google Shape;289;p12"/>
          <p:cNvSpPr txBox="1"/>
          <p:nvPr/>
        </p:nvSpPr>
        <p:spPr>
          <a:xfrm>
            <a:off x="7131385" y="3831357"/>
            <a:ext cx="4360194" cy="1295226"/>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机とイスが固定された階段教室は、講義形式を想定した教室であるため、学生間のディスカッションに、難しさがある。</a:t>
            </a:r>
            <a:endParaRPr b="1" i="0" sz="1800" u="none" cap="none" strike="noStrike">
              <a:solidFill>
                <a:schemeClr val="lt2"/>
              </a:solidFill>
              <a:latin typeface="Arial"/>
              <a:ea typeface="Arial"/>
              <a:cs typeface="Arial"/>
              <a:sym typeface="Arial"/>
            </a:endParaRPr>
          </a:p>
        </p:txBody>
      </p:sp>
      <p:sp>
        <p:nvSpPr>
          <p:cNvPr id="290" name="Google Shape;290;p12"/>
          <p:cNvSpPr/>
          <p:nvPr/>
        </p:nvSpPr>
        <p:spPr>
          <a:xfrm>
            <a:off x="1268712" y="5966557"/>
            <a:ext cx="4766328"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91" name="Google Shape;291;p12"/>
          <p:cNvSpPr/>
          <p:nvPr/>
        </p:nvSpPr>
        <p:spPr>
          <a:xfrm>
            <a:off x="6872891" y="5966557"/>
            <a:ext cx="4766328"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92" name="Google Shape;292;p12"/>
          <p:cNvSpPr txBox="1"/>
          <p:nvPr/>
        </p:nvSpPr>
        <p:spPr>
          <a:xfrm>
            <a:off x="2088959" y="6225921"/>
            <a:ext cx="3038397"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教育支援者の配置</a:t>
            </a:r>
            <a:endParaRPr b="1" i="0" sz="2400" u="none" cap="none" strike="noStrike">
              <a:solidFill>
                <a:schemeClr val="lt2"/>
              </a:solidFill>
              <a:latin typeface="Arial"/>
              <a:ea typeface="Arial"/>
              <a:cs typeface="Arial"/>
              <a:sym typeface="Arial"/>
            </a:endParaRPr>
          </a:p>
        </p:txBody>
      </p:sp>
      <p:sp>
        <p:nvSpPr>
          <p:cNvPr id="293" name="Google Shape;293;p12"/>
          <p:cNvSpPr txBox="1"/>
          <p:nvPr/>
        </p:nvSpPr>
        <p:spPr>
          <a:xfrm>
            <a:off x="1596914" y="6828318"/>
            <a:ext cx="4204507" cy="1295226"/>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TAと学生による事前学習の機会により、 多人数の学生を対象に活発な議論を引き出す。 (ベイン2008)</a:t>
            </a:r>
            <a:endParaRPr b="0" i="0" sz="1400" u="none" cap="none" strike="noStrike">
              <a:solidFill>
                <a:srgbClr val="000000"/>
              </a:solidFill>
              <a:latin typeface="Arial"/>
              <a:ea typeface="Arial"/>
              <a:cs typeface="Arial"/>
              <a:sym typeface="Arial"/>
            </a:endParaRPr>
          </a:p>
        </p:txBody>
      </p:sp>
      <p:sp>
        <p:nvSpPr>
          <p:cNvPr id="294" name="Google Shape;294;p12"/>
          <p:cNvSpPr txBox="1"/>
          <p:nvPr/>
        </p:nvSpPr>
        <p:spPr>
          <a:xfrm>
            <a:off x="8003310" y="6177955"/>
            <a:ext cx="2623388"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研修の機会</a:t>
            </a:r>
            <a:endParaRPr b="1" i="0" sz="2400" u="none" cap="none" strike="noStrike">
              <a:solidFill>
                <a:schemeClr val="lt2"/>
              </a:solidFill>
              <a:latin typeface="Arial"/>
              <a:ea typeface="Arial"/>
              <a:cs typeface="Arial"/>
              <a:sym typeface="Arial"/>
            </a:endParaRPr>
          </a:p>
        </p:txBody>
      </p:sp>
      <p:sp>
        <p:nvSpPr>
          <p:cNvPr id="295" name="Google Shape;295;p12"/>
          <p:cNvSpPr txBox="1"/>
          <p:nvPr/>
        </p:nvSpPr>
        <p:spPr>
          <a:xfrm>
            <a:off x="7187641" y="6803767"/>
            <a:ext cx="4247682" cy="1295226"/>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組織全体で、アクティブラーニングの教授法のノウハウを収集し、整理し、広く共有する。</a:t>
            </a:r>
            <a:endParaRPr b="0" i="0" sz="1800" u="none" cap="none" strike="noStrike">
              <a:solidFill>
                <a:schemeClr val="lt2"/>
              </a:solidFill>
              <a:latin typeface="Arial"/>
              <a:ea typeface="Arial"/>
              <a:cs typeface="Arial"/>
              <a:sym typeface="Arial"/>
            </a:endParaRPr>
          </a:p>
        </p:txBody>
      </p:sp>
      <p:pic>
        <p:nvPicPr>
          <p:cNvPr id="296" name="Google Shape;296;p12"/>
          <p:cNvPicPr preferRelativeResize="0"/>
          <p:nvPr/>
        </p:nvPicPr>
        <p:blipFill rotWithShape="1">
          <a:blip r:embed="rId3">
            <a:alphaModFix/>
          </a:blip>
          <a:srcRect b="0" l="0" r="0" t="0"/>
          <a:stretch/>
        </p:blipFill>
        <p:spPr>
          <a:xfrm>
            <a:off x="10558021" y="6212354"/>
            <a:ext cx="766448" cy="766448"/>
          </a:xfrm>
          <a:prstGeom prst="rect">
            <a:avLst/>
          </a:prstGeom>
          <a:noFill/>
          <a:ln>
            <a:noFill/>
          </a:ln>
        </p:spPr>
      </p:pic>
      <p:pic>
        <p:nvPicPr>
          <p:cNvPr id="297" name="Google Shape;297;p12"/>
          <p:cNvPicPr preferRelativeResize="0"/>
          <p:nvPr/>
        </p:nvPicPr>
        <p:blipFill rotWithShape="1">
          <a:blip r:embed="rId4">
            <a:alphaModFix/>
          </a:blip>
          <a:srcRect b="0" l="0" r="0" t="0"/>
          <a:stretch/>
        </p:blipFill>
        <p:spPr>
          <a:xfrm>
            <a:off x="4814651" y="3304805"/>
            <a:ext cx="625411" cy="625411"/>
          </a:xfrm>
          <a:prstGeom prst="rect">
            <a:avLst/>
          </a:prstGeom>
          <a:noFill/>
          <a:ln>
            <a:noFill/>
          </a:ln>
        </p:spPr>
      </p:pic>
      <p:pic>
        <p:nvPicPr>
          <p:cNvPr id="298" name="Google Shape;298;p12"/>
          <p:cNvPicPr preferRelativeResize="0"/>
          <p:nvPr/>
        </p:nvPicPr>
        <p:blipFill rotWithShape="1">
          <a:blip r:embed="rId5">
            <a:alphaModFix/>
          </a:blip>
          <a:srcRect b="0" l="0" r="0" t="0"/>
          <a:stretch/>
        </p:blipFill>
        <p:spPr>
          <a:xfrm>
            <a:off x="4958490" y="6225921"/>
            <a:ext cx="752881" cy="752881"/>
          </a:xfrm>
          <a:prstGeom prst="rect">
            <a:avLst/>
          </a:prstGeom>
          <a:noFill/>
          <a:ln>
            <a:noFill/>
          </a:ln>
        </p:spPr>
      </p:pic>
      <p:pic>
        <p:nvPicPr>
          <p:cNvPr id="299" name="Google Shape;299;p12"/>
          <p:cNvPicPr preferRelativeResize="0"/>
          <p:nvPr/>
        </p:nvPicPr>
        <p:blipFill rotWithShape="1">
          <a:blip r:embed="rId6">
            <a:alphaModFix/>
          </a:blip>
          <a:srcRect b="0" l="0" r="0" t="0"/>
          <a:stretch/>
        </p:blipFill>
        <p:spPr>
          <a:xfrm>
            <a:off x="10664351" y="3304805"/>
            <a:ext cx="560467" cy="560467"/>
          </a:xfrm>
          <a:prstGeom prst="rect">
            <a:avLst/>
          </a:prstGeom>
          <a:noFill/>
          <a:ln>
            <a:noFill/>
          </a:ln>
        </p:spPr>
      </p:pic>
      <p:sp>
        <p:nvSpPr>
          <p:cNvPr id="300" name="Google Shape;300;p12"/>
          <p:cNvSpPr txBox="1"/>
          <p:nvPr/>
        </p:nvSpPr>
        <p:spPr>
          <a:xfrm>
            <a:off x="10864312" y="9180000"/>
            <a:ext cx="2095688" cy="471924"/>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pp.17-19</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13"/>
          <p:cNvSpPr txBox="1"/>
          <p:nvPr>
            <p:ph type="title"/>
          </p:nvPr>
        </p:nvSpPr>
        <p:spPr>
          <a:xfrm>
            <a:off x="4577144" y="3009296"/>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t>３</a:t>
            </a:r>
            <a:r>
              <a:rPr b="1" lang="ja-JP" sz="4000">
                <a:latin typeface="Arial"/>
                <a:ea typeface="Arial"/>
                <a:cs typeface="Arial"/>
                <a:sym typeface="Arial"/>
              </a:rPr>
              <a:t>章 授業設計に組み込む</a:t>
            </a:r>
            <a:endParaRPr b="1" sz="4000">
              <a:solidFill>
                <a:schemeClr val="lt2"/>
              </a:solidFill>
              <a:latin typeface="Arial"/>
              <a:ea typeface="Arial"/>
              <a:cs typeface="Arial"/>
              <a:sym typeface="Arial"/>
            </a:endParaRPr>
          </a:p>
        </p:txBody>
      </p:sp>
      <p:sp>
        <p:nvSpPr>
          <p:cNvPr id="306" name="Google Shape;306;p13"/>
          <p:cNvSpPr txBox="1"/>
          <p:nvPr/>
        </p:nvSpPr>
        <p:spPr>
          <a:xfrm>
            <a:off x="4571799" y="4089296"/>
            <a:ext cx="7579880" cy="2772547"/>
          </a:xfrm>
          <a:prstGeom prst="rect">
            <a:avLst/>
          </a:prstGeom>
          <a:noFill/>
          <a:ln>
            <a:noFill/>
          </a:ln>
        </p:spPr>
        <p:txBody>
          <a:bodyPr anchorCtr="0" anchor="ctr" bIns="50800" lIns="50800" spcFirstLastPara="1" rIns="50800" wrap="square" tIns="50800">
            <a:normAutofit lnSpcReduction="10000"/>
          </a:bodyPr>
          <a:lstStyle/>
          <a:p>
            <a:pPr indent="0" lvl="0" marL="0" marR="0" rtl="0" algn="l">
              <a:lnSpc>
                <a:spcPct val="150000"/>
              </a:lnSpc>
              <a:spcBef>
                <a:spcPts val="0"/>
              </a:spcBef>
              <a:spcAft>
                <a:spcPts val="0"/>
              </a:spcAft>
              <a:buClr>
                <a:schemeClr val="lt2"/>
              </a:buClr>
              <a:buSzPts val="2400"/>
              <a:buFont typeface="Arial"/>
              <a:buNone/>
            </a:pPr>
            <a:r>
              <a:rPr b="0" i="0" lang="ja-JP" sz="2400" u="none" cap="none" strike="noStrike">
                <a:solidFill>
                  <a:schemeClr val="lt2"/>
                </a:solidFill>
                <a:latin typeface="Arial"/>
                <a:ea typeface="Arial"/>
                <a:cs typeface="Arial"/>
                <a:sym typeface="Arial"/>
              </a:rPr>
              <a:t>授業を学習者中心のものに転換するためにどのように授業を設計したらよいのかについて理解する。アクティブラーニングを取り入れる際に陥りやすい罠の一つは、楽しい活動はしているが、知的に得られるものが非常に少ない授業となることである。</a:t>
            </a:r>
            <a:endParaRPr b="0" i="0" sz="2400" u="none" cap="none" strike="noStrike">
              <a:solidFill>
                <a:schemeClr val="lt2"/>
              </a:solidFill>
              <a:latin typeface="Arial"/>
              <a:ea typeface="Arial"/>
              <a:cs typeface="Arial"/>
              <a:sym typeface="Arial"/>
            </a:endParaRPr>
          </a:p>
        </p:txBody>
      </p:sp>
      <p:sp>
        <p:nvSpPr>
          <p:cNvPr id="307" name="Google Shape;307;p13"/>
          <p:cNvSpPr/>
          <p:nvPr/>
        </p:nvSpPr>
        <p:spPr>
          <a:xfrm rot="3125219">
            <a:off x="-2578075" y="-8345181"/>
            <a:ext cx="7896440" cy="17284721"/>
          </a:xfrm>
          <a:prstGeom prst="rect">
            <a:avLst/>
          </a:prstGeom>
          <a:solidFill>
            <a:srgbClr val="C4D96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308" name="Google Shape;308;p13"/>
          <p:cNvSpPr/>
          <p:nvPr/>
        </p:nvSpPr>
        <p:spPr>
          <a:xfrm>
            <a:off x="0" y="3459480"/>
            <a:ext cx="7696200" cy="6294119"/>
          </a:xfrm>
          <a:prstGeom prst="rtTriangle">
            <a:avLst/>
          </a:prstGeom>
          <a:solidFill>
            <a:srgbClr val="00924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14"/>
          <p:cNvSpPr txBox="1"/>
          <p:nvPr/>
        </p:nvSpPr>
        <p:spPr>
          <a:xfrm>
            <a:off x="1352408" y="2334781"/>
            <a:ext cx="10464801" cy="780653"/>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アクティブラーニングの手法を選択する</a:t>
            </a:r>
            <a:endParaRPr b="1" i="0" sz="3200" u="none" cap="none" strike="noStrike">
              <a:solidFill>
                <a:schemeClr val="lt2"/>
              </a:solidFill>
              <a:latin typeface="Arial"/>
              <a:ea typeface="Arial"/>
              <a:cs typeface="Arial"/>
              <a:sym typeface="Arial"/>
            </a:endParaRPr>
          </a:p>
        </p:txBody>
      </p:sp>
      <p:sp>
        <p:nvSpPr>
          <p:cNvPr id="314" name="Google Shape;314;p14"/>
          <p:cNvSpPr txBox="1"/>
          <p:nvPr>
            <p:ph type="title"/>
          </p:nvPr>
        </p:nvSpPr>
        <p:spPr>
          <a:xfrm>
            <a:off x="788653" y="342295"/>
            <a:ext cx="12317748"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t>３</a:t>
            </a:r>
            <a:r>
              <a:rPr b="1" lang="ja-JP" sz="4000">
                <a:latin typeface="Arial"/>
                <a:ea typeface="Arial"/>
                <a:cs typeface="Arial"/>
                <a:sym typeface="Arial"/>
              </a:rPr>
              <a:t>章 授業設計に組み込む①</a:t>
            </a:r>
            <a:endParaRPr/>
          </a:p>
        </p:txBody>
      </p:sp>
      <p:sp>
        <p:nvSpPr>
          <p:cNvPr id="315" name="Google Shape;315;p14"/>
          <p:cNvSpPr txBox="1"/>
          <p:nvPr/>
        </p:nvSpPr>
        <p:spPr>
          <a:xfrm>
            <a:off x="10879810" y="9180288"/>
            <a:ext cx="2080370" cy="471924"/>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pp.23-24</a:t>
            </a:r>
            <a:endParaRPr b="0" i="0" sz="1100" u="none" cap="none" strike="noStrike">
              <a:solidFill>
                <a:schemeClr val="lt2"/>
              </a:solidFill>
              <a:latin typeface="Arial"/>
              <a:ea typeface="Arial"/>
              <a:cs typeface="Arial"/>
              <a:sym typeface="Arial"/>
            </a:endParaRPr>
          </a:p>
        </p:txBody>
      </p:sp>
      <p:sp>
        <p:nvSpPr>
          <p:cNvPr id="316" name="Google Shape;316;p14"/>
          <p:cNvSpPr/>
          <p:nvPr/>
        </p:nvSpPr>
        <p:spPr>
          <a:xfrm>
            <a:off x="619478" y="3703270"/>
            <a:ext cx="3616579" cy="3404542"/>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17" name="Google Shape;317;p14"/>
          <p:cNvSpPr/>
          <p:nvPr/>
        </p:nvSpPr>
        <p:spPr>
          <a:xfrm>
            <a:off x="4776519" y="3703269"/>
            <a:ext cx="3616579" cy="3404542"/>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18" name="Google Shape;318;p14"/>
          <p:cNvSpPr/>
          <p:nvPr/>
        </p:nvSpPr>
        <p:spPr>
          <a:xfrm>
            <a:off x="8933560" y="3703268"/>
            <a:ext cx="3616579" cy="3404542"/>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19" name="Google Shape;319;p14"/>
          <p:cNvSpPr txBox="1"/>
          <p:nvPr/>
        </p:nvSpPr>
        <p:spPr>
          <a:xfrm>
            <a:off x="622732" y="4082348"/>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科目の位置付けの理解</a:t>
            </a:r>
            <a:endParaRPr b="1" i="0" sz="2400" u="none" cap="none" strike="noStrike">
              <a:solidFill>
                <a:schemeClr val="lt2"/>
              </a:solidFill>
              <a:latin typeface="Arial"/>
              <a:ea typeface="Arial"/>
              <a:cs typeface="Arial"/>
              <a:sym typeface="Arial"/>
            </a:endParaRPr>
          </a:p>
        </p:txBody>
      </p:sp>
      <p:sp>
        <p:nvSpPr>
          <p:cNvPr id="320" name="Google Shape;320;p14"/>
          <p:cNvSpPr txBox="1"/>
          <p:nvPr/>
        </p:nvSpPr>
        <p:spPr>
          <a:xfrm>
            <a:off x="4778146" y="4082348"/>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学生の特徴の把握</a:t>
            </a:r>
            <a:endParaRPr b="0" i="0" sz="1400" u="none" cap="none" strike="noStrike">
              <a:solidFill>
                <a:srgbClr val="000000"/>
              </a:solidFill>
              <a:latin typeface="Arial"/>
              <a:ea typeface="Arial"/>
              <a:cs typeface="Arial"/>
              <a:sym typeface="Arial"/>
            </a:endParaRPr>
          </a:p>
        </p:txBody>
      </p:sp>
      <p:sp>
        <p:nvSpPr>
          <p:cNvPr id="321" name="Google Shape;321;p14"/>
          <p:cNvSpPr txBox="1"/>
          <p:nvPr/>
        </p:nvSpPr>
        <p:spPr>
          <a:xfrm>
            <a:off x="9482150" y="3897437"/>
            <a:ext cx="2522647" cy="995144"/>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自分に合った</a:t>
            </a:r>
            <a:br>
              <a:rPr b="1" i="0" lang="ja-JP" sz="2400" u="none" cap="none" strike="noStrike">
                <a:solidFill>
                  <a:schemeClr val="lt2"/>
                </a:solidFill>
                <a:latin typeface="Arial"/>
                <a:ea typeface="Arial"/>
                <a:cs typeface="Arial"/>
                <a:sym typeface="Arial"/>
              </a:rPr>
            </a:br>
            <a:r>
              <a:rPr b="1" i="0" lang="ja-JP" sz="2400" u="none" cap="none" strike="noStrike">
                <a:solidFill>
                  <a:schemeClr val="lt2"/>
                </a:solidFill>
                <a:latin typeface="Arial"/>
                <a:ea typeface="Arial"/>
                <a:cs typeface="Arial"/>
                <a:sym typeface="Arial"/>
              </a:rPr>
              <a:t>教授法の選択</a:t>
            </a:r>
            <a:endParaRPr b="1" i="0" sz="2400" u="none" cap="none" strike="noStrike">
              <a:solidFill>
                <a:schemeClr val="lt2"/>
              </a:solidFill>
              <a:latin typeface="Arial"/>
              <a:ea typeface="Arial"/>
              <a:cs typeface="Arial"/>
              <a:sym typeface="Arial"/>
            </a:endParaRPr>
          </a:p>
        </p:txBody>
      </p:sp>
      <p:sp>
        <p:nvSpPr>
          <p:cNvPr id="322" name="Google Shape;322;p14"/>
          <p:cNvSpPr txBox="1"/>
          <p:nvPr/>
        </p:nvSpPr>
        <p:spPr>
          <a:xfrm>
            <a:off x="885968" y="4796673"/>
            <a:ext cx="3086853" cy="1487587"/>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学部や大学が掲げる教育目標や他教員のシラバスを参照し、担当する授業の学習成果が何かを理解する。</a:t>
            </a:r>
            <a:endParaRPr b="0" i="0" sz="1400" u="none" cap="none" strike="noStrike">
              <a:solidFill>
                <a:srgbClr val="000000"/>
              </a:solidFill>
              <a:latin typeface="Arial"/>
              <a:ea typeface="Arial"/>
              <a:cs typeface="Arial"/>
              <a:sym typeface="Arial"/>
            </a:endParaRPr>
          </a:p>
        </p:txBody>
      </p:sp>
      <p:sp>
        <p:nvSpPr>
          <p:cNvPr id="323" name="Google Shape;323;p14"/>
          <p:cNvSpPr txBox="1"/>
          <p:nvPr/>
        </p:nvSpPr>
        <p:spPr>
          <a:xfrm>
            <a:off x="5043009" y="4828744"/>
            <a:ext cx="3086853" cy="1487587"/>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学生がどのような予備知識を持っているかだけでなく、どのような学習を経験してきたかを確認する。</a:t>
            </a:r>
            <a:endParaRPr b="0" i="0" sz="1400" u="none" cap="none" strike="noStrike">
              <a:solidFill>
                <a:srgbClr val="000000"/>
              </a:solidFill>
              <a:latin typeface="Arial"/>
              <a:ea typeface="Arial"/>
              <a:cs typeface="Arial"/>
              <a:sym typeface="Arial"/>
            </a:endParaRPr>
          </a:p>
        </p:txBody>
      </p:sp>
      <p:sp>
        <p:nvSpPr>
          <p:cNvPr id="324" name="Google Shape;324;p14"/>
          <p:cNvSpPr txBox="1"/>
          <p:nvPr/>
        </p:nvSpPr>
        <p:spPr>
          <a:xfrm>
            <a:off x="9253970" y="4876800"/>
            <a:ext cx="3086853" cy="1487587"/>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学生への指示、議論や活動への介入などが必要になるため、自ら実践できるものから授業に組み込んでいく。</a:t>
            </a:r>
            <a:endParaRPr b="0" i="0" sz="1400" u="none" cap="none" strike="noStrike">
              <a:solidFill>
                <a:srgbClr val="000000"/>
              </a:solidFill>
              <a:latin typeface="Arial"/>
              <a:ea typeface="Arial"/>
              <a:cs typeface="Arial"/>
              <a:sym typeface="Arial"/>
            </a:endParaRPr>
          </a:p>
        </p:txBody>
      </p:sp>
      <p:pic>
        <p:nvPicPr>
          <p:cNvPr id="325" name="Google Shape;325;p14"/>
          <p:cNvPicPr preferRelativeResize="0"/>
          <p:nvPr/>
        </p:nvPicPr>
        <p:blipFill rotWithShape="1">
          <a:blip r:embed="rId3">
            <a:alphaModFix/>
          </a:blip>
          <a:srcRect b="0" l="0" r="0" t="0"/>
          <a:stretch/>
        </p:blipFill>
        <p:spPr>
          <a:xfrm>
            <a:off x="6167117" y="6495718"/>
            <a:ext cx="1051299" cy="1051299"/>
          </a:xfrm>
          <a:prstGeom prst="rect">
            <a:avLst/>
          </a:prstGeom>
          <a:noFill/>
          <a:ln>
            <a:noFill/>
          </a:ln>
        </p:spPr>
      </p:pic>
      <p:pic>
        <p:nvPicPr>
          <p:cNvPr id="326" name="Google Shape;326;p14"/>
          <p:cNvPicPr preferRelativeResize="0"/>
          <p:nvPr/>
        </p:nvPicPr>
        <p:blipFill rotWithShape="1">
          <a:blip r:embed="rId4">
            <a:alphaModFix/>
          </a:blip>
          <a:srcRect b="0" l="0" r="0" t="0"/>
          <a:stretch/>
        </p:blipFill>
        <p:spPr>
          <a:xfrm>
            <a:off x="10391652" y="6625221"/>
            <a:ext cx="965182" cy="965182"/>
          </a:xfrm>
          <a:prstGeom prst="rect">
            <a:avLst/>
          </a:prstGeom>
          <a:noFill/>
          <a:ln>
            <a:noFill/>
          </a:ln>
        </p:spPr>
      </p:pic>
      <p:pic>
        <p:nvPicPr>
          <p:cNvPr id="327" name="Google Shape;327;p14"/>
          <p:cNvPicPr preferRelativeResize="0"/>
          <p:nvPr/>
        </p:nvPicPr>
        <p:blipFill rotWithShape="1">
          <a:blip r:embed="rId5">
            <a:alphaModFix/>
          </a:blip>
          <a:srcRect b="0" l="0" r="0" t="0"/>
          <a:stretch/>
        </p:blipFill>
        <p:spPr>
          <a:xfrm>
            <a:off x="2010076" y="6582160"/>
            <a:ext cx="1051299" cy="105129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15"/>
          <p:cNvSpPr txBox="1"/>
          <p:nvPr/>
        </p:nvSpPr>
        <p:spPr>
          <a:xfrm>
            <a:off x="1269999" y="2519063"/>
            <a:ext cx="10464801" cy="780653"/>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学習目標と評価方法を明確にする</a:t>
            </a:r>
            <a:endParaRPr b="1" i="0" sz="3200" u="none" cap="none" strike="noStrike">
              <a:solidFill>
                <a:schemeClr val="lt2"/>
              </a:solidFill>
              <a:latin typeface="Arial"/>
              <a:ea typeface="Arial"/>
              <a:cs typeface="Arial"/>
              <a:sym typeface="Arial"/>
            </a:endParaRPr>
          </a:p>
        </p:txBody>
      </p:sp>
      <p:sp>
        <p:nvSpPr>
          <p:cNvPr id="333" name="Google Shape;333;p15"/>
          <p:cNvSpPr txBox="1"/>
          <p:nvPr>
            <p:ph type="title"/>
          </p:nvPr>
        </p:nvSpPr>
        <p:spPr>
          <a:xfrm>
            <a:off x="788653" y="342295"/>
            <a:ext cx="12317748"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t>３</a:t>
            </a:r>
            <a:r>
              <a:rPr b="1" lang="ja-JP" sz="4000">
                <a:latin typeface="Arial"/>
                <a:ea typeface="Arial"/>
                <a:cs typeface="Arial"/>
                <a:sym typeface="Arial"/>
              </a:rPr>
              <a:t>章 授業設計に組み込む②</a:t>
            </a:r>
            <a:endParaRPr b="1" sz="4000">
              <a:latin typeface="Arial"/>
              <a:ea typeface="Arial"/>
              <a:cs typeface="Arial"/>
              <a:sym typeface="Arial"/>
            </a:endParaRPr>
          </a:p>
        </p:txBody>
      </p:sp>
      <p:sp>
        <p:nvSpPr>
          <p:cNvPr id="334" name="Google Shape;334;p15"/>
          <p:cNvSpPr/>
          <p:nvPr/>
        </p:nvSpPr>
        <p:spPr>
          <a:xfrm>
            <a:off x="454663" y="3898518"/>
            <a:ext cx="3781396" cy="4283948"/>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35" name="Google Shape;335;p15"/>
          <p:cNvSpPr/>
          <p:nvPr/>
        </p:nvSpPr>
        <p:spPr>
          <a:xfrm>
            <a:off x="4611704" y="3898517"/>
            <a:ext cx="3781396" cy="4283948"/>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36" name="Google Shape;336;p15"/>
          <p:cNvSpPr/>
          <p:nvPr/>
        </p:nvSpPr>
        <p:spPr>
          <a:xfrm>
            <a:off x="8768745" y="3898516"/>
            <a:ext cx="3781396" cy="4283948"/>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37" name="Google Shape;337;p15"/>
          <p:cNvSpPr txBox="1"/>
          <p:nvPr/>
        </p:nvSpPr>
        <p:spPr>
          <a:xfrm>
            <a:off x="593199" y="4245056"/>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授業の目標から出発</a:t>
            </a:r>
            <a:endParaRPr b="1" i="0" sz="2400" u="none" cap="none" strike="noStrike">
              <a:solidFill>
                <a:schemeClr val="lt2"/>
              </a:solidFill>
              <a:latin typeface="Arial"/>
              <a:ea typeface="Arial"/>
              <a:cs typeface="Arial"/>
              <a:sym typeface="Arial"/>
            </a:endParaRPr>
          </a:p>
        </p:txBody>
      </p:sp>
      <p:sp>
        <p:nvSpPr>
          <p:cNvPr id="338" name="Google Shape;338;p15"/>
          <p:cNvSpPr txBox="1"/>
          <p:nvPr/>
        </p:nvSpPr>
        <p:spPr>
          <a:xfrm>
            <a:off x="4719041" y="4245056"/>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適切な学習目標の設定</a:t>
            </a:r>
            <a:endParaRPr b="0" i="0" sz="1400" u="none" cap="none" strike="noStrike">
              <a:solidFill>
                <a:srgbClr val="000000"/>
              </a:solidFill>
              <a:latin typeface="Arial"/>
              <a:ea typeface="Arial"/>
              <a:cs typeface="Arial"/>
              <a:sym typeface="Arial"/>
            </a:endParaRPr>
          </a:p>
        </p:txBody>
      </p:sp>
      <p:sp>
        <p:nvSpPr>
          <p:cNvPr id="339" name="Google Shape;339;p15"/>
          <p:cNvSpPr txBox="1"/>
          <p:nvPr/>
        </p:nvSpPr>
        <p:spPr>
          <a:xfrm>
            <a:off x="9252826" y="4245056"/>
            <a:ext cx="2813231"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目標と評価の整合</a:t>
            </a:r>
            <a:endParaRPr b="1" i="0" sz="2400" u="none" cap="none" strike="noStrike">
              <a:solidFill>
                <a:schemeClr val="lt2"/>
              </a:solidFill>
              <a:latin typeface="Arial"/>
              <a:ea typeface="Arial"/>
              <a:cs typeface="Arial"/>
              <a:sym typeface="Arial"/>
            </a:endParaRPr>
          </a:p>
        </p:txBody>
      </p:sp>
      <p:sp>
        <p:nvSpPr>
          <p:cNvPr id="340" name="Google Shape;340;p15"/>
          <p:cNvSpPr txBox="1"/>
          <p:nvPr/>
        </p:nvSpPr>
        <p:spPr>
          <a:xfrm>
            <a:off x="801931" y="4870868"/>
            <a:ext cx="3086853" cy="2795637"/>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以下の順で設計する</a:t>
            </a:r>
            <a:endParaRPr b="0" i="0" sz="1800" u="none" cap="none" strike="noStrike">
              <a:solidFill>
                <a:schemeClr val="lt2"/>
              </a:solidFill>
              <a:latin typeface="Arial"/>
              <a:ea typeface="Arial"/>
              <a:cs typeface="Arial"/>
              <a:sym typeface="Arial"/>
            </a:endParaRPr>
          </a:p>
          <a:p>
            <a:pPr indent="-342900" lvl="0" marL="342900" marR="0" rtl="0" algn="l">
              <a:lnSpc>
                <a:spcPct val="125000"/>
              </a:lnSpc>
              <a:spcBef>
                <a:spcPts val="1200"/>
              </a:spcBef>
              <a:spcAft>
                <a:spcPts val="0"/>
              </a:spcAft>
              <a:buClr>
                <a:schemeClr val="lt2"/>
              </a:buClr>
              <a:buSzPts val="1800"/>
              <a:buFont typeface="Helvetica Neue"/>
              <a:buAutoNum type="arabicPeriod"/>
            </a:pPr>
            <a:r>
              <a:rPr b="0" i="0" lang="ja-JP" sz="1800" u="none" cap="none" strike="noStrike">
                <a:solidFill>
                  <a:schemeClr val="lt2"/>
                </a:solidFill>
                <a:latin typeface="Arial"/>
                <a:ea typeface="Arial"/>
                <a:cs typeface="Arial"/>
                <a:sym typeface="Arial"/>
              </a:rPr>
              <a:t> 学生の到達目標の明確化</a:t>
            </a:r>
            <a:endParaRPr b="0" i="0" sz="1800" u="none" cap="none" strike="noStrike">
              <a:solidFill>
                <a:schemeClr val="lt2"/>
              </a:solidFill>
              <a:latin typeface="Arial"/>
              <a:ea typeface="Arial"/>
              <a:cs typeface="Arial"/>
              <a:sym typeface="Arial"/>
            </a:endParaRPr>
          </a:p>
          <a:p>
            <a:pPr indent="-342900" lvl="0" marL="342900" marR="0" rtl="0" algn="l">
              <a:lnSpc>
                <a:spcPct val="125000"/>
              </a:lnSpc>
              <a:spcBef>
                <a:spcPts val="1200"/>
              </a:spcBef>
              <a:spcAft>
                <a:spcPts val="0"/>
              </a:spcAft>
              <a:buClr>
                <a:schemeClr val="lt2"/>
              </a:buClr>
              <a:buSzPts val="1800"/>
              <a:buFont typeface="Helvetica Neue"/>
              <a:buAutoNum type="arabicPeriod"/>
            </a:pPr>
            <a:r>
              <a:rPr b="0" i="0" lang="ja-JP" sz="1800" u="none" cap="none" strike="noStrike">
                <a:solidFill>
                  <a:schemeClr val="lt2"/>
                </a:solidFill>
                <a:latin typeface="Arial"/>
                <a:ea typeface="Arial"/>
                <a:cs typeface="Arial"/>
                <a:sym typeface="Arial"/>
              </a:rPr>
              <a:t> 到達したことを確認するための学生の学習成果の決定</a:t>
            </a:r>
            <a:endParaRPr b="0" i="0" sz="1800" u="none" cap="none" strike="noStrike">
              <a:solidFill>
                <a:schemeClr val="lt2"/>
              </a:solidFill>
              <a:latin typeface="Arial"/>
              <a:ea typeface="Arial"/>
              <a:cs typeface="Arial"/>
              <a:sym typeface="Arial"/>
            </a:endParaRPr>
          </a:p>
          <a:p>
            <a:pPr indent="-342900" lvl="0" marL="342900" marR="0" rtl="0" algn="l">
              <a:lnSpc>
                <a:spcPct val="125000"/>
              </a:lnSpc>
              <a:spcBef>
                <a:spcPts val="1200"/>
              </a:spcBef>
              <a:spcAft>
                <a:spcPts val="0"/>
              </a:spcAft>
              <a:buClr>
                <a:schemeClr val="lt2"/>
              </a:buClr>
              <a:buSzPts val="1800"/>
              <a:buFont typeface="Helvetica Neue"/>
              <a:buAutoNum type="arabicPeriod"/>
            </a:pPr>
            <a:r>
              <a:rPr b="0" i="0" lang="ja-JP" sz="1800" u="none" cap="none" strike="noStrike">
                <a:solidFill>
                  <a:schemeClr val="lt2"/>
                </a:solidFill>
                <a:latin typeface="Arial"/>
                <a:ea typeface="Arial"/>
                <a:cs typeface="Arial"/>
                <a:sym typeface="Arial"/>
              </a:rPr>
              <a:t> 必要な学習経験の用意</a:t>
            </a:r>
            <a:endParaRPr b="0" i="0" sz="1800" u="none" cap="none" strike="noStrike">
              <a:solidFill>
                <a:schemeClr val="lt2"/>
              </a:solidFill>
              <a:latin typeface="Arial"/>
              <a:ea typeface="Arial"/>
              <a:cs typeface="Arial"/>
              <a:sym typeface="Arial"/>
            </a:endParaRPr>
          </a:p>
        </p:txBody>
      </p:sp>
      <p:sp>
        <p:nvSpPr>
          <p:cNvPr id="341" name="Google Shape;341;p15"/>
          <p:cNvSpPr txBox="1"/>
          <p:nvPr/>
        </p:nvSpPr>
        <p:spPr>
          <a:xfrm>
            <a:off x="4982278" y="4927233"/>
            <a:ext cx="3086853" cy="1641475"/>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アクティブラーニングでは、ブルームの学習目標の、より高次の認知的目標の到達を中心に設定できる。</a:t>
            </a:r>
            <a:endParaRPr b="0" i="0" sz="1800" u="none" cap="none" strike="noStrike">
              <a:solidFill>
                <a:schemeClr val="lt2"/>
              </a:solidFill>
              <a:latin typeface="Arial"/>
              <a:ea typeface="Arial"/>
              <a:cs typeface="Arial"/>
              <a:sym typeface="Arial"/>
            </a:endParaRPr>
          </a:p>
        </p:txBody>
      </p:sp>
      <p:sp>
        <p:nvSpPr>
          <p:cNvPr id="342" name="Google Shape;342;p15"/>
          <p:cNvSpPr txBox="1"/>
          <p:nvPr/>
        </p:nvSpPr>
        <p:spPr>
          <a:xfrm>
            <a:off x="9116016" y="4927232"/>
            <a:ext cx="3086853" cy="1641475"/>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学生の成果をどのように評価するかは重要な問題であり、評価方法に工夫が必要である。</a:t>
            </a:r>
            <a:endParaRPr b="0" i="0" sz="1800" u="none" cap="none" strike="noStrike">
              <a:solidFill>
                <a:schemeClr val="lt2"/>
              </a:solidFill>
              <a:latin typeface="Arial"/>
              <a:ea typeface="Arial"/>
              <a:cs typeface="Arial"/>
              <a:sym typeface="Arial"/>
            </a:endParaRPr>
          </a:p>
        </p:txBody>
      </p:sp>
      <p:pic>
        <p:nvPicPr>
          <p:cNvPr id="343" name="Google Shape;343;p15"/>
          <p:cNvPicPr preferRelativeResize="0"/>
          <p:nvPr/>
        </p:nvPicPr>
        <p:blipFill rotWithShape="1">
          <a:blip r:embed="rId3">
            <a:alphaModFix/>
          </a:blip>
          <a:srcRect b="0" l="0" r="0" t="0"/>
          <a:stretch/>
        </p:blipFill>
        <p:spPr>
          <a:xfrm>
            <a:off x="1852922" y="7590455"/>
            <a:ext cx="1001359" cy="1001359"/>
          </a:xfrm>
          <a:prstGeom prst="rect">
            <a:avLst/>
          </a:prstGeom>
          <a:noFill/>
          <a:ln>
            <a:noFill/>
          </a:ln>
        </p:spPr>
      </p:pic>
      <p:pic>
        <p:nvPicPr>
          <p:cNvPr id="344" name="Google Shape;344;p15"/>
          <p:cNvPicPr preferRelativeResize="0"/>
          <p:nvPr/>
        </p:nvPicPr>
        <p:blipFill rotWithShape="1">
          <a:blip r:embed="rId4">
            <a:alphaModFix/>
          </a:blip>
          <a:srcRect b="0" l="0" r="0" t="0"/>
          <a:stretch/>
        </p:blipFill>
        <p:spPr>
          <a:xfrm>
            <a:off x="5977387" y="7590455"/>
            <a:ext cx="1050030" cy="1050030"/>
          </a:xfrm>
          <a:prstGeom prst="rect">
            <a:avLst/>
          </a:prstGeom>
          <a:noFill/>
          <a:ln>
            <a:noFill/>
          </a:ln>
        </p:spPr>
      </p:pic>
      <p:pic>
        <p:nvPicPr>
          <p:cNvPr id="345" name="Google Shape;345;p15"/>
          <p:cNvPicPr preferRelativeResize="0"/>
          <p:nvPr/>
        </p:nvPicPr>
        <p:blipFill rotWithShape="1">
          <a:blip r:embed="rId5">
            <a:alphaModFix/>
          </a:blip>
          <a:srcRect b="0" l="0" r="0" t="0"/>
          <a:stretch/>
        </p:blipFill>
        <p:spPr>
          <a:xfrm>
            <a:off x="10367110" y="7697424"/>
            <a:ext cx="943061" cy="943061"/>
          </a:xfrm>
          <a:prstGeom prst="rect">
            <a:avLst/>
          </a:prstGeom>
          <a:noFill/>
          <a:ln>
            <a:noFill/>
          </a:ln>
        </p:spPr>
      </p:pic>
      <p:sp>
        <p:nvSpPr>
          <p:cNvPr id="346" name="Google Shape;346;p15"/>
          <p:cNvSpPr txBox="1"/>
          <p:nvPr/>
        </p:nvSpPr>
        <p:spPr>
          <a:xfrm>
            <a:off x="10879810" y="9180288"/>
            <a:ext cx="2080370" cy="471924"/>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pp.24-25</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16"/>
          <p:cNvSpPr txBox="1"/>
          <p:nvPr/>
        </p:nvSpPr>
        <p:spPr>
          <a:xfrm>
            <a:off x="1269999" y="2339624"/>
            <a:ext cx="10464801" cy="992490"/>
          </a:xfrm>
          <a:prstGeom prst="rect">
            <a:avLst/>
          </a:prstGeom>
          <a:noFill/>
          <a:ln>
            <a:noFill/>
          </a:ln>
        </p:spPr>
        <p:txBody>
          <a:bodyPr anchorCtr="0" anchor="ctr" bIns="50800" lIns="50800" spcFirstLastPara="1" rIns="50800" wrap="square" tIns="50800">
            <a:normAutofit lnSpcReduction="10000"/>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学習経験として</a:t>
            </a:r>
            <a:endParaRPr b="1" i="0" sz="3200" u="none" cap="none" strike="noStrike">
              <a:solidFill>
                <a:schemeClr val="lt2"/>
              </a:solidFill>
              <a:latin typeface="Arial"/>
              <a:ea typeface="Arial"/>
              <a:cs typeface="Arial"/>
              <a:sym typeface="Arial"/>
            </a:endParaRPr>
          </a:p>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アクティブラーニングを組み込む</a:t>
            </a:r>
            <a:endParaRPr b="1" i="0" sz="3200" u="none" cap="none" strike="noStrike">
              <a:solidFill>
                <a:schemeClr val="lt2"/>
              </a:solidFill>
              <a:latin typeface="Arial"/>
              <a:ea typeface="Arial"/>
              <a:cs typeface="Arial"/>
              <a:sym typeface="Arial"/>
            </a:endParaRPr>
          </a:p>
        </p:txBody>
      </p:sp>
      <p:sp>
        <p:nvSpPr>
          <p:cNvPr id="352" name="Google Shape;352;p16"/>
          <p:cNvSpPr txBox="1"/>
          <p:nvPr>
            <p:ph type="title"/>
          </p:nvPr>
        </p:nvSpPr>
        <p:spPr>
          <a:xfrm>
            <a:off x="788653" y="342295"/>
            <a:ext cx="12317748"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t>３</a:t>
            </a:r>
            <a:r>
              <a:rPr b="1" lang="ja-JP" sz="4000">
                <a:latin typeface="Arial"/>
                <a:ea typeface="Arial"/>
                <a:cs typeface="Arial"/>
                <a:sym typeface="Arial"/>
              </a:rPr>
              <a:t>章 授業設計に組み込む③</a:t>
            </a:r>
            <a:endParaRPr/>
          </a:p>
        </p:txBody>
      </p:sp>
      <p:sp>
        <p:nvSpPr>
          <p:cNvPr id="353" name="Google Shape;353;p16"/>
          <p:cNvSpPr/>
          <p:nvPr/>
        </p:nvSpPr>
        <p:spPr>
          <a:xfrm>
            <a:off x="493239" y="3986107"/>
            <a:ext cx="3760424" cy="3908633"/>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54" name="Google Shape;354;p16"/>
          <p:cNvSpPr/>
          <p:nvPr/>
        </p:nvSpPr>
        <p:spPr>
          <a:xfrm>
            <a:off x="4650280" y="3986106"/>
            <a:ext cx="3760424" cy="3908633"/>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55" name="Google Shape;355;p16"/>
          <p:cNvSpPr/>
          <p:nvPr/>
        </p:nvSpPr>
        <p:spPr>
          <a:xfrm>
            <a:off x="8807321" y="3986105"/>
            <a:ext cx="3760424" cy="3908633"/>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56" name="Google Shape;356;p16"/>
          <p:cNvSpPr txBox="1"/>
          <p:nvPr/>
        </p:nvSpPr>
        <p:spPr>
          <a:xfrm>
            <a:off x="493239" y="4472491"/>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学生の学習活動の確定</a:t>
            </a:r>
            <a:endParaRPr b="1" i="0" sz="2400" u="none" cap="none" strike="noStrike">
              <a:solidFill>
                <a:schemeClr val="lt2"/>
              </a:solidFill>
              <a:latin typeface="Arial"/>
              <a:ea typeface="Arial"/>
              <a:cs typeface="Arial"/>
              <a:sym typeface="Arial"/>
            </a:endParaRPr>
          </a:p>
        </p:txBody>
      </p:sp>
      <p:sp>
        <p:nvSpPr>
          <p:cNvPr id="357" name="Google Shape;357;p16"/>
          <p:cNvSpPr txBox="1"/>
          <p:nvPr/>
        </p:nvSpPr>
        <p:spPr>
          <a:xfrm>
            <a:off x="4650280" y="4268892"/>
            <a:ext cx="3613326" cy="995144"/>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学習行動に適した</a:t>
            </a:r>
            <a:br>
              <a:rPr b="1" i="0" lang="ja-JP" sz="2400" u="none" cap="none" strike="noStrike">
                <a:solidFill>
                  <a:schemeClr val="lt2"/>
                </a:solidFill>
                <a:latin typeface="Arial"/>
                <a:ea typeface="Arial"/>
                <a:cs typeface="Arial"/>
                <a:sym typeface="Arial"/>
              </a:rPr>
            </a:br>
            <a:r>
              <a:rPr b="1" i="0" lang="ja-JP" sz="2400" u="none" cap="none" strike="noStrike">
                <a:solidFill>
                  <a:schemeClr val="lt2"/>
                </a:solidFill>
                <a:latin typeface="Arial"/>
                <a:ea typeface="Arial"/>
                <a:cs typeface="Arial"/>
                <a:sym typeface="Arial"/>
              </a:rPr>
              <a:t>学習形態の選択</a:t>
            </a:r>
            <a:endParaRPr b="0" i="0" sz="1400" u="none" cap="none" strike="noStrike">
              <a:solidFill>
                <a:srgbClr val="000000"/>
              </a:solidFill>
              <a:latin typeface="Arial"/>
              <a:ea typeface="Arial"/>
              <a:cs typeface="Arial"/>
              <a:sym typeface="Arial"/>
            </a:endParaRPr>
          </a:p>
        </p:txBody>
      </p:sp>
      <p:sp>
        <p:nvSpPr>
          <p:cNvPr id="358" name="Google Shape;358;p16"/>
          <p:cNvSpPr txBox="1"/>
          <p:nvPr/>
        </p:nvSpPr>
        <p:spPr>
          <a:xfrm>
            <a:off x="9280916" y="4432475"/>
            <a:ext cx="2813231"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全体的な実施計画</a:t>
            </a:r>
            <a:endParaRPr b="1" i="0" sz="2400" u="none" cap="none" strike="noStrike">
              <a:solidFill>
                <a:schemeClr val="lt2"/>
              </a:solidFill>
              <a:latin typeface="Arial"/>
              <a:ea typeface="Arial"/>
              <a:cs typeface="Arial"/>
              <a:sym typeface="Arial"/>
            </a:endParaRPr>
          </a:p>
        </p:txBody>
      </p:sp>
      <p:sp>
        <p:nvSpPr>
          <p:cNvPr id="359" name="Google Shape;359;p16"/>
          <p:cNvSpPr txBox="1"/>
          <p:nvPr/>
        </p:nvSpPr>
        <p:spPr>
          <a:xfrm>
            <a:off x="654385" y="5189832"/>
            <a:ext cx="3442125" cy="1641475"/>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毎回の授業において、学習活動の順序や段階を設定し、学習の進行に伴って学習意欲が高まるように配列する。</a:t>
            </a:r>
            <a:endParaRPr b="0" i="0" sz="1800" u="none" cap="none" strike="noStrike">
              <a:solidFill>
                <a:schemeClr val="lt2"/>
              </a:solidFill>
              <a:latin typeface="Arial"/>
              <a:ea typeface="Arial"/>
              <a:cs typeface="Arial"/>
              <a:sym typeface="Arial"/>
            </a:endParaRPr>
          </a:p>
        </p:txBody>
      </p:sp>
      <p:sp>
        <p:nvSpPr>
          <p:cNvPr id="360" name="Google Shape;360;p16"/>
          <p:cNvSpPr txBox="1"/>
          <p:nvPr/>
        </p:nvSpPr>
        <p:spPr>
          <a:xfrm>
            <a:off x="4891604" y="5165154"/>
            <a:ext cx="3519100" cy="2103140"/>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以下の3つの側面から選択</a:t>
            </a:r>
            <a:endParaRPr b="0" i="0" sz="1800" u="none" cap="none" strike="noStrike">
              <a:solidFill>
                <a:schemeClr val="lt2"/>
              </a:solidFill>
              <a:latin typeface="Arial"/>
              <a:ea typeface="Arial"/>
              <a:cs typeface="Arial"/>
              <a:sym typeface="Arial"/>
            </a:endParaRPr>
          </a:p>
          <a:p>
            <a:pPr indent="-342900" lvl="0" marL="342900" marR="0" rtl="0" algn="l">
              <a:lnSpc>
                <a:spcPct val="125000"/>
              </a:lnSpc>
              <a:spcBef>
                <a:spcPts val="1200"/>
              </a:spcBef>
              <a:spcAft>
                <a:spcPts val="0"/>
              </a:spcAft>
              <a:buClr>
                <a:schemeClr val="lt2"/>
              </a:buClr>
              <a:buSzPts val="1800"/>
              <a:buFont typeface="Helvetica Neue"/>
              <a:buAutoNum type="arabicPeriod"/>
            </a:pPr>
            <a:r>
              <a:rPr b="0" i="0" lang="ja-JP" sz="1800" u="none" cap="none" strike="noStrike">
                <a:solidFill>
                  <a:schemeClr val="lt2"/>
                </a:solidFill>
                <a:latin typeface="Arial"/>
                <a:ea typeface="Arial"/>
                <a:cs typeface="Arial"/>
                <a:sym typeface="Arial"/>
              </a:rPr>
              <a:t>一斉学習, 個別学習, 協同学習</a:t>
            </a:r>
            <a:endParaRPr b="0" i="0" sz="1800" u="none" cap="none" strike="noStrike">
              <a:solidFill>
                <a:schemeClr val="lt2"/>
              </a:solidFill>
              <a:latin typeface="Arial"/>
              <a:ea typeface="Arial"/>
              <a:cs typeface="Arial"/>
              <a:sym typeface="Arial"/>
            </a:endParaRPr>
          </a:p>
          <a:p>
            <a:pPr indent="-342900" lvl="0" marL="342900" marR="0" rtl="0" algn="l">
              <a:lnSpc>
                <a:spcPct val="125000"/>
              </a:lnSpc>
              <a:spcBef>
                <a:spcPts val="1200"/>
              </a:spcBef>
              <a:spcAft>
                <a:spcPts val="0"/>
              </a:spcAft>
              <a:buClr>
                <a:schemeClr val="lt2"/>
              </a:buClr>
              <a:buSzPts val="1800"/>
              <a:buFont typeface="Helvetica Neue"/>
              <a:buAutoNum type="arabicPeriod"/>
            </a:pPr>
            <a:r>
              <a:rPr b="0" i="0" lang="ja-JP" sz="1800" u="none" cap="none" strike="noStrike">
                <a:solidFill>
                  <a:schemeClr val="lt2"/>
                </a:solidFill>
                <a:latin typeface="Arial"/>
                <a:ea typeface="Arial"/>
                <a:cs typeface="Arial"/>
                <a:sym typeface="Arial"/>
              </a:rPr>
              <a:t>教室内学習と教室外学習</a:t>
            </a:r>
            <a:endParaRPr b="0" i="0" sz="1800" u="none" cap="none" strike="noStrike">
              <a:solidFill>
                <a:schemeClr val="lt2"/>
              </a:solidFill>
              <a:latin typeface="Arial"/>
              <a:ea typeface="Arial"/>
              <a:cs typeface="Arial"/>
              <a:sym typeface="Arial"/>
            </a:endParaRPr>
          </a:p>
          <a:p>
            <a:pPr indent="-342900" lvl="0" marL="342900" marR="0" rtl="0" algn="l">
              <a:lnSpc>
                <a:spcPct val="125000"/>
              </a:lnSpc>
              <a:spcBef>
                <a:spcPts val="1200"/>
              </a:spcBef>
              <a:spcAft>
                <a:spcPts val="0"/>
              </a:spcAft>
              <a:buClr>
                <a:schemeClr val="lt2"/>
              </a:buClr>
              <a:buSzPts val="1800"/>
              <a:buFont typeface="Helvetica Neue"/>
              <a:buAutoNum type="arabicPeriod"/>
            </a:pPr>
            <a:r>
              <a:rPr b="0" i="0" lang="ja-JP" sz="1800" u="none" cap="none" strike="noStrike">
                <a:solidFill>
                  <a:schemeClr val="lt2"/>
                </a:solidFill>
                <a:latin typeface="Arial"/>
                <a:ea typeface="Arial"/>
                <a:cs typeface="Arial"/>
                <a:sym typeface="Arial"/>
              </a:rPr>
              <a:t>対面型学習とオンライン学習</a:t>
            </a:r>
            <a:endParaRPr b="0" i="0" sz="1400" u="none" cap="none" strike="noStrike">
              <a:solidFill>
                <a:srgbClr val="000000"/>
              </a:solidFill>
              <a:latin typeface="Arial"/>
              <a:ea typeface="Arial"/>
              <a:cs typeface="Arial"/>
              <a:sym typeface="Arial"/>
            </a:endParaRPr>
          </a:p>
        </p:txBody>
      </p:sp>
      <p:sp>
        <p:nvSpPr>
          <p:cNvPr id="361" name="Google Shape;361;p16"/>
          <p:cNvSpPr txBox="1"/>
          <p:nvPr/>
        </p:nvSpPr>
        <p:spPr>
          <a:xfrm>
            <a:off x="9144106" y="5139663"/>
            <a:ext cx="3086853" cy="1972335"/>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多くの大学の授業時間の90分間の中で、40〜60分程度が学生の活動時間となる。この時間の有効化するための事前予習課題を計画する。</a:t>
            </a:r>
            <a:endParaRPr b="0" i="0" sz="1400" u="none" cap="none" strike="noStrike">
              <a:solidFill>
                <a:srgbClr val="000000"/>
              </a:solidFill>
              <a:latin typeface="Arial"/>
              <a:ea typeface="Arial"/>
              <a:cs typeface="Arial"/>
              <a:sym typeface="Arial"/>
            </a:endParaRPr>
          </a:p>
        </p:txBody>
      </p:sp>
      <p:pic>
        <p:nvPicPr>
          <p:cNvPr id="362" name="Google Shape;362;p16"/>
          <p:cNvPicPr preferRelativeResize="0"/>
          <p:nvPr/>
        </p:nvPicPr>
        <p:blipFill rotWithShape="1">
          <a:blip r:embed="rId3">
            <a:alphaModFix/>
          </a:blip>
          <a:srcRect b="0" l="0" r="0" t="0"/>
          <a:stretch/>
        </p:blipFill>
        <p:spPr>
          <a:xfrm>
            <a:off x="10347118" y="7438994"/>
            <a:ext cx="966054" cy="966054"/>
          </a:xfrm>
          <a:prstGeom prst="rect">
            <a:avLst/>
          </a:prstGeom>
          <a:noFill/>
          <a:ln>
            <a:noFill/>
          </a:ln>
        </p:spPr>
      </p:pic>
      <p:pic>
        <p:nvPicPr>
          <p:cNvPr id="363" name="Google Shape;363;p16"/>
          <p:cNvPicPr preferRelativeResize="0"/>
          <p:nvPr/>
        </p:nvPicPr>
        <p:blipFill rotWithShape="1">
          <a:blip r:embed="rId4">
            <a:alphaModFix/>
          </a:blip>
          <a:srcRect b="0" l="0" r="0" t="0"/>
          <a:stretch/>
        </p:blipFill>
        <p:spPr>
          <a:xfrm>
            <a:off x="6047465" y="7284215"/>
            <a:ext cx="966054" cy="966054"/>
          </a:xfrm>
          <a:prstGeom prst="rect">
            <a:avLst/>
          </a:prstGeom>
          <a:noFill/>
          <a:ln>
            <a:noFill/>
          </a:ln>
        </p:spPr>
      </p:pic>
      <p:pic>
        <p:nvPicPr>
          <p:cNvPr id="364" name="Google Shape;364;p16"/>
          <p:cNvPicPr preferRelativeResize="0"/>
          <p:nvPr/>
        </p:nvPicPr>
        <p:blipFill rotWithShape="1">
          <a:blip r:embed="rId5">
            <a:alphaModFix/>
          </a:blip>
          <a:srcRect b="0" l="0" r="0" t="0"/>
          <a:stretch/>
        </p:blipFill>
        <p:spPr>
          <a:xfrm>
            <a:off x="1691628" y="6922837"/>
            <a:ext cx="1327432" cy="1327432"/>
          </a:xfrm>
          <a:prstGeom prst="rect">
            <a:avLst/>
          </a:prstGeom>
          <a:noFill/>
          <a:ln>
            <a:noFill/>
          </a:ln>
        </p:spPr>
      </p:pic>
      <p:sp>
        <p:nvSpPr>
          <p:cNvPr id="365" name="Google Shape;365;p16"/>
          <p:cNvSpPr txBox="1"/>
          <p:nvPr/>
        </p:nvSpPr>
        <p:spPr>
          <a:xfrm>
            <a:off x="10879810" y="9180288"/>
            <a:ext cx="2080370" cy="471924"/>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pp.26-28</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17"/>
          <p:cNvSpPr txBox="1"/>
          <p:nvPr/>
        </p:nvSpPr>
        <p:spPr>
          <a:xfrm>
            <a:off x="1387303" y="2258850"/>
            <a:ext cx="10464801" cy="780653"/>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アクティブラーニングを組み込む工夫</a:t>
            </a:r>
            <a:endParaRPr b="1" i="0" sz="3200" u="none" cap="none" strike="noStrike">
              <a:solidFill>
                <a:schemeClr val="lt2"/>
              </a:solidFill>
              <a:latin typeface="Arial"/>
              <a:ea typeface="Arial"/>
              <a:cs typeface="Arial"/>
              <a:sym typeface="Arial"/>
            </a:endParaRPr>
          </a:p>
        </p:txBody>
      </p:sp>
      <p:sp>
        <p:nvSpPr>
          <p:cNvPr id="371" name="Google Shape;371;p17"/>
          <p:cNvSpPr txBox="1"/>
          <p:nvPr>
            <p:ph type="title"/>
          </p:nvPr>
        </p:nvSpPr>
        <p:spPr>
          <a:xfrm>
            <a:off x="788653" y="342295"/>
            <a:ext cx="12317748"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t>３</a:t>
            </a:r>
            <a:r>
              <a:rPr b="1" lang="ja-JP" sz="4000">
                <a:latin typeface="Arial"/>
                <a:ea typeface="Arial"/>
                <a:cs typeface="Arial"/>
                <a:sym typeface="Arial"/>
              </a:rPr>
              <a:t>章 授業設計に組み込む④</a:t>
            </a:r>
            <a:endParaRPr/>
          </a:p>
        </p:txBody>
      </p:sp>
      <p:sp>
        <p:nvSpPr>
          <p:cNvPr id="372" name="Google Shape;372;p17"/>
          <p:cNvSpPr txBox="1"/>
          <p:nvPr/>
        </p:nvSpPr>
        <p:spPr>
          <a:xfrm>
            <a:off x="10879810" y="9195498"/>
            <a:ext cx="2080189" cy="471924"/>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pp.28-30</a:t>
            </a:r>
            <a:endParaRPr b="0" i="0" sz="1100" u="none" cap="none" strike="noStrike">
              <a:solidFill>
                <a:schemeClr val="lt2"/>
              </a:solidFill>
              <a:latin typeface="Arial"/>
              <a:ea typeface="Arial"/>
              <a:cs typeface="Arial"/>
              <a:sym typeface="Arial"/>
            </a:endParaRPr>
          </a:p>
        </p:txBody>
      </p:sp>
      <p:sp>
        <p:nvSpPr>
          <p:cNvPr id="373" name="Google Shape;373;p17"/>
          <p:cNvSpPr/>
          <p:nvPr/>
        </p:nvSpPr>
        <p:spPr>
          <a:xfrm>
            <a:off x="487243" y="3537018"/>
            <a:ext cx="3748813" cy="4240095"/>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74" name="Google Shape;374;p17"/>
          <p:cNvSpPr/>
          <p:nvPr/>
        </p:nvSpPr>
        <p:spPr>
          <a:xfrm>
            <a:off x="4644284" y="3537017"/>
            <a:ext cx="3748813" cy="4240095"/>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75" name="Google Shape;375;p17"/>
          <p:cNvSpPr/>
          <p:nvPr/>
        </p:nvSpPr>
        <p:spPr>
          <a:xfrm>
            <a:off x="8801325" y="3537016"/>
            <a:ext cx="3748813" cy="4240095"/>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76" name="Google Shape;376;p17"/>
          <p:cNvSpPr txBox="1"/>
          <p:nvPr/>
        </p:nvSpPr>
        <p:spPr>
          <a:xfrm>
            <a:off x="547903" y="4005523"/>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学生の意欲を高める</a:t>
            </a:r>
            <a:endParaRPr b="1" i="0" sz="2400" u="none" cap="none" strike="noStrike">
              <a:solidFill>
                <a:schemeClr val="lt2"/>
              </a:solidFill>
              <a:latin typeface="Arial"/>
              <a:ea typeface="Arial"/>
              <a:cs typeface="Arial"/>
              <a:sym typeface="Arial"/>
            </a:endParaRPr>
          </a:p>
        </p:txBody>
      </p:sp>
      <p:sp>
        <p:nvSpPr>
          <p:cNvPr id="377" name="Google Shape;377;p17"/>
          <p:cNvSpPr txBox="1"/>
          <p:nvPr/>
        </p:nvSpPr>
        <p:spPr>
          <a:xfrm>
            <a:off x="4813041" y="4012207"/>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取り入れやすいものから</a:t>
            </a:r>
            <a:endParaRPr b="0" i="0" sz="1400" u="none" cap="none" strike="noStrike">
              <a:solidFill>
                <a:srgbClr val="000000"/>
              </a:solidFill>
              <a:latin typeface="Arial"/>
              <a:ea typeface="Arial"/>
              <a:cs typeface="Arial"/>
              <a:sym typeface="Arial"/>
            </a:endParaRPr>
          </a:p>
        </p:txBody>
      </p:sp>
      <p:sp>
        <p:nvSpPr>
          <p:cNvPr id="378" name="Google Shape;378;p17"/>
          <p:cNvSpPr txBox="1"/>
          <p:nvPr/>
        </p:nvSpPr>
        <p:spPr>
          <a:xfrm>
            <a:off x="9480837" y="3733411"/>
            <a:ext cx="2458939" cy="995144"/>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学内外の資源を活用する</a:t>
            </a:r>
            <a:endParaRPr b="1" i="0" sz="2400" u="none" cap="none" strike="noStrike">
              <a:solidFill>
                <a:schemeClr val="lt2"/>
              </a:solidFill>
              <a:latin typeface="Arial"/>
              <a:ea typeface="Arial"/>
              <a:cs typeface="Arial"/>
              <a:sym typeface="Arial"/>
            </a:endParaRPr>
          </a:p>
        </p:txBody>
      </p:sp>
      <p:sp>
        <p:nvSpPr>
          <p:cNvPr id="379" name="Google Shape;379;p17"/>
          <p:cNvSpPr txBox="1"/>
          <p:nvPr/>
        </p:nvSpPr>
        <p:spPr>
          <a:xfrm>
            <a:off x="622731" y="4946946"/>
            <a:ext cx="3613325" cy="1295226"/>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学生の生活場面のおける課題や将来の職業的課題と関連している活動を取り入れる。</a:t>
            </a:r>
            <a:endParaRPr b="0" i="0" sz="1800" u="none" cap="none" strike="noStrike">
              <a:solidFill>
                <a:schemeClr val="lt2"/>
              </a:solidFill>
              <a:latin typeface="Arial"/>
              <a:ea typeface="Arial"/>
              <a:cs typeface="Arial"/>
              <a:sym typeface="Arial"/>
            </a:endParaRPr>
          </a:p>
        </p:txBody>
      </p:sp>
      <p:sp>
        <p:nvSpPr>
          <p:cNvPr id="380" name="Google Shape;380;p17"/>
          <p:cNvSpPr txBox="1"/>
          <p:nvPr/>
        </p:nvSpPr>
        <p:spPr>
          <a:xfrm>
            <a:off x="4797967" y="4924833"/>
            <a:ext cx="3560574" cy="1641475"/>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経験したことのない手法を急に導入したり、行ってきた授業を全て変えたりすることは、あまり推奨されない。</a:t>
            </a:r>
            <a:endParaRPr b="0" i="0" sz="1400" u="none" cap="none" strike="noStrike">
              <a:solidFill>
                <a:srgbClr val="000000"/>
              </a:solidFill>
              <a:latin typeface="Arial"/>
              <a:ea typeface="Arial"/>
              <a:cs typeface="Arial"/>
              <a:sym typeface="Arial"/>
            </a:endParaRPr>
          </a:p>
        </p:txBody>
      </p:sp>
      <p:sp>
        <p:nvSpPr>
          <p:cNvPr id="381" name="Google Shape;381;p17"/>
          <p:cNvSpPr txBox="1"/>
          <p:nvPr/>
        </p:nvSpPr>
        <p:spPr>
          <a:xfrm>
            <a:off x="9012680" y="4578034"/>
            <a:ext cx="3395254" cy="2795637"/>
          </a:xfrm>
          <a:prstGeom prst="rect">
            <a:avLst/>
          </a:prstGeom>
          <a:noFill/>
          <a:ln>
            <a:noFill/>
          </a:ln>
        </p:spPr>
        <p:txBody>
          <a:bodyPr anchorCtr="0" anchor="ctr" bIns="50800" lIns="50800" spcFirstLastPara="1" rIns="50800" wrap="square" tIns="50800">
            <a:spAutoFit/>
          </a:bodyPr>
          <a:lstStyle/>
          <a:p>
            <a:pPr indent="-342900" lvl="0" marL="342900" marR="0" rtl="0" algn="l">
              <a:lnSpc>
                <a:spcPct val="125000"/>
              </a:lnSpc>
              <a:spcBef>
                <a:spcPts val="1200"/>
              </a:spcBef>
              <a:spcAft>
                <a:spcPts val="0"/>
              </a:spcAft>
              <a:buClr>
                <a:schemeClr val="lt2"/>
              </a:buClr>
              <a:buSzPts val="1800"/>
              <a:buFont typeface="Arial"/>
              <a:buAutoNum type="arabicPeriod"/>
            </a:pPr>
            <a:r>
              <a:rPr b="0" i="0" lang="ja-JP" sz="1800" u="none" cap="none" strike="noStrike">
                <a:solidFill>
                  <a:schemeClr val="lt2"/>
                </a:solidFill>
                <a:latin typeface="Arial"/>
                <a:ea typeface="Arial"/>
                <a:cs typeface="Arial"/>
                <a:sym typeface="Arial"/>
              </a:rPr>
              <a:t>物的資源</a:t>
            </a:r>
            <a:br>
              <a:rPr b="0" i="0" lang="ja-JP" sz="1800" u="none" cap="none" strike="noStrike">
                <a:solidFill>
                  <a:schemeClr val="lt2"/>
                </a:solidFill>
                <a:latin typeface="Arial"/>
                <a:ea typeface="Arial"/>
                <a:cs typeface="Arial"/>
                <a:sym typeface="Arial"/>
              </a:rPr>
            </a:br>
            <a:r>
              <a:rPr b="0" i="0" lang="ja-JP" sz="1800" u="none" cap="none" strike="noStrike">
                <a:solidFill>
                  <a:schemeClr val="lt2"/>
                </a:solidFill>
                <a:latin typeface="Arial"/>
                <a:ea typeface="Arial"/>
                <a:cs typeface="Arial"/>
                <a:sym typeface="Arial"/>
              </a:rPr>
              <a:t>教室や文献など</a:t>
            </a:r>
            <a:endParaRPr b="0" i="0" sz="1800" u="none" cap="none" strike="noStrike">
              <a:solidFill>
                <a:schemeClr val="lt2"/>
              </a:solidFill>
              <a:latin typeface="Arial"/>
              <a:ea typeface="Arial"/>
              <a:cs typeface="Arial"/>
              <a:sym typeface="Arial"/>
            </a:endParaRPr>
          </a:p>
          <a:p>
            <a:pPr indent="-342900" lvl="0" marL="342900" marR="0" rtl="0" algn="l">
              <a:lnSpc>
                <a:spcPct val="125000"/>
              </a:lnSpc>
              <a:spcBef>
                <a:spcPts val="1200"/>
              </a:spcBef>
              <a:spcAft>
                <a:spcPts val="0"/>
              </a:spcAft>
              <a:buClr>
                <a:schemeClr val="lt2"/>
              </a:buClr>
              <a:buSzPts val="1800"/>
              <a:buFont typeface="Arial"/>
              <a:buAutoNum type="arabicPeriod"/>
            </a:pPr>
            <a:r>
              <a:rPr b="0" i="0" lang="ja-JP" sz="1800" u="none" cap="none" strike="noStrike">
                <a:solidFill>
                  <a:schemeClr val="lt2"/>
                </a:solidFill>
                <a:latin typeface="Arial"/>
                <a:ea typeface="Arial"/>
                <a:cs typeface="Arial"/>
                <a:sym typeface="Arial"/>
              </a:rPr>
              <a:t>人的資源</a:t>
            </a:r>
            <a:br>
              <a:rPr b="0" i="0" lang="ja-JP" sz="1800" u="none" cap="none" strike="noStrike">
                <a:solidFill>
                  <a:schemeClr val="lt2"/>
                </a:solidFill>
                <a:latin typeface="Arial"/>
                <a:ea typeface="Arial"/>
                <a:cs typeface="Arial"/>
                <a:sym typeface="Arial"/>
              </a:rPr>
            </a:br>
            <a:r>
              <a:rPr b="0" i="0" lang="ja-JP" sz="1800" u="none" cap="none" strike="noStrike">
                <a:solidFill>
                  <a:schemeClr val="lt2"/>
                </a:solidFill>
                <a:latin typeface="Arial"/>
                <a:ea typeface="Arial"/>
                <a:cs typeface="Arial"/>
                <a:sym typeface="Arial"/>
              </a:rPr>
              <a:t>TAや学外のゲスト講師など</a:t>
            </a:r>
            <a:endParaRPr b="0" i="0" sz="1800" u="none" cap="none" strike="noStrike">
              <a:solidFill>
                <a:schemeClr val="lt2"/>
              </a:solidFill>
              <a:latin typeface="Arial"/>
              <a:ea typeface="Arial"/>
              <a:cs typeface="Arial"/>
              <a:sym typeface="Arial"/>
            </a:endParaRPr>
          </a:p>
          <a:p>
            <a:pPr indent="-342900" lvl="0" marL="342900" marR="0" rtl="0" algn="l">
              <a:lnSpc>
                <a:spcPct val="125000"/>
              </a:lnSpc>
              <a:spcBef>
                <a:spcPts val="1200"/>
              </a:spcBef>
              <a:spcAft>
                <a:spcPts val="0"/>
              </a:spcAft>
              <a:buClr>
                <a:schemeClr val="lt2"/>
              </a:buClr>
              <a:buSzPts val="1800"/>
              <a:buFont typeface="Arial"/>
              <a:buAutoNum type="arabicPeriod"/>
            </a:pPr>
            <a:r>
              <a:rPr b="0" i="0" lang="ja-JP" sz="1800" u="none" cap="none" strike="noStrike">
                <a:solidFill>
                  <a:schemeClr val="lt2"/>
                </a:solidFill>
                <a:latin typeface="Arial"/>
                <a:ea typeface="Arial"/>
                <a:cs typeface="Arial"/>
                <a:sym typeface="Arial"/>
              </a:rPr>
              <a:t>財政的資源</a:t>
            </a:r>
            <a:endParaRPr b="0" i="0" sz="1800" u="none" cap="none" strike="noStrike">
              <a:solidFill>
                <a:schemeClr val="lt2"/>
              </a:solidFill>
              <a:latin typeface="Arial"/>
              <a:ea typeface="Arial"/>
              <a:cs typeface="Arial"/>
              <a:sym typeface="Arial"/>
            </a:endParaRPr>
          </a:p>
          <a:p>
            <a:pPr indent="-342900" lvl="0" marL="342900" marR="0" rtl="0" algn="l">
              <a:lnSpc>
                <a:spcPct val="125000"/>
              </a:lnSpc>
              <a:spcBef>
                <a:spcPts val="1200"/>
              </a:spcBef>
              <a:spcAft>
                <a:spcPts val="0"/>
              </a:spcAft>
              <a:buClr>
                <a:schemeClr val="lt2"/>
              </a:buClr>
              <a:buSzPts val="1800"/>
              <a:buFont typeface="Arial"/>
              <a:buAutoNum type="arabicPeriod"/>
            </a:pPr>
            <a:r>
              <a:rPr b="0" i="0" lang="ja-JP" sz="1800" u="none" cap="none" strike="noStrike">
                <a:solidFill>
                  <a:schemeClr val="lt2"/>
                </a:solidFill>
                <a:latin typeface="Arial"/>
                <a:ea typeface="Arial"/>
                <a:cs typeface="Arial"/>
                <a:sym typeface="Arial"/>
              </a:rPr>
              <a:t>情報的, 技術的資源</a:t>
            </a:r>
            <a:endParaRPr b="0" i="0" sz="1400" u="none" cap="none" strike="noStrike">
              <a:solidFill>
                <a:srgbClr val="000000"/>
              </a:solidFill>
              <a:latin typeface="Arial"/>
              <a:ea typeface="Arial"/>
              <a:cs typeface="Arial"/>
              <a:sym typeface="Arial"/>
            </a:endParaRPr>
          </a:p>
        </p:txBody>
      </p:sp>
      <p:pic>
        <p:nvPicPr>
          <p:cNvPr id="382" name="Google Shape;382;p17"/>
          <p:cNvPicPr preferRelativeResize="0"/>
          <p:nvPr/>
        </p:nvPicPr>
        <p:blipFill rotWithShape="1">
          <a:blip r:embed="rId3">
            <a:alphaModFix/>
          </a:blip>
          <a:srcRect b="0" l="0" r="0" t="0"/>
          <a:stretch/>
        </p:blipFill>
        <p:spPr>
          <a:xfrm>
            <a:off x="10404604" y="7323419"/>
            <a:ext cx="1037248" cy="1037248"/>
          </a:xfrm>
          <a:prstGeom prst="rect">
            <a:avLst/>
          </a:prstGeom>
          <a:noFill/>
          <a:ln>
            <a:noFill/>
          </a:ln>
        </p:spPr>
      </p:pic>
      <p:pic>
        <p:nvPicPr>
          <p:cNvPr id="383" name="Google Shape;383;p17"/>
          <p:cNvPicPr preferRelativeResize="0"/>
          <p:nvPr/>
        </p:nvPicPr>
        <p:blipFill rotWithShape="1">
          <a:blip r:embed="rId4">
            <a:alphaModFix/>
          </a:blip>
          <a:srcRect b="0" l="0" r="0" t="0"/>
          <a:stretch/>
        </p:blipFill>
        <p:spPr>
          <a:xfrm>
            <a:off x="6010521" y="7247026"/>
            <a:ext cx="1190034" cy="1190034"/>
          </a:xfrm>
          <a:prstGeom prst="rect">
            <a:avLst/>
          </a:prstGeom>
          <a:noFill/>
          <a:ln>
            <a:noFill/>
          </a:ln>
        </p:spPr>
      </p:pic>
      <p:pic>
        <p:nvPicPr>
          <p:cNvPr id="384" name="Google Shape;384;p17"/>
          <p:cNvPicPr preferRelativeResize="0"/>
          <p:nvPr/>
        </p:nvPicPr>
        <p:blipFill rotWithShape="1">
          <a:blip r:embed="rId5">
            <a:alphaModFix/>
          </a:blip>
          <a:srcRect b="0" l="0" r="0" t="0"/>
          <a:stretch/>
        </p:blipFill>
        <p:spPr>
          <a:xfrm>
            <a:off x="1765569" y="7373254"/>
            <a:ext cx="987413" cy="987413"/>
          </a:xfrm>
          <a:prstGeom prst="rect">
            <a:avLst/>
          </a:prstGeom>
          <a:noFill/>
          <a:ln>
            <a:noFill/>
          </a:ln>
        </p:spPr>
      </p:pic>
      <p:sp>
        <p:nvSpPr>
          <p:cNvPr id="385" name="Google Shape;385;p17"/>
          <p:cNvSpPr/>
          <p:nvPr/>
        </p:nvSpPr>
        <p:spPr>
          <a:xfrm>
            <a:off x="2548635" y="7139503"/>
            <a:ext cx="421343" cy="576898"/>
          </a:xfrm>
          <a:prstGeom prst="upArrow">
            <a:avLst>
              <a:gd fmla="val 50000" name="adj1"/>
              <a:gd fmla="val 50000" name="adj2"/>
            </a:avLst>
          </a:prstGeom>
          <a:solidFill>
            <a:srgbClr val="407093"/>
          </a:solidFill>
          <a:ln cap="flat" cmpd="sng" w="25400">
            <a:solidFill>
              <a:schemeClr val="dk1"/>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18"/>
          <p:cNvSpPr txBox="1"/>
          <p:nvPr>
            <p:ph type="title"/>
          </p:nvPr>
        </p:nvSpPr>
        <p:spPr>
          <a:xfrm>
            <a:off x="4577144" y="3106994"/>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t>４</a:t>
            </a:r>
            <a:r>
              <a:rPr b="1" lang="ja-JP" sz="4000">
                <a:latin typeface="Arial"/>
                <a:ea typeface="Arial"/>
                <a:cs typeface="Arial"/>
                <a:sym typeface="Arial"/>
              </a:rPr>
              <a:t>章 学習課題を組み立てる</a:t>
            </a:r>
            <a:endParaRPr b="1" sz="4000">
              <a:solidFill>
                <a:schemeClr val="lt2"/>
              </a:solidFill>
              <a:latin typeface="Arial"/>
              <a:ea typeface="Arial"/>
              <a:cs typeface="Arial"/>
              <a:sym typeface="Arial"/>
            </a:endParaRPr>
          </a:p>
        </p:txBody>
      </p:sp>
      <p:sp>
        <p:nvSpPr>
          <p:cNvPr id="391" name="Google Shape;391;p18"/>
          <p:cNvSpPr txBox="1"/>
          <p:nvPr/>
        </p:nvSpPr>
        <p:spPr>
          <a:xfrm>
            <a:off x="4577144" y="4186995"/>
            <a:ext cx="7579880" cy="2470484"/>
          </a:xfrm>
          <a:prstGeom prst="rect">
            <a:avLst/>
          </a:prstGeom>
          <a:noFill/>
          <a:ln>
            <a:noFill/>
          </a:ln>
        </p:spPr>
        <p:txBody>
          <a:bodyPr anchorCtr="0" anchor="ctr" bIns="50800" lIns="50800" spcFirstLastPara="1" rIns="50800" wrap="square" tIns="50800">
            <a:normAutofit/>
          </a:bodyPr>
          <a:lstStyle/>
          <a:p>
            <a:pPr indent="0" lvl="0" marL="0" marR="0" rtl="0" algn="l">
              <a:lnSpc>
                <a:spcPct val="150000"/>
              </a:lnSpc>
              <a:spcBef>
                <a:spcPts val="0"/>
              </a:spcBef>
              <a:spcAft>
                <a:spcPts val="0"/>
              </a:spcAft>
              <a:buClr>
                <a:schemeClr val="lt2"/>
              </a:buClr>
              <a:buSzPts val="2400"/>
              <a:buFont typeface="Arial"/>
              <a:buNone/>
            </a:pPr>
            <a:r>
              <a:rPr b="0" i="0" lang="ja-JP" sz="2400" u="none" cap="none" strike="noStrike">
                <a:solidFill>
                  <a:schemeClr val="lt2"/>
                </a:solidFill>
                <a:latin typeface="Arial"/>
                <a:ea typeface="Arial"/>
                <a:cs typeface="Arial"/>
                <a:sym typeface="Arial"/>
              </a:rPr>
              <a:t>授業目標とアクティブラーニングによる活動の整合性について理解する。アクティブラーニングは教育の手段に過ぎないため、学習目標に沿った形で取り入れる必要がある。</a:t>
            </a:r>
            <a:endParaRPr b="0" i="0" sz="2400" u="none" cap="none" strike="noStrike">
              <a:solidFill>
                <a:schemeClr val="lt2"/>
              </a:solidFill>
              <a:latin typeface="Arial"/>
              <a:ea typeface="Arial"/>
              <a:cs typeface="Arial"/>
              <a:sym typeface="Arial"/>
            </a:endParaRPr>
          </a:p>
        </p:txBody>
      </p:sp>
      <p:sp>
        <p:nvSpPr>
          <p:cNvPr id="392" name="Google Shape;392;p18"/>
          <p:cNvSpPr/>
          <p:nvPr/>
        </p:nvSpPr>
        <p:spPr>
          <a:xfrm rot="3125219">
            <a:off x="-2578075" y="-8345181"/>
            <a:ext cx="7896440" cy="17284721"/>
          </a:xfrm>
          <a:prstGeom prst="rect">
            <a:avLst/>
          </a:prstGeom>
          <a:solidFill>
            <a:srgbClr val="C4D96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393" name="Google Shape;393;p18"/>
          <p:cNvSpPr/>
          <p:nvPr/>
        </p:nvSpPr>
        <p:spPr>
          <a:xfrm>
            <a:off x="0" y="3459480"/>
            <a:ext cx="7696200" cy="6294119"/>
          </a:xfrm>
          <a:prstGeom prst="rtTriangle">
            <a:avLst/>
          </a:prstGeom>
          <a:solidFill>
            <a:srgbClr val="00924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19"/>
          <p:cNvSpPr txBox="1"/>
          <p:nvPr/>
        </p:nvSpPr>
        <p:spPr>
          <a:xfrm>
            <a:off x="1269999" y="2181694"/>
            <a:ext cx="10464801" cy="992490"/>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すぐれた学習課題とは</a:t>
            </a:r>
            <a:endParaRPr b="1" i="0" sz="3200" u="none" cap="none" strike="noStrike">
              <a:solidFill>
                <a:schemeClr val="lt2"/>
              </a:solidFill>
              <a:latin typeface="Arial"/>
              <a:ea typeface="Arial"/>
              <a:cs typeface="Arial"/>
              <a:sym typeface="Arial"/>
            </a:endParaRPr>
          </a:p>
        </p:txBody>
      </p:sp>
      <p:sp>
        <p:nvSpPr>
          <p:cNvPr id="399" name="Google Shape;399;p19"/>
          <p:cNvSpPr txBox="1"/>
          <p:nvPr>
            <p:ph type="title"/>
          </p:nvPr>
        </p:nvSpPr>
        <p:spPr>
          <a:xfrm>
            <a:off x="788653" y="342295"/>
            <a:ext cx="12317748"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t>４</a:t>
            </a:r>
            <a:r>
              <a:rPr b="1" lang="ja-JP" sz="4000">
                <a:latin typeface="Arial"/>
                <a:ea typeface="Arial"/>
                <a:cs typeface="Arial"/>
                <a:sym typeface="Arial"/>
              </a:rPr>
              <a:t>章 授業設計に組み込む①</a:t>
            </a:r>
            <a:endParaRPr/>
          </a:p>
        </p:txBody>
      </p:sp>
      <p:sp>
        <p:nvSpPr>
          <p:cNvPr id="400" name="Google Shape;400;p19"/>
          <p:cNvSpPr txBox="1"/>
          <p:nvPr/>
        </p:nvSpPr>
        <p:spPr>
          <a:xfrm>
            <a:off x="10833315" y="9180000"/>
            <a:ext cx="2126684" cy="471924"/>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pp.31-32</a:t>
            </a:r>
            <a:endParaRPr b="0" i="0" sz="1100" u="none" cap="none" strike="noStrike">
              <a:solidFill>
                <a:schemeClr val="lt2"/>
              </a:solidFill>
              <a:latin typeface="Arial"/>
              <a:ea typeface="Arial"/>
              <a:cs typeface="Arial"/>
              <a:sym typeface="Arial"/>
            </a:endParaRPr>
          </a:p>
        </p:txBody>
      </p:sp>
      <p:sp>
        <p:nvSpPr>
          <p:cNvPr id="401" name="Google Shape;401;p19"/>
          <p:cNvSpPr/>
          <p:nvPr/>
        </p:nvSpPr>
        <p:spPr>
          <a:xfrm>
            <a:off x="622730" y="3703270"/>
            <a:ext cx="3613327" cy="3451438"/>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02" name="Google Shape;402;p19"/>
          <p:cNvSpPr/>
          <p:nvPr/>
        </p:nvSpPr>
        <p:spPr>
          <a:xfrm>
            <a:off x="4779773" y="3703269"/>
            <a:ext cx="3613324" cy="3451439"/>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03" name="Google Shape;403;p19"/>
          <p:cNvSpPr/>
          <p:nvPr/>
        </p:nvSpPr>
        <p:spPr>
          <a:xfrm>
            <a:off x="8936814" y="3703268"/>
            <a:ext cx="3613324" cy="3451439"/>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04" name="Google Shape;404;p19"/>
          <p:cNvSpPr txBox="1"/>
          <p:nvPr/>
        </p:nvSpPr>
        <p:spPr>
          <a:xfrm>
            <a:off x="622730" y="4013358"/>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学習目標に沿っている</a:t>
            </a:r>
            <a:endParaRPr b="1" i="0" sz="2400" u="none" cap="none" strike="noStrike">
              <a:solidFill>
                <a:schemeClr val="lt2"/>
              </a:solidFill>
              <a:latin typeface="Arial"/>
              <a:ea typeface="Arial"/>
              <a:cs typeface="Arial"/>
              <a:sym typeface="Arial"/>
            </a:endParaRPr>
          </a:p>
        </p:txBody>
      </p:sp>
      <p:sp>
        <p:nvSpPr>
          <p:cNvPr id="405" name="Google Shape;405;p19"/>
          <p:cNvSpPr txBox="1"/>
          <p:nvPr/>
        </p:nvSpPr>
        <p:spPr>
          <a:xfrm>
            <a:off x="4779771" y="3943026"/>
            <a:ext cx="3613326" cy="995144"/>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自分で考えないと</a:t>
            </a:r>
            <a:br>
              <a:rPr b="1" i="0" lang="ja-JP" sz="2400" u="none" cap="none" strike="noStrike">
                <a:solidFill>
                  <a:schemeClr val="lt2"/>
                </a:solidFill>
                <a:latin typeface="Arial"/>
                <a:ea typeface="Arial"/>
                <a:cs typeface="Arial"/>
                <a:sym typeface="Arial"/>
              </a:rPr>
            </a:br>
            <a:r>
              <a:rPr b="1" i="0" lang="ja-JP" sz="2400" u="none" cap="none" strike="noStrike">
                <a:solidFill>
                  <a:schemeClr val="lt2"/>
                </a:solidFill>
                <a:latin typeface="Arial"/>
                <a:ea typeface="Arial"/>
                <a:cs typeface="Arial"/>
                <a:sym typeface="Arial"/>
              </a:rPr>
              <a:t>できない</a:t>
            </a:r>
            <a:endParaRPr b="0" i="0" sz="1400" u="none" cap="none" strike="noStrike">
              <a:solidFill>
                <a:srgbClr val="000000"/>
              </a:solidFill>
              <a:latin typeface="Arial"/>
              <a:ea typeface="Arial"/>
              <a:cs typeface="Arial"/>
              <a:sym typeface="Arial"/>
            </a:endParaRPr>
          </a:p>
        </p:txBody>
      </p:sp>
      <p:sp>
        <p:nvSpPr>
          <p:cNvPr id="406" name="Google Shape;406;p19"/>
          <p:cNvSpPr txBox="1"/>
          <p:nvPr/>
        </p:nvSpPr>
        <p:spPr>
          <a:xfrm>
            <a:off x="9336858" y="3943026"/>
            <a:ext cx="2813231" cy="995144"/>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学生の関心と能力に合っている</a:t>
            </a:r>
            <a:endParaRPr b="1" i="0" sz="2400" u="none" cap="none" strike="noStrike">
              <a:solidFill>
                <a:schemeClr val="lt2"/>
              </a:solidFill>
              <a:latin typeface="Arial"/>
              <a:ea typeface="Arial"/>
              <a:cs typeface="Arial"/>
              <a:sym typeface="Arial"/>
            </a:endParaRPr>
          </a:p>
        </p:txBody>
      </p:sp>
      <p:sp>
        <p:nvSpPr>
          <p:cNvPr id="407" name="Google Shape;407;p19"/>
          <p:cNvSpPr txBox="1"/>
          <p:nvPr/>
        </p:nvSpPr>
        <p:spPr>
          <a:xfrm>
            <a:off x="725667" y="4832573"/>
            <a:ext cx="3378771" cy="1833835"/>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学習課題とは、何をどのように学習するのかを教員が学生に示すもののことである。</a:t>
            </a:r>
            <a:endParaRPr b="0" i="0" sz="1800" u="none" cap="none" strike="noStrike">
              <a:solidFill>
                <a:schemeClr val="lt2"/>
              </a:solidFill>
              <a:latin typeface="Arial"/>
              <a:ea typeface="Arial"/>
              <a:cs typeface="Arial"/>
              <a:sym typeface="Arial"/>
            </a:endParaRPr>
          </a:p>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これが、授業の目標に沿っているかが重要である。</a:t>
            </a:r>
            <a:endParaRPr b="0" i="0" sz="1800" u="none" cap="none" strike="noStrike">
              <a:solidFill>
                <a:schemeClr val="lt2"/>
              </a:solidFill>
              <a:latin typeface="Arial"/>
              <a:ea typeface="Arial"/>
              <a:cs typeface="Arial"/>
              <a:sym typeface="Arial"/>
            </a:endParaRPr>
          </a:p>
        </p:txBody>
      </p:sp>
      <p:sp>
        <p:nvSpPr>
          <p:cNvPr id="408" name="Google Shape;408;p19"/>
          <p:cNvSpPr txBox="1"/>
          <p:nvPr/>
        </p:nvSpPr>
        <p:spPr>
          <a:xfrm>
            <a:off x="4851379" y="5060782"/>
            <a:ext cx="3470113" cy="1141338"/>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インターネットで検索して容易に解答が入手できる学習課題を与えることは、問題がある。</a:t>
            </a:r>
            <a:endParaRPr b="0" i="0" sz="1800" u="none" cap="none" strike="noStrike">
              <a:solidFill>
                <a:schemeClr val="lt2"/>
              </a:solidFill>
              <a:latin typeface="Arial"/>
              <a:ea typeface="Arial"/>
              <a:cs typeface="Arial"/>
              <a:sym typeface="Arial"/>
            </a:endParaRPr>
          </a:p>
        </p:txBody>
      </p:sp>
      <p:sp>
        <p:nvSpPr>
          <p:cNvPr id="409" name="Google Shape;409;p19"/>
          <p:cNvSpPr txBox="1"/>
          <p:nvPr/>
        </p:nvSpPr>
        <p:spPr>
          <a:xfrm>
            <a:off x="9068433" y="5060783"/>
            <a:ext cx="3378771" cy="1141338"/>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学生が、学習課題に関心を持たなければ集中せず、能力に合わなければ、進まない。</a:t>
            </a:r>
            <a:endParaRPr b="0" i="0" sz="1400" u="none" cap="none" strike="noStrike">
              <a:solidFill>
                <a:srgbClr val="000000"/>
              </a:solidFill>
              <a:latin typeface="Arial"/>
              <a:ea typeface="Arial"/>
              <a:cs typeface="Arial"/>
              <a:sym typeface="Arial"/>
            </a:endParaRPr>
          </a:p>
        </p:txBody>
      </p:sp>
      <p:pic>
        <p:nvPicPr>
          <p:cNvPr id="410" name="Google Shape;410;p19"/>
          <p:cNvPicPr preferRelativeResize="0"/>
          <p:nvPr/>
        </p:nvPicPr>
        <p:blipFill rotWithShape="1">
          <a:blip r:embed="rId3">
            <a:alphaModFix/>
          </a:blip>
          <a:srcRect b="0" l="0" r="0" t="0"/>
          <a:stretch/>
        </p:blipFill>
        <p:spPr>
          <a:xfrm>
            <a:off x="10420637" y="6576228"/>
            <a:ext cx="1015643" cy="1015643"/>
          </a:xfrm>
          <a:prstGeom prst="rect">
            <a:avLst/>
          </a:prstGeom>
          <a:noFill/>
          <a:ln>
            <a:noFill/>
          </a:ln>
        </p:spPr>
      </p:pic>
      <p:pic>
        <p:nvPicPr>
          <p:cNvPr id="411" name="Google Shape;411;p19"/>
          <p:cNvPicPr preferRelativeResize="0"/>
          <p:nvPr/>
        </p:nvPicPr>
        <p:blipFill rotWithShape="1">
          <a:blip r:embed="rId4">
            <a:alphaModFix/>
          </a:blip>
          <a:srcRect b="0" l="0" r="0" t="0"/>
          <a:stretch/>
        </p:blipFill>
        <p:spPr>
          <a:xfrm>
            <a:off x="6078614" y="6576228"/>
            <a:ext cx="1015643" cy="1015643"/>
          </a:xfrm>
          <a:prstGeom prst="rect">
            <a:avLst/>
          </a:prstGeom>
          <a:noFill/>
          <a:ln>
            <a:noFill/>
          </a:ln>
        </p:spPr>
      </p:pic>
      <p:pic>
        <p:nvPicPr>
          <p:cNvPr id="412" name="Google Shape;412;p19"/>
          <p:cNvPicPr preferRelativeResize="0"/>
          <p:nvPr/>
        </p:nvPicPr>
        <p:blipFill rotWithShape="1">
          <a:blip r:embed="rId5">
            <a:alphaModFix/>
          </a:blip>
          <a:srcRect b="0" l="0" r="0" t="0"/>
          <a:stretch/>
        </p:blipFill>
        <p:spPr>
          <a:xfrm>
            <a:off x="2019789" y="6576229"/>
            <a:ext cx="1015642" cy="101564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20"/>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t>４</a:t>
            </a:r>
            <a:r>
              <a:rPr b="1" lang="ja-JP" sz="4000">
                <a:latin typeface="Arial"/>
                <a:ea typeface="Arial"/>
                <a:cs typeface="Arial"/>
                <a:sym typeface="Arial"/>
              </a:rPr>
              <a:t>章 授業設計に組み込む②</a:t>
            </a:r>
            <a:endParaRPr b="1" sz="4000">
              <a:latin typeface="Arial"/>
              <a:ea typeface="Arial"/>
              <a:cs typeface="Arial"/>
              <a:sym typeface="Arial"/>
            </a:endParaRPr>
          </a:p>
        </p:txBody>
      </p:sp>
      <p:sp>
        <p:nvSpPr>
          <p:cNvPr id="418" name="Google Shape;418;p20"/>
          <p:cNvSpPr/>
          <p:nvPr/>
        </p:nvSpPr>
        <p:spPr>
          <a:xfrm>
            <a:off x="541757" y="3028369"/>
            <a:ext cx="3803202"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19" name="Google Shape;419;p20"/>
          <p:cNvSpPr txBox="1"/>
          <p:nvPr/>
        </p:nvSpPr>
        <p:spPr>
          <a:xfrm>
            <a:off x="1023467" y="3395835"/>
            <a:ext cx="2830904"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a.学習目標の明確化</a:t>
            </a:r>
            <a:endParaRPr b="1" i="0" sz="2400" u="none" cap="none" strike="noStrike">
              <a:solidFill>
                <a:schemeClr val="lt2"/>
              </a:solidFill>
              <a:latin typeface="Arial"/>
              <a:ea typeface="Arial"/>
              <a:cs typeface="Arial"/>
              <a:sym typeface="Arial"/>
            </a:endParaRPr>
          </a:p>
        </p:txBody>
      </p:sp>
      <p:sp>
        <p:nvSpPr>
          <p:cNvPr id="420" name="Google Shape;420;p20"/>
          <p:cNvSpPr/>
          <p:nvPr/>
        </p:nvSpPr>
        <p:spPr>
          <a:xfrm>
            <a:off x="4612083" y="3028369"/>
            <a:ext cx="3803202"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21" name="Google Shape;421;p20"/>
          <p:cNvSpPr txBox="1"/>
          <p:nvPr/>
        </p:nvSpPr>
        <p:spPr>
          <a:xfrm>
            <a:off x="4676203" y="3390372"/>
            <a:ext cx="3763852"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b.学習目標と活動の整合性</a:t>
            </a:r>
            <a:endParaRPr b="1" i="0" sz="2400" u="none" cap="none" strike="noStrike">
              <a:solidFill>
                <a:schemeClr val="lt2"/>
              </a:solidFill>
              <a:latin typeface="Arial"/>
              <a:ea typeface="Arial"/>
              <a:cs typeface="Arial"/>
              <a:sym typeface="Arial"/>
            </a:endParaRPr>
          </a:p>
        </p:txBody>
      </p:sp>
      <p:sp>
        <p:nvSpPr>
          <p:cNvPr id="422" name="Google Shape;422;p20"/>
          <p:cNvSpPr/>
          <p:nvPr/>
        </p:nvSpPr>
        <p:spPr>
          <a:xfrm>
            <a:off x="8682409" y="3028369"/>
            <a:ext cx="3803202"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23" name="Google Shape;423;p20"/>
          <p:cNvSpPr txBox="1"/>
          <p:nvPr/>
        </p:nvSpPr>
        <p:spPr>
          <a:xfrm>
            <a:off x="9327260" y="3395835"/>
            <a:ext cx="2513510"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c.学習活動の選択</a:t>
            </a:r>
            <a:endParaRPr b="0" i="0" sz="1400" u="none" cap="none" strike="noStrike">
              <a:solidFill>
                <a:srgbClr val="000000"/>
              </a:solidFill>
              <a:latin typeface="Arial"/>
              <a:ea typeface="Arial"/>
              <a:cs typeface="Arial"/>
              <a:sym typeface="Arial"/>
            </a:endParaRPr>
          </a:p>
        </p:txBody>
      </p:sp>
      <p:sp>
        <p:nvSpPr>
          <p:cNvPr id="424" name="Google Shape;424;p20"/>
          <p:cNvSpPr txBox="1"/>
          <p:nvPr/>
        </p:nvSpPr>
        <p:spPr>
          <a:xfrm>
            <a:off x="1269999" y="1918163"/>
            <a:ext cx="10464801" cy="780653"/>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学習課題を作る</a:t>
            </a:r>
            <a:endParaRPr b="0" i="0" sz="1400" u="none" cap="none" strike="noStrike">
              <a:solidFill>
                <a:srgbClr val="000000"/>
              </a:solidFill>
              <a:latin typeface="Arial"/>
              <a:ea typeface="Arial"/>
              <a:cs typeface="Arial"/>
              <a:sym typeface="Arial"/>
            </a:endParaRPr>
          </a:p>
        </p:txBody>
      </p:sp>
      <p:sp>
        <p:nvSpPr>
          <p:cNvPr id="425" name="Google Shape;425;p20"/>
          <p:cNvSpPr/>
          <p:nvPr/>
        </p:nvSpPr>
        <p:spPr>
          <a:xfrm>
            <a:off x="2444933" y="6071691"/>
            <a:ext cx="3803202"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26" name="Google Shape;426;p20"/>
          <p:cNvSpPr txBox="1"/>
          <p:nvPr/>
        </p:nvSpPr>
        <p:spPr>
          <a:xfrm>
            <a:off x="2881829" y="6537514"/>
            <a:ext cx="2840522"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d.教材や教具の準備</a:t>
            </a:r>
            <a:endParaRPr b="1" i="0" sz="2400" u="none" cap="none" strike="noStrike">
              <a:solidFill>
                <a:schemeClr val="lt2"/>
              </a:solidFill>
              <a:latin typeface="Arial"/>
              <a:ea typeface="Arial"/>
              <a:cs typeface="Arial"/>
              <a:sym typeface="Arial"/>
            </a:endParaRPr>
          </a:p>
        </p:txBody>
      </p:sp>
      <p:sp>
        <p:nvSpPr>
          <p:cNvPr id="427" name="Google Shape;427;p20"/>
          <p:cNvSpPr/>
          <p:nvPr/>
        </p:nvSpPr>
        <p:spPr>
          <a:xfrm>
            <a:off x="6780808" y="6071691"/>
            <a:ext cx="3803202"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28" name="Google Shape;428;p20"/>
          <p:cNvSpPr txBox="1"/>
          <p:nvPr/>
        </p:nvSpPr>
        <p:spPr>
          <a:xfrm>
            <a:off x="7212674" y="6512290"/>
            <a:ext cx="2832507"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e.学習成果の明確化</a:t>
            </a:r>
            <a:endParaRPr b="1" i="0" sz="2400" u="none" cap="none" strike="noStrike">
              <a:solidFill>
                <a:schemeClr val="lt2"/>
              </a:solidFill>
              <a:latin typeface="Arial"/>
              <a:ea typeface="Arial"/>
              <a:cs typeface="Arial"/>
              <a:sym typeface="Arial"/>
            </a:endParaRPr>
          </a:p>
        </p:txBody>
      </p:sp>
      <p:pic>
        <p:nvPicPr>
          <p:cNvPr id="429" name="Google Shape;429;p20"/>
          <p:cNvPicPr preferRelativeResize="0"/>
          <p:nvPr/>
        </p:nvPicPr>
        <p:blipFill rotWithShape="1">
          <a:blip r:embed="rId3">
            <a:alphaModFix/>
          </a:blip>
          <a:srcRect b="0" l="0" r="0" t="0"/>
          <a:stretch/>
        </p:blipFill>
        <p:spPr>
          <a:xfrm>
            <a:off x="3790528" y="7323874"/>
            <a:ext cx="1023125" cy="1023125"/>
          </a:xfrm>
          <a:prstGeom prst="rect">
            <a:avLst/>
          </a:prstGeom>
          <a:noFill/>
          <a:ln>
            <a:noFill/>
          </a:ln>
        </p:spPr>
      </p:pic>
      <p:pic>
        <p:nvPicPr>
          <p:cNvPr id="430" name="Google Shape;430;p20"/>
          <p:cNvPicPr preferRelativeResize="0"/>
          <p:nvPr/>
        </p:nvPicPr>
        <p:blipFill rotWithShape="1">
          <a:blip r:embed="rId4">
            <a:alphaModFix/>
          </a:blip>
          <a:srcRect b="0" l="0" r="0" t="0"/>
          <a:stretch/>
        </p:blipFill>
        <p:spPr>
          <a:xfrm>
            <a:off x="1858913" y="4175546"/>
            <a:ext cx="1160014" cy="1160014"/>
          </a:xfrm>
          <a:prstGeom prst="rect">
            <a:avLst/>
          </a:prstGeom>
          <a:noFill/>
          <a:ln>
            <a:noFill/>
          </a:ln>
        </p:spPr>
      </p:pic>
      <p:pic>
        <p:nvPicPr>
          <p:cNvPr id="431" name="Google Shape;431;p20"/>
          <p:cNvPicPr preferRelativeResize="0"/>
          <p:nvPr/>
        </p:nvPicPr>
        <p:blipFill rotWithShape="1">
          <a:blip r:embed="rId5">
            <a:alphaModFix/>
          </a:blip>
          <a:srcRect b="0" l="0" r="0" t="0"/>
          <a:stretch/>
        </p:blipFill>
        <p:spPr>
          <a:xfrm>
            <a:off x="5918622" y="4095207"/>
            <a:ext cx="1190124" cy="1190124"/>
          </a:xfrm>
          <a:prstGeom prst="rect">
            <a:avLst/>
          </a:prstGeom>
          <a:noFill/>
          <a:ln>
            <a:noFill/>
          </a:ln>
        </p:spPr>
      </p:pic>
      <p:pic>
        <p:nvPicPr>
          <p:cNvPr id="432" name="Google Shape;432;p20"/>
          <p:cNvPicPr preferRelativeResize="0"/>
          <p:nvPr/>
        </p:nvPicPr>
        <p:blipFill rotWithShape="1">
          <a:blip r:embed="rId6">
            <a:alphaModFix/>
          </a:blip>
          <a:srcRect b="0" l="0" r="0" t="0"/>
          <a:stretch/>
        </p:blipFill>
        <p:spPr>
          <a:xfrm>
            <a:off x="9988948" y="4145436"/>
            <a:ext cx="1190124" cy="1190124"/>
          </a:xfrm>
          <a:prstGeom prst="rect">
            <a:avLst/>
          </a:prstGeom>
          <a:noFill/>
          <a:ln>
            <a:noFill/>
          </a:ln>
        </p:spPr>
      </p:pic>
      <p:pic>
        <p:nvPicPr>
          <p:cNvPr id="433" name="Google Shape;433;p20"/>
          <p:cNvPicPr preferRelativeResize="0"/>
          <p:nvPr/>
        </p:nvPicPr>
        <p:blipFill rotWithShape="1">
          <a:blip r:embed="rId7">
            <a:alphaModFix/>
          </a:blip>
          <a:srcRect b="0" l="0" r="0" t="0"/>
          <a:stretch/>
        </p:blipFill>
        <p:spPr>
          <a:xfrm>
            <a:off x="8163285" y="7173875"/>
            <a:ext cx="1168130" cy="1168130"/>
          </a:xfrm>
          <a:prstGeom prst="rect">
            <a:avLst/>
          </a:prstGeom>
          <a:noFill/>
          <a:ln>
            <a:noFill/>
          </a:ln>
        </p:spPr>
      </p:pic>
      <p:sp>
        <p:nvSpPr>
          <p:cNvPr id="434" name="Google Shape;434;p20"/>
          <p:cNvSpPr txBox="1"/>
          <p:nvPr/>
        </p:nvSpPr>
        <p:spPr>
          <a:xfrm>
            <a:off x="10833315" y="9180000"/>
            <a:ext cx="2126684" cy="471924"/>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pp.32-36</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21"/>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t>４</a:t>
            </a:r>
            <a:r>
              <a:rPr b="1" lang="ja-JP">
                <a:latin typeface="Arial"/>
                <a:ea typeface="Arial"/>
                <a:cs typeface="Arial"/>
                <a:sym typeface="Arial"/>
              </a:rPr>
              <a:t>章 授業設計に組み込む③</a:t>
            </a:r>
            <a:endParaRPr/>
          </a:p>
        </p:txBody>
      </p:sp>
      <p:sp>
        <p:nvSpPr>
          <p:cNvPr id="440" name="Google Shape;440;p21"/>
          <p:cNvSpPr txBox="1"/>
          <p:nvPr/>
        </p:nvSpPr>
        <p:spPr>
          <a:xfrm>
            <a:off x="804802" y="1785321"/>
            <a:ext cx="11268670" cy="533479"/>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chemeClr val="lt2"/>
              </a:buClr>
              <a:buSzPts val="2800"/>
              <a:buFont typeface="Arial"/>
              <a:buNone/>
            </a:pPr>
            <a:r>
              <a:rPr b="1" i="0" lang="ja-JP" sz="2800" u="none" cap="none" strike="noStrike">
                <a:solidFill>
                  <a:schemeClr val="lt2"/>
                </a:solidFill>
                <a:latin typeface="Arial"/>
                <a:ea typeface="Arial"/>
                <a:cs typeface="Arial"/>
                <a:sym typeface="Arial"/>
              </a:rPr>
              <a:t>a.学習課題の明確化</a:t>
            </a:r>
            <a:endParaRPr b="0" i="0" sz="2000" u="none" cap="none" strike="noStrike">
              <a:solidFill>
                <a:schemeClr val="lt2"/>
              </a:solidFill>
              <a:latin typeface="Arial"/>
              <a:ea typeface="Arial"/>
              <a:cs typeface="Arial"/>
              <a:sym typeface="Arial"/>
            </a:endParaRPr>
          </a:p>
        </p:txBody>
      </p:sp>
      <p:sp>
        <p:nvSpPr>
          <p:cNvPr id="441" name="Google Shape;441;p21"/>
          <p:cNvSpPr txBox="1"/>
          <p:nvPr/>
        </p:nvSpPr>
        <p:spPr>
          <a:xfrm>
            <a:off x="804802" y="2400325"/>
            <a:ext cx="9136351" cy="1256754"/>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学習課題を作る際に第一にすべきことは、</a:t>
            </a:r>
            <a:r>
              <a:rPr b="0" i="0" lang="ja-JP" sz="2000" u="none" cap="none" strike="noStrike">
                <a:solidFill>
                  <a:srgbClr val="C00000"/>
                </a:solidFill>
                <a:latin typeface="Arial"/>
                <a:ea typeface="Arial"/>
                <a:cs typeface="Arial"/>
                <a:sym typeface="Arial"/>
              </a:rPr>
              <a:t>学習活動を通してどのような能力を身につけるさせるのか</a:t>
            </a:r>
            <a:r>
              <a:rPr b="0" i="0" lang="ja-JP" sz="2000" u="none" cap="none" strike="noStrike">
                <a:solidFill>
                  <a:schemeClr val="lt2"/>
                </a:solidFill>
                <a:latin typeface="Arial"/>
                <a:ea typeface="Arial"/>
                <a:cs typeface="Arial"/>
                <a:sym typeface="Arial"/>
              </a:rPr>
              <a:t>である。</a:t>
            </a:r>
            <a:endParaRPr b="0" i="0" sz="2000" u="none" cap="none" strike="noStrike">
              <a:solidFill>
                <a:schemeClr val="lt2"/>
              </a:solidFill>
              <a:latin typeface="Arial"/>
              <a:ea typeface="Arial"/>
              <a:cs typeface="Arial"/>
              <a:sym typeface="Arial"/>
            </a:endParaRPr>
          </a:p>
          <a:p>
            <a:pPr indent="0" lvl="0" marL="0" marR="0" rtl="0" algn="l">
              <a:lnSpc>
                <a:spcPct val="125000"/>
              </a:lnSpc>
              <a:spcBef>
                <a:spcPts val="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アクティブラーニングでは、高次の学習目標を設定することができる。</a:t>
            </a:r>
            <a:endParaRPr b="0" i="0" sz="1400" u="none" cap="none" strike="noStrike">
              <a:solidFill>
                <a:srgbClr val="000000"/>
              </a:solidFill>
              <a:latin typeface="Arial"/>
              <a:ea typeface="Arial"/>
              <a:cs typeface="Arial"/>
              <a:sym typeface="Arial"/>
            </a:endParaRPr>
          </a:p>
        </p:txBody>
      </p:sp>
      <p:sp>
        <p:nvSpPr>
          <p:cNvPr id="442" name="Google Shape;442;p21"/>
          <p:cNvSpPr txBox="1"/>
          <p:nvPr/>
        </p:nvSpPr>
        <p:spPr>
          <a:xfrm>
            <a:off x="804802" y="4056983"/>
            <a:ext cx="11268670" cy="471924"/>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認知的領域の学習目標の分類</a:t>
            </a:r>
            <a:endParaRPr b="0" i="0" sz="1800" u="none" cap="none" strike="noStrike">
              <a:solidFill>
                <a:schemeClr val="lt2"/>
              </a:solidFill>
              <a:latin typeface="Arial"/>
              <a:ea typeface="Arial"/>
              <a:cs typeface="Arial"/>
              <a:sym typeface="Arial"/>
            </a:endParaRPr>
          </a:p>
        </p:txBody>
      </p:sp>
      <p:sp>
        <p:nvSpPr>
          <p:cNvPr id="443" name="Google Shape;443;p21"/>
          <p:cNvSpPr txBox="1"/>
          <p:nvPr/>
        </p:nvSpPr>
        <p:spPr>
          <a:xfrm>
            <a:off x="804802" y="8891694"/>
            <a:ext cx="4228339" cy="471924"/>
          </a:xfrm>
          <a:prstGeom prst="rect">
            <a:avLst/>
          </a:prstGeom>
          <a:noFill/>
          <a:ln>
            <a:noFill/>
          </a:ln>
        </p:spPr>
        <p:txBody>
          <a:bodyPr anchorCtr="0" anchor="ctr" bIns="50800" lIns="50800" spcFirstLastPara="1" rIns="50800" wrap="square" tIns="50800">
            <a:normAutofit/>
          </a:bodyPr>
          <a:lstStyle/>
          <a:p>
            <a:pPr indent="0" lvl="0" marL="0" marR="0" rtl="0" algn="l">
              <a:lnSpc>
                <a:spcPct val="100000"/>
              </a:lnSpc>
              <a:spcBef>
                <a:spcPts val="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出所　デイビス(2002), pp.103-104を参考に作成</a:t>
            </a:r>
            <a:endParaRPr b="0" i="0" sz="1400" u="none" cap="none" strike="noStrike">
              <a:solidFill>
                <a:srgbClr val="000000"/>
              </a:solidFill>
              <a:latin typeface="Arial"/>
              <a:ea typeface="Arial"/>
              <a:cs typeface="Arial"/>
              <a:sym typeface="Arial"/>
            </a:endParaRPr>
          </a:p>
        </p:txBody>
      </p:sp>
      <p:graphicFrame>
        <p:nvGraphicFramePr>
          <p:cNvPr id="444" name="Google Shape;444;p21"/>
          <p:cNvGraphicFramePr/>
          <p:nvPr/>
        </p:nvGraphicFramePr>
        <p:xfrm>
          <a:off x="804802" y="4778092"/>
          <a:ext cx="3000000" cy="3000000"/>
        </p:xfrm>
        <a:graphic>
          <a:graphicData uri="http://schemas.openxmlformats.org/drawingml/2006/table">
            <a:tbl>
              <a:tblPr bandRow="1" firstRow="1">
                <a:noFill/>
                <a:tableStyleId>{CE0CDDE9-2772-40C6-9352-0160250AA115}</a:tableStyleId>
              </a:tblPr>
              <a:tblGrid>
                <a:gridCol w="2099100"/>
                <a:gridCol w="7037250"/>
              </a:tblGrid>
              <a:tr h="354100">
                <a:tc rowSpan="2">
                  <a:txBody>
                    <a:bodyPr/>
                    <a:lstStyle/>
                    <a:p>
                      <a:pPr indent="0" lvl="0" marL="0" marR="0" rtl="0" algn="ctr">
                        <a:lnSpc>
                          <a:spcPct val="100000"/>
                        </a:lnSpc>
                        <a:spcBef>
                          <a:spcPts val="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知識</a:t>
                      </a:r>
                      <a:endParaRPr sz="1400" u="none" cap="none" strike="noStrike"/>
                    </a:p>
                  </a:txBody>
                  <a:tcPr marT="45725" marB="45725" marR="91450" marL="91450" anchor="ctr">
                    <a:solidFill>
                      <a:srgbClr val="B5D3A7"/>
                    </a:solidFill>
                  </a:tcPr>
                </a:tc>
                <a:tc>
                  <a:txBody>
                    <a:bodyPr/>
                    <a:lstStyle/>
                    <a:p>
                      <a:pPr indent="0" lvl="0" marL="0" marR="0" rtl="0" algn="l">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学習した内容を覚えている</a:t>
                      </a:r>
                      <a:endParaRPr sz="1400" u="none" cap="none" strike="noStrike"/>
                    </a:p>
                  </a:txBody>
                  <a:tcPr marT="45725" marB="45725" marR="91450" marL="91450">
                    <a:solidFill>
                      <a:srgbClr val="F2F2F2"/>
                    </a:solidFill>
                  </a:tcPr>
                </a:tc>
              </a:tr>
              <a:tr h="370850">
                <a:tc vMerge="1"/>
                <a:tc>
                  <a:txBody>
                    <a:bodyPr/>
                    <a:lstStyle/>
                    <a:p>
                      <a:pPr indent="0" lvl="0" marL="0" marR="0" rtl="0" algn="l">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必要に応じて学習した内容を想起できる</a:t>
                      </a:r>
                      <a:endParaRPr sz="1400" u="none" cap="none" strike="noStrike"/>
                    </a:p>
                  </a:txBody>
                  <a:tcPr marT="45725" marB="45725" marR="91450" marL="91450">
                    <a:solidFill>
                      <a:schemeClr val="lt1"/>
                    </a:solidFill>
                  </a:tcPr>
                </a:tc>
              </a:tr>
              <a:tr h="370850">
                <a:tc rowSpan="2">
                  <a:txBody>
                    <a:bodyPr/>
                    <a:lstStyle/>
                    <a:p>
                      <a:pPr indent="0" lvl="0" marL="0" marR="0" rtl="0" algn="ctr">
                        <a:lnSpc>
                          <a:spcPct val="100000"/>
                        </a:lnSpc>
                        <a:spcBef>
                          <a:spcPts val="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理解</a:t>
                      </a:r>
                      <a:endParaRPr sz="1400" u="none" cap="none" strike="noStrike"/>
                    </a:p>
                  </a:txBody>
                  <a:tcPr marT="45725" marB="45725" marR="91450" marL="91450" anchor="ctr">
                    <a:solidFill>
                      <a:srgbClr val="B5D3A7"/>
                    </a:solidFill>
                  </a:tcPr>
                </a:tc>
                <a:tc>
                  <a:txBody>
                    <a:bodyPr/>
                    <a:lstStyle/>
                    <a:p>
                      <a:pPr indent="0" lvl="0" marL="0" marR="0" rtl="0" algn="l">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学習した内容の意味を理解している</a:t>
                      </a:r>
                      <a:endParaRPr sz="1400" u="none" cap="none" strike="noStrike"/>
                    </a:p>
                  </a:txBody>
                  <a:tcPr marT="45725" marB="45725" marR="91450" marL="91450">
                    <a:solidFill>
                      <a:srgbClr val="F2F2F2"/>
                    </a:solidFill>
                  </a:tcPr>
                </a:tc>
              </a:tr>
              <a:tr h="370850">
                <a:tc vMerge="1"/>
                <a:tc>
                  <a:txBody>
                    <a:bodyPr/>
                    <a:lstStyle/>
                    <a:p>
                      <a:pPr indent="0" lvl="0" marL="0" marR="0" rtl="0" algn="l">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学習内容を言い換えたり例をあげたりすることができる</a:t>
                      </a:r>
                      <a:endParaRPr sz="1600" u="none" cap="none" strike="noStrike">
                        <a:solidFill>
                          <a:schemeClr val="lt2"/>
                        </a:solidFill>
                        <a:latin typeface="Arial"/>
                        <a:ea typeface="Arial"/>
                        <a:cs typeface="Arial"/>
                        <a:sym typeface="Arial"/>
                      </a:endParaRPr>
                    </a:p>
                  </a:txBody>
                  <a:tcPr marT="45725" marB="45725" marR="91450" marL="91450">
                    <a:solidFill>
                      <a:schemeClr val="lt1"/>
                    </a:solidFill>
                  </a:tcPr>
                </a:tc>
              </a:tr>
              <a:tr h="370850">
                <a:tc rowSpan="2">
                  <a:txBody>
                    <a:bodyPr/>
                    <a:lstStyle/>
                    <a:p>
                      <a:pPr indent="0" lvl="0" marL="0" marR="0" rtl="0" algn="ctr">
                        <a:lnSpc>
                          <a:spcPct val="100000"/>
                        </a:lnSpc>
                        <a:spcBef>
                          <a:spcPts val="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応用</a:t>
                      </a:r>
                      <a:endParaRPr sz="1400" u="none" cap="none" strike="noStrike"/>
                    </a:p>
                  </a:txBody>
                  <a:tcPr marT="45725" marB="45725" marR="91450" marL="91450" anchor="ctr">
                    <a:solidFill>
                      <a:srgbClr val="B5D3A7"/>
                    </a:solidFill>
                  </a:tcPr>
                </a:tc>
                <a:tc>
                  <a:txBody>
                    <a:bodyPr/>
                    <a:lstStyle/>
                    <a:p>
                      <a:pPr indent="0" lvl="0" marL="0" marR="0" rtl="0" algn="l">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学習した内容を新たな文脈で使用できる</a:t>
                      </a:r>
                      <a:endParaRPr sz="1400" u="none" cap="none" strike="noStrike"/>
                    </a:p>
                  </a:txBody>
                  <a:tcPr marT="45725" marB="45725" marR="91450" marL="91450">
                    <a:solidFill>
                      <a:srgbClr val="F2F2F2"/>
                    </a:solidFill>
                  </a:tcPr>
                </a:tc>
              </a:tr>
              <a:tr h="370850">
                <a:tc vMerge="1"/>
                <a:tc>
                  <a:txBody>
                    <a:bodyPr/>
                    <a:lstStyle/>
                    <a:p>
                      <a:pPr indent="0" lvl="0" marL="0" marR="0" rtl="0" algn="l">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学習した内容を活用して問題を解決できる</a:t>
                      </a:r>
                      <a:endParaRPr sz="1400" u="none" cap="none" strike="noStrike"/>
                    </a:p>
                  </a:txBody>
                  <a:tcPr marT="45725" marB="45725" marR="91450" marL="91450">
                    <a:solidFill>
                      <a:schemeClr val="lt1"/>
                    </a:solidFill>
                  </a:tcPr>
                </a:tc>
              </a:tr>
              <a:tr h="370850">
                <a:tc rowSpan="2">
                  <a:txBody>
                    <a:bodyPr/>
                    <a:lstStyle/>
                    <a:p>
                      <a:pPr indent="0" lvl="0" marL="0" marR="0" rtl="0" algn="ctr">
                        <a:lnSpc>
                          <a:spcPct val="100000"/>
                        </a:lnSpc>
                        <a:spcBef>
                          <a:spcPts val="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分析</a:t>
                      </a:r>
                      <a:endParaRPr sz="1400" u="none" cap="none" strike="noStrike"/>
                    </a:p>
                  </a:txBody>
                  <a:tcPr marT="45725" marB="45725" marR="91450" marL="91450" anchor="ctr">
                    <a:solidFill>
                      <a:srgbClr val="B5D3A7"/>
                    </a:solidFill>
                  </a:tcPr>
                </a:tc>
                <a:tc>
                  <a:txBody>
                    <a:bodyPr/>
                    <a:lstStyle/>
                    <a:p>
                      <a:pPr indent="0" lvl="0" marL="0" marR="0" rtl="0" algn="l">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ある概念や事象を構成要素に分解することができる</a:t>
                      </a:r>
                      <a:endParaRPr sz="1400" u="none" cap="none" strike="noStrike"/>
                    </a:p>
                  </a:txBody>
                  <a:tcPr marT="45725" marB="45725" marR="91450" marL="91450">
                    <a:solidFill>
                      <a:srgbClr val="F2F2F2"/>
                    </a:solidFill>
                  </a:tcPr>
                </a:tc>
              </a:tr>
              <a:tr h="370850">
                <a:tc vMerge="1"/>
                <a:tc>
                  <a:txBody>
                    <a:bodyPr/>
                    <a:lstStyle/>
                    <a:p>
                      <a:pPr indent="0" lvl="0" marL="0" marR="0" rtl="0" algn="l">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各構成要素の相互関係を説明できる</a:t>
                      </a:r>
                      <a:endParaRPr sz="1400" u="none" cap="none" strike="noStrike"/>
                    </a:p>
                  </a:txBody>
                  <a:tcPr marT="45725" marB="45725" marR="91450" marL="91450">
                    <a:solidFill>
                      <a:schemeClr val="lt1"/>
                    </a:solidFill>
                  </a:tcPr>
                </a:tc>
              </a:tr>
              <a:tr h="370850">
                <a:tc rowSpan="2">
                  <a:txBody>
                    <a:bodyPr/>
                    <a:lstStyle/>
                    <a:p>
                      <a:pPr indent="0" lvl="0" marL="0" marR="0" rtl="0" algn="ctr">
                        <a:lnSpc>
                          <a:spcPct val="100000"/>
                        </a:lnSpc>
                        <a:spcBef>
                          <a:spcPts val="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統合</a:t>
                      </a:r>
                      <a:endParaRPr sz="1400" u="none" cap="none" strike="noStrike"/>
                    </a:p>
                  </a:txBody>
                  <a:tcPr marT="45725" marB="45725" marR="91450" marL="91450" anchor="ctr">
                    <a:solidFill>
                      <a:srgbClr val="B5D3A7"/>
                    </a:solidFill>
                  </a:tcPr>
                </a:tc>
                <a:tc>
                  <a:txBody>
                    <a:bodyPr/>
                    <a:lstStyle/>
                    <a:p>
                      <a:pPr indent="0" lvl="0" marL="0" marR="0" rtl="0" algn="l">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複数の構成要素を結合して、新しい全体を形づくることができる</a:t>
                      </a:r>
                      <a:endParaRPr sz="1400" u="none" cap="none" strike="noStrike"/>
                    </a:p>
                  </a:txBody>
                  <a:tcPr marT="45725" marB="45725" marR="91450" marL="91450">
                    <a:solidFill>
                      <a:srgbClr val="F2F2F2"/>
                    </a:solidFill>
                  </a:tcPr>
                </a:tc>
              </a:tr>
              <a:tr h="370850">
                <a:tc vMerge="1"/>
                <a:tc>
                  <a:txBody>
                    <a:bodyPr/>
                    <a:lstStyle/>
                    <a:p>
                      <a:pPr indent="0" lvl="0" marL="0" marR="0" rtl="0" algn="l">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創造性や独創性を必要とする問題を解決できる</a:t>
                      </a:r>
                      <a:endParaRPr sz="1600" u="none" cap="none" strike="noStrike">
                        <a:solidFill>
                          <a:schemeClr val="lt2"/>
                        </a:solidFill>
                        <a:latin typeface="Arial"/>
                        <a:ea typeface="Arial"/>
                        <a:cs typeface="Arial"/>
                        <a:sym typeface="Arial"/>
                      </a:endParaRPr>
                    </a:p>
                  </a:txBody>
                  <a:tcPr marT="45725" marB="45725" marR="91450" marL="91450">
                    <a:solidFill>
                      <a:schemeClr val="lt1"/>
                    </a:solidFill>
                  </a:tcPr>
                </a:tc>
              </a:tr>
              <a:tr h="350850">
                <a:tc>
                  <a:txBody>
                    <a:bodyPr/>
                    <a:lstStyle/>
                    <a:p>
                      <a:pPr indent="0" lvl="0" marL="0" marR="0" rtl="0" algn="ctr">
                        <a:lnSpc>
                          <a:spcPct val="100000"/>
                        </a:lnSpc>
                        <a:spcBef>
                          <a:spcPts val="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評価</a:t>
                      </a:r>
                      <a:endParaRPr sz="1400" u="none" cap="none" strike="noStrike"/>
                    </a:p>
                  </a:txBody>
                  <a:tcPr marT="45725" marB="45725" marR="91450" marL="91450" anchor="ctr">
                    <a:solidFill>
                      <a:srgbClr val="B5D3A7"/>
                    </a:solidFill>
                  </a:tcPr>
                </a:tc>
                <a:tc>
                  <a:txBody>
                    <a:bodyPr/>
                    <a:lstStyle/>
                    <a:p>
                      <a:pPr indent="0" lvl="0" marL="0" marR="0" rtl="0" algn="l">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一定の評価基準を使用して、価値を合理的に判断できる</a:t>
                      </a:r>
                      <a:endParaRPr sz="1400" u="none" cap="none" strike="noStrike"/>
                    </a:p>
                  </a:txBody>
                  <a:tcPr marT="45725" marB="45725" marR="91450" marL="91450">
                    <a:solidFill>
                      <a:srgbClr val="F2F2F2"/>
                    </a:solidFill>
                  </a:tcPr>
                </a:tc>
              </a:tr>
            </a:tbl>
          </a:graphicData>
        </a:graphic>
      </p:graphicFrame>
      <p:sp>
        <p:nvSpPr>
          <p:cNvPr id="445" name="Google Shape;445;p21"/>
          <p:cNvSpPr/>
          <p:nvPr/>
        </p:nvSpPr>
        <p:spPr>
          <a:xfrm>
            <a:off x="804801" y="4778092"/>
            <a:ext cx="9136351" cy="4042523"/>
          </a:xfrm>
          <a:prstGeom prst="rect">
            <a:avLst/>
          </a:prstGeom>
          <a:noFill/>
          <a:ln cap="flat" cmpd="sng" w="25400">
            <a:solidFill>
              <a:schemeClr val="dk1"/>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46" name="Google Shape;446;p21"/>
          <p:cNvSpPr txBox="1"/>
          <p:nvPr/>
        </p:nvSpPr>
        <p:spPr>
          <a:xfrm>
            <a:off x="10833315" y="9180000"/>
            <a:ext cx="2126684" cy="471924"/>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pp.32-33</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22"/>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t>４</a:t>
            </a:r>
            <a:r>
              <a:rPr b="1" lang="ja-JP">
                <a:latin typeface="Arial"/>
                <a:ea typeface="Arial"/>
                <a:cs typeface="Arial"/>
                <a:sym typeface="Arial"/>
              </a:rPr>
              <a:t>章 授業設計に組み込む④</a:t>
            </a:r>
            <a:endParaRPr/>
          </a:p>
        </p:txBody>
      </p:sp>
      <p:sp>
        <p:nvSpPr>
          <p:cNvPr id="452" name="Google Shape;452;p22"/>
          <p:cNvSpPr txBox="1"/>
          <p:nvPr/>
        </p:nvSpPr>
        <p:spPr>
          <a:xfrm>
            <a:off x="868065" y="1866000"/>
            <a:ext cx="11268670" cy="533479"/>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chemeClr val="lt2"/>
              </a:buClr>
              <a:buSzPts val="2800"/>
              <a:buFont typeface="Arial"/>
              <a:buNone/>
            </a:pPr>
            <a:r>
              <a:rPr b="1" i="0" lang="ja-JP" sz="2800" u="none" cap="none" strike="noStrike">
                <a:solidFill>
                  <a:schemeClr val="lt2"/>
                </a:solidFill>
                <a:latin typeface="Arial"/>
                <a:ea typeface="Arial"/>
                <a:cs typeface="Arial"/>
                <a:sym typeface="Arial"/>
              </a:rPr>
              <a:t>b.学習目標と活動の整合性</a:t>
            </a:r>
            <a:endParaRPr b="0" i="0" sz="2000" u="none" cap="none" strike="noStrike">
              <a:solidFill>
                <a:schemeClr val="lt2"/>
              </a:solidFill>
              <a:latin typeface="Arial"/>
              <a:ea typeface="Arial"/>
              <a:cs typeface="Arial"/>
              <a:sym typeface="Arial"/>
            </a:endParaRPr>
          </a:p>
        </p:txBody>
      </p:sp>
      <p:sp>
        <p:nvSpPr>
          <p:cNvPr id="453" name="Google Shape;453;p22"/>
          <p:cNvSpPr txBox="1"/>
          <p:nvPr/>
        </p:nvSpPr>
        <p:spPr>
          <a:xfrm>
            <a:off x="868065" y="2501960"/>
            <a:ext cx="11268671" cy="1141338"/>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習目標に適したアクティブラーニングに適した技法を取り入れる必要がある。但し、議論や書く活動、グループ活動は、教員がどのような問いを出すか、どのような課題を与えるかによって到達できる学習効果は異なる。</a:t>
            </a:r>
            <a:endParaRPr b="0" i="0" sz="1800" u="none" cap="none" strike="noStrike">
              <a:solidFill>
                <a:schemeClr val="lt2"/>
              </a:solidFill>
              <a:latin typeface="Arial"/>
              <a:ea typeface="Arial"/>
              <a:cs typeface="Arial"/>
              <a:sym typeface="Arial"/>
            </a:endParaRPr>
          </a:p>
        </p:txBody>
      </p:sp>
      <p:sp>
        <p:nvSpPr>
          <p:cNvPr id="454" name="Google Shape;454;p22"/>
          <p:cNvSpPr txBox="1"/>
          <p:nvPr/>
        </p:nvSpPr>
        <p:spPr>
          <a:xfrm>
            <a:off x="868065" y="3745262"/>
            <a:ext cx="11268670" cy="410369"/>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chemeClr val="lt2"/>
              </a:buClr>
              <a:buSzPts val="2000"/>
              <a:buFont typeface="Arial"/>
              <a:buNone/>
            </a:pPr>
            <a:r>
              <a:rPr b="1" i="0" lang="ja-JP" sz="2000" u="none" cap="none" strike="noStrike">
                <a:solidFill>
                  <a:schemeClr val="lt2"/>
                </a:solidFill>
                <a:latin typeface="Arial"/>
                <a:ea typeface="Arial"/>
                <a:cs typeface="Arial"/>
                <a:sym typeface="Arial"/>
              </a:rPr>
              <a:t>異なる学習成果に対応するアクティブラーニングの技法</a:t>
            </a:r>
            <a:endParaRPr b="0" i="0" sz="1600" u="none" cap="none" strike="noStrike">
              <a:solidFill>
                <a:schemeClr val="lt2"/>
              </a:solidFill>
              <a:latin typeface="Arial"/>
              <a:ea typeface="Arial"/>
              <a:cs typeface="Arial"/>
              <a:sym typeface="Arial"/>
            </a:endParaRPr>
          </a:p>
        </p:txBody>
      </p:sp>
      <p:graphicFrame>
        <p:nvGraphicFramePr>
          <p:cNvPr id="455" name="Google Shape;455;p22"/>
          <p:cNvGraphicFramePr/>
          <p:nvPr/>
        </p:nvGraphicFramePr>
        <p:xfrm>
          <a:off x="932251" y="4233485"/>
          <a:ext cx="3000000" cy="3000000"/>
        </p:xfrm>
        <a:graphic>
          <a:graphicData uri="http://schemas.openxmlformats.org/drawingml/2006/table">
            <a:tbl>
              <a:tblPr bandRow="1" firstRow="1">
                <a:noFill/>
                <a:tableStyleId>{CE0CDDE9-2772-40C6-9352-0160250AA115}</a:tableStyleId>
              </a:tblPr>
              <a:tblGrid>
                <a:gridCol w="5575750"/>
                <a:gridCol w="1020500"/>
                <a:gridCol w="881625"/>
                <a:gridCol w="881625"/>
                <a:gridCol w="881625"/>
                <a:gridCol w="861600"/>
                <a:gridCol w="901675"/>
              </a:tblGrid>
              <a:tr h="281900">
                <a:tc>
                  <a:txBody>
                    <a:bodyPr/>
                    <a:lstStyle/>
                    <a:p>
                      <a:pPr indent="0" lvl="0" marL="0" marR="0" rtl="0" algn="l">
                        <a:lnSpc>
                          <a:spcPct val="100000"/>
                        </a:lnSpc>
                        <a:spcBef>
                          <a:spcPts val="0"/>
                        </a:spcBef>
                        <a:spcAft>
                          <a:spcPts val="0"/>
                        </a:spcAft>
                        <a:buClr>
                          <a:schemeClr val="dk1"/>
                        </a:buClr>
                        <a:buSzPts val="1600"/>
                        <a:buFont typeface="Arial"/>
                        <a:buNone/>
                      </a:pPr>
                      <a:r>
                        <a:t/>
                      </a:r>
                      <a:endParaRPr sz="1600" u="none" cap="none" strike="noStrike">
                        <a:solidFill>
                          <a:schemeClr val="lt2"/>
                        </a:solidFill>
                        <a:latin typeface="Arial"/>
                        <a:ea typeface="Arial"/>
                        <a:cs typeface="Arial"/>
                        <a:sym typeface="Arial"/>
                      </a:endParaRPr>
                    </a:p>
                  </a:txBody>
                  <a:tcPr marT="45725" marB="45725" marR="91450" marL="91450">
                    <a:solidFill>
                      <a:srgbClr val="B5D3A7"/>
                    </a:solidFill>
                  </a:tcPr>
                </a:tc>
                <a:tc>
                  <a:txBody>
                    <a:bodyPr/>
                    <a:lstStyle/>
                    <a:p>
                      <a:pPr indent="0" lvl="0" marL="0" marR="0" rtl="0" algn="ctr">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知識</a:t>
                      </a:r>
                      <a:endParaRPr sz="1400" u="none" cap="none" strike="noStrike"/>
                    </a:p>
                  </a:txBody>
                  <a:tcPr marT="45725" marB="45725" marR="91450" marL="91450">
                    <a:solidFill>
                      <a:srgbClr val="B5D3A7"/>
                    </a:solidFill>
                  </a:tcPr>
                </a:tc>
                <a:tc>
                  <a:txBody>
                    <a:bodyPr/>
                    <a:lstStyle/>
                    <a:p>
                      <a:pPr indent="0" lvl="0" marL="0" marR="0" rtl="0" algn="ctr">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理解</a:t>
                      </a:r>
                      <a:endParaRPr sz="1400" u="none" cap="none" strike="noStrike"/>
                    </a:p>
                  </a:txBody>
                  <a:tcPr marT="45725" marB="45725" marR="91450" marL="91450">
                    <a:solidFill>
                      <a:srgbClr val="B5D3A7"/>
                    </a:solidFill>
                  </a:tcPr>
                </a:tc>
                <a:tc>
                  <a:txBody>
                    <a:bodyPr/>
                    <a:lstStyle/>
                    <a:p>
                      <a:pPr indent="0" lvl="0" marL="0" marR="0" rtl="0" algn="ctr">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応用</a:t>
                      </a:r>
                      <a:endParaRPr sz="1400" u="none" cap="none" strike="noStrike"/>
                    </a:p>
                  </a:txBody>
                  <a:tcPr marT="45725" marB="45725" marR="91450" marL="91450">
                    <a:solidFill>
                      <a:srgbClr val="B5D3A7"/>
                    </a:solidFill>
                  </a:tcPr>
                </a:tc>
                <a:tc>
                  <a:txBody>
                    <a:bodyPr/>
                    <a:lstStyle/>
                    <a:p>
                      <a:pPr indent="0" lvl="0" marL="0" marR="0" rtl="0" algn="ctr">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分析</a:t>
                      </a:r>
                      <a:endParaRPr sz="1400" u="none" cap="none" strike="noStrike"/>
                    </a:p>
                  </a:txBody>
                  <a:tcPr marT="45725" marB="45725" marR="91450" marL="91450">
                    <a:solidFill>
                      <a:srgbClr val="B5D3A7"/>
                    </a:solidFill>
                  </a:tcPr>
                </a:tc>
                <a:tc>
                  <a:txBody>
                    <a:bodyPr/>
                    <a:lstStyle/>
                    <a:p>
                      <a:pPr indent="0" lvl="0" marL="0" marR="0" rtl="0" algn="ctr">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統合</a:t>
                      </a:r>
                      <a:endParaRPr sz="1400" u="none" cap="none" strike="noStrike"/>
                    </a:p>
                  </a:txBody>
                  <a:tcPr marT="45725" marB="45725" marR="91450" marL="91450">
                    <a:solidFill>
                      <a:srgbClr val="B5D3A7"/>
                    </a:solidFill>
                  </a:tcPr>
                </a:tc>
                <a:tc>
                  <a:txBody>
                    <a:bodyPr/>
                    <a:lstStyle/>
                    <a:p>
                      <a:pPr indent="0" lvl="0" marL="0" marR="0" rtl="0" algn="ctr">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評価</a:t>
                      </a:r>
                      <a:endParaRPr sz="1400" u="none" cap="none" strike="noStrike"/>
                    </a:p>
                  </a:txBody>
                  <a:tcPr marT="45725" marB="45725" marR="91450" marL="91450">
                    <a:solidFill>
                      <a:srgbClr val="B5D3A7"/>
                    </a:solidFill>
                  </a:tcPr>
                </a:tc>
              </a:tr>
              <a:tr h="266925">
                <a:tc>
                  <a:txBody>
                    <a:bodyPr/>
                    <a:lstStyle/>
                    <a:p>
                      <a:pPr indent="0" lvl="0" marL="0" marR="0" rtl="0" algn="l">
                        <a:lnSpc>
                          <a:spcPct val="100000"/>
                        </a:lnSpc>
                        <a:spcBef>
                          <a:spcPts val="0"/>
                        </a:spcBef>
                        <a:spcAft>
                          <a:spcPts val="0"/>
                        </a:spcAft>
                        <a:buClr>
                          <a:srgbClr val="3F3F3F"/>
                        </a:buClr>
                        <a:buSzPts val="1400"/>
                        <a:buFont typeface="Arial"/>
                        <a:buNone/>
                      </a:pPr>
                      <a:r>
                        <a:rPr lang="ja-JP" sz="1400" u="none" cap="none" strike="noStrike">
                          <a:solidFill>
                            <a:srgbClr val="3F3F3F"/>
                          </a:solidFill>
                          <a:latin typeface="Arial"/>
                          <a:ea typeface="Arial"/>
                          <a:cs typeface="Arial"/>
                          <a:sym typeface="Arial"/>
                        </a:rPr>
                        <a:t>講義</a:t>
                      </a:r>
                      <a:endParaRPr sz="1400" u="none" cap="none" strike="noStrike"/>
                    </a:p>
                  </a:txBody>
                  <a:tcPr marT="45725" marB="45725" marR="91450" marL="91450">
                    <a:solidFill>
                      <a:srgbClr val="B5D3A7"/>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latin typeface="Arial"/>
                        <a:ea typeface="Arial"/>
                        <a:cs typeface="Arial"/>
                        <a:sym typeface="Arial"/>
                      </a:endParaRPr>
                    </a:p>
                  </a:txBody>
                  <a:tcPr marT="45725" marB="45725" marR="91450" marL="91450">
                    <a:solidFill>
                      <a:srgbClr val="F2F2F2"/>
                    </a:solidFill>
                  </a:tcPr>
                </a:tc>
              </a:tr>
              <a:tr h="266925">
                <a:tc>
                  <a:txBody>
                    <a:bodyPr/>
                    <a:lstStyle/>
                    <a:p>
                      <a:pPr indent="0" lvl="0" marL="0" marR="0" rtl="0" algn="l">
                        <a:lnSpc>
                          <a:spcPct val="100000"/>
                        </a:lnSpc>
                        <a:spcBef>
                          <a:spcPts val="0"/>
                        </a:spcBef>
                        <a:spcAft>
                          <a:spcPts val="0"/>
                        </a:spcAft>
                        <a:buClr>
                          <a:srgbClr val="3F3F3F"/>
                        </a:buClr>
                        <a:buSzPts val="1400"/>
                        <a:buFont typeface="Arial"/>
                        <a:buNone/>
                      </a:pPr>
                      <a:r>
                        <a:rPr lang="ja-JP" sz="1400" u="none" cap="none" strike="noStrike">
                          <a:solidFill>
                            <a:srgbClr val="3F3F3F"/>
                          </a:solidFill>
                          <a:latin typeface="Arial"/>
                          <a:ea typeface="Arial"/>
                          <a:cs typeface="Arial"/>
                          <a:sym typeface="Arial"/>
                        </a:rPr>
                        <a:t>双方向型の講義</a:t>
                      </a:r>
                      <a:endParaRPr sz="1400" u="none" cap="none" strike="noStrike"/>
                    </a:p>
                  </a:txBody>
                  <a:tcPr marT="45725" marB="45725" marR="91450" marL="91450">
                    <a:solidFill>
                      <a:srgbClr val="B5D3A7"/>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latin typeface="Arial"/>
                        <a:ea typeface="Arial"/>
                        <a:cs typeface="Arial"/>
                        <a:sym typeface="Arial"/>
                      </a:endParaRPr>
                    </a:p>
                  </a:txBody>
                  <a:tcPr marT="45725" marB="45725" marR="91450" marL="91450">
                    <a:solidFill>
                      <a:schemeClr val="lt1"/>
                    </a:solidFill>
                  </a:tcPr>
                </a:tc>
              </a:tr>
              <a:tr h="266925">
                <a:tc>
                  <a:txBody>
                    <a:bodyPr/>
                    <a:lstStyle/>
                    <a:p>
                      <a:pPr indent="0" lvl="0" marL="0" marR="0" rtl="0" algn="l">
                        <a:lnSpc>
                          <a:spcPct val="100000"/>
                        </a:lnSpc>
                        <a:spcBef>
                          <a:spcPts val="0"/>
                        </a:spcBef>
                        <a:spcAft>
                          <a:spcPts val="0"/>
                        </a:spcAft>
                        <a:buClr>
                          <a:srgbClr val="3F3F3F"/>
                        </a:buClr>
                        <a:buSzPts val="1400"/>
                        <a:buFont typeface="Arial"/>
                        <a:buNone/>
                      </a:pPr>
                      <a:r>
                        <a:rPr lang="ja-JP" sz="1400" u="none" cap="none" strike="noStrike">
                          <a:solidFill>
                            <a:srgbClr val="3F3F3F"/>
                          </a:solidFill>
                          <a:latin typeface="Arial"/>
                          <a:ea typeface="Arial"/>
                          <a:cs typeface="Arial"/>
                          <a:sym typeface="Arial"/>
                        </a:rPr>
                        <a:t>ディスカッション</a:t>
                      </a:r>
                      <a:endParaRPr sz="1400" u="none" cap="none" strike="noStrike"/>
                    </a:p>
                  </a:txBody>
                  <a:tcPr marT="45725" marB="45725" marR="91450" marL="91450">
                    <a:solidFill>
                      <a:srgbClr val="B5D3A7"/>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rgbClr val="F2F2F2"/>
                    </a:solidFill>
                  </a:tcPr>
                </a:tc>
              </a:tr>
              <a:tr h="266925">
                <a:tc>
                  <a:txBody>
                    <a:bodyPr/>
                    <a:lstStyle/>
                    <a:p>
                      <a:pPr indent="0" lvl="0" marL="0" marR="0" rtl="0" algn="l">
                        <a:lnSpc>
                          <a:spcPct val="100000"/>
                        </a:lnSpc>
                        <a:spcBef>
                          <a:spcPts val="0"/>
                        </a:spcBef>
                        <a:spcAft>
                          <a:spcPts val="0"/>
                        </a:spcAft>
                        <a:buClr>
                          <a:srgbClr val="3F3F3F"/>
                        </a:buClr>
                        <a:buSzPts val="1400"/>
                        <a:buFont typeface="Arial"/>
                        <a:buNone/>
                      </a:pPr>
                      <a:r>
                        <a:rPr lang="ja-JP" sz="1400" u="none" cap="none" strike="noStrike">
                          <a:solidFill>
                            <a:srgbClr val="3F3F3F"/>
                          </a:solidFill>
                          <a:latin typeface="Arial"/>
                          <a:ea typeface="Arial"/>
                          <a:cs typeface="Arial"/>
                          <a:sym typeface="Arial"/>
                        </a:rPr>
                        <a:t>書く・話す</a:t>
                      </a:r>
                      <a:endParaRPr sz="1400" u="none" cap="none" strike="noStrike"/>
                    </a:p>
                  </a:txBody>
                  <a:tcPr marT="45725" marB="45725" marR="91450" marL="91450">
                    <a:solidFill>
                      <a:srgbClr val="B5D3A7"/>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chemeClr val="lt1"/>
                    </a:solidFill>
                  </a:tcPr>
                </a:tc>
              </a:tr>
              <a:tr h="266925">
                <a:tc>
                  <a:txBody>
                    <a:bodyPr/>
                    <a:lstStyle/>
                    <a:p>
                      <a:pPr indent="0" lvl="0" marL="0" marR="0" rtl="0" algn="l">
                        <a:lnSpc>
                          <a:spcPct val="100000"/>
                        </a:lnSpc>
                        <a:spcBef>
                          <a:spcPts val="0"/>
                        </a:spcBef>
                        <a:spcAft>
                          <a:spcPts val="0"/>
                        </a:spcAft>
                        <a:buClr>
                          <a:srgbClr val="3F3F3F"/>
                        </a:buClr>
                        <a:buSzPts val="1400"/>
                        <a:buFont typeface="Arial"/>
                        <a:buNone/>
                      </a:pPr>
                      <a:r>
                        <a:rPr lang="ja-JP" sz="1400" u="none" cap="none" strike="noStrike">
                          <a:solidFill>
                            <a:srgbClr val="3F3F3F"/>
                          </a:solidFill>
                          <a:latin typeface="Arial"/>
                          <a:ea typeface="Arial"/>
                          <a:cs typeface="Arial"/>
                          <a:sym typeface="Arial"/>
                        </a:rPr>
                        <a:t>協同学習</a:t>
                      </a:r>
                      <a:endParaRPr sz="1400" u="none" cap="none" strike="noStrike">
                        <a:solidFill>
                          <a:srgbClr val="3F3F3F"/>
                        </a:solidFill>
                        <a:latin typeface="Arial"/>
                        <a:ea typeface="Arial"/>
                        <a:cs typeface="Arial"/>
                        <a:sym typeface="Arial"/>
                      </a:endParaRPr>
                    </a:p>
                  </a:txBody>
                  <a:tcPr marT="45725" marB="45725" marR="91450" marL="91450">
                    <a:solidFill>
                      <a:srgbClr val="B5D3A7"/>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latin typeface="Arial"/>
                        <a:ea typeface="Arial"/>
                        <a:cs typeface="Arial"/>
                        <a:sym typeface="Arial"/>
                      </a:endParaRPr>
                    </a:p>
                  </a:txBody>
                  <a:tcPr marT="45725" marB="45725" marR="91450" marL="91450">
                    <a:solidFill>
                      <a:srgbClr val="F2F2F2"/>
                    </a:solidFill>
                  </a:tcPr>
                </a:tc>
              </a:tr>
              <a:tr h="266925">
                <a:tc>
                  <a:txBody>
                    <a:bodyPr/>
                    <a:lstStyle/>
                    <a:p>
                      <a:pPr indent="0" lvl="0" marL="0" marR="0" rtl="0" algn="l">
                        <a:lnSpc>
                          <a:spcPct val="100000"/>
                        </a:lnSpc>
                        <a:spcBef>
                          <a:spcPts val="0"/>
                        </a:spcBef>
                        <a:spcAft>
                          <a:spcPts val="0"/>
                        </a:spcAft>
                        <a:buClr>
                          <a:srgbClr val="3F3F3F"/>
                        </a:buClr>
                        <a:buSzPts val="1400"/>
                        <a:buFont typeface="Arial"/>
                        <a:buNone/>
                      </a:pPr>
                      <a:r>
                        <a:rPr lang="ja-JP" sz="1400" u="none" cap="none" strike="noStrike">
                          <a:solidFill>
                            <a:srgbClr val="3F3F3F"/>
                          </a:solidFill>
                          <a:latin typeface="Arial"/>
                          <a:ea typeface="Arial"/>
                          <a:cs typeface="Arial"/>
                          <a:sym typeface="Arial"/>
                        </a:rPr>
                        <a:t>ピア評価</a:t>
                      </a:r>
                      <a:endParaRPr sz="1400" u="none" cap="none" strike="noStrike"/>
                    </a:p>
                  </a:txBody>
                  <a:tcPr marT="45725" marB="45725" marR="91450" marL="91450">
                    <a:solidFill>
                      <a:srgbClr val="B5D3A7"/>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chemeClr val="lt1"/>
                    </a:solidFill>
                  </a:tcPr>
                </a:tc>
              </a:tr>
              <a:tr h="266925">
                <a:tc>
                  <a:txBody>
                    <a:bodyPr/>
                    <a:lstStyle/>
                    <a:p>
                      <a:pPr indent="0" lvl="0" marL="0" marR="0" rtl="0" algn="l">
                        <a:lnSpc>
                          <a:spcPct val="100000"/>
                        </a:lnSpc>
                        <a:spcBef>
                          <a:spcPts val="0"/>
                        </a:spcBef>
                        <a:spcAft>
                          <a:spcPts val="0"/>
                        </a:spcAft>
                        <a:buClr>
                          <a:srgbClr val="3F3F3F"/>
                        </a:buClr>
                        <a:buSzPts val="1400"/>
                        <a:buFont typeface="Arial"/>
                        <a:buNone/>
                      </a:pPr>
                      <a:r>
                        <a:rPr lang="ja-JP" sz="1400" u="none" cap="none" strike="noStrike">
                          <a:solidFill>
                            <a:srgbClr val="3F3F3F"/>
                          </a:solidFill>
                          <a:latin typeface="Arial"/>
                          <a:ea typeface="Arial"/>
                          <a:cs typeface="Arial"/>
                          <a:sym typeface="Arial"/>
                        </a:rPr>
                        <a:t>実験</a:t>
                      </a:r>
                      <a:endParaRPr sz="1400" u="none" cap="none" strike="noStrike"/>
                    </a:p>
                  </a:txBody>
                  <a:tcPr marT="45725" marB="45725" marR="91450" marL="91450">
                    <a:solidFill>
                      <a:srgbClr val="B5D3A7"/>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latin typeface="Arial"/>
                        <a:ea typeface="Arial"/>
                        <a:cs typeface="Arial"/>
                        <a:sym typeface="Arial"/>
                      </a:endParaRPr>
                    </a:p>
                  </a:txBody>
                  <a:tcPr marT="45725" marB="45725" marR="91450" marL="91450">
                    <a:solidFill>
                      <a:srgbClr val="F2F2F2"/>
                    </a:solidFill>
                  </a:tcPr>
                </a:tc>
              </a:tr>
              <a:tr h="266925">
                <a:tc>
                  <a:txBody>
                    <a:bodyPr/>
                    <a:lstStyle/>
                    <a:p>
                      <a:pPr indent="0" lvl="0" marL="0" marR="0" rtl="0" algn="l">
                        <a:lnSpc>
                          <a:spcPct val="100000"/>
                        </a:lnSpc>
                        <a:spcBef>
                          <a:spcPts val="0"/>
                        </a:spcBef>
                        <a:spcAft>
                          <a:spcPts val="0"/>
                        </a:spcAft>
                        <a:buClr>
                          <a:srgbClr val="3F3F3F"/>
                        </a:buClr>
                        <a:buSzPts val="1400"/>
                        <a:buFont typeface="Arial"/>
                        <a:buNone/>
                      </a:pPr>
                      <a:r>
                        <a:rPr lang="ja-JP" sz="1400" u="none" cap="none" strike="noStrike">
                          <a:solidFill>
                            <a:srgbClr val="3F3F3F"/>
                          </a:solidFill>
                          <a:latin typeface="Arial"/>
                          <a:ea typeface="Arial"/>
                          <a:cs typeface="Arial"/>
                          <a:sym typeface="Arial"/>
                        </a:rPr>
                        <a:t>ケースメソッド</a:t>
                      </a:r>
                      <a:endParaRPr sz="1400" u="none" cap="none" strike="noStrike"/>
                    </a:p>
                  </a:txBody>
                  <a:tcPr marT="45725" marB="45725" marR="91450" marL="91450">
                    <a:solidFill>
                      <a:srgbClr val="B5D3A7"/>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chemeClr val="lt1"/>
                    </a:solidFill>
                  </a:tcPr>
                </a:tc>
              </a:tr>
              <a:tr h="266925">
                <a:tc>
                  <a:txBody>
                    <a:bodyPr/>
                    <a:lstStyle/>
                    <a:p>
                      <a:pPr indent="0" lvl="0" marL="0" marR="0" rtl="0" algn="l">
                        <a:lnSpc>
                          <a:spcPct val="100000"/>
                        </a:lnSpc>
                        <a:spcBef>
                          <a:spcPts val="0"/>
                        </a:spcBef>
                        <a:spcAft>
                          <a:spcPts val="0"/>
                        </a:spcAft>
                        <a:buClr>
                          <a:srgbClr val="3F3F3F"/>
                        </a:buClr>
                        <a:buSzPts val="1400"/>
                        <a:buFont typeface="Arial"/>
                        <a:buNone/>
                      </a:pPr>
                      <a:r>
                        <a:rPr lang="ja-JP" sz="1400" u="none" cap="none" strike="noStrike">
                          <a:solidFill>
                            <a:srgbClr val="3F3F3F"/>
                          </a:solidFill>
                          <a:latin typeface="Arial"/>
                          <a:ea typeface="Arial"/>
                          <a:cs typeface="Arial"/>
                          <a:sym typeface="Arial"/>
                        </a:rPr>
                        <a:t>探求型学習</a:t>
                      </a:r>
                      <a:endParaRPr sz="1400" u="none" cap="none" strike="noStrike"/>
                    </a:p>
                  </a:txBody>
                  <a:tcPr marT="45725" marB="45725" marR="91450" marL="91450">
                    <a:solidFill>
                      <a:srgbClr val="B5D3A7"/>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rgbClr val="F2F2F2"/>
                    </a:solidFill>
                  </a:tcPr>
                </a:tc>
              </a:tr>
              <a:tr h="266925">
                <a:tc>
                  <a:txBody>
                    <a:bodyPr/>
                    <a:lstStyle/>
                    <a:p>
                      <a:pPr indent="0" lvl="0" marL="0" marR="0" rtl="0" algn="l">
                        <a:lnSpc>
                          <a:spcPct val="100000"/>
                        </a:lnSpc>
                        <a:spcBef>
                          <a:spcPts val="0"/>
                        </a:spcBef>
                        <a:spcAft>
                          <a:spcPts val="0"/>
                        </a:spcAft>
                        <a:buClr>
                          <a:srgbClr val="3F3F3F"/>
                        </a:buClr>
                        <a:buSzPts val="1400"/>
                        <a:buFont typeface="Arial"/>
                        <a:buNone/>
                      </a:pPr>
                      <a:r>
                        <a:rPr lang="ja-JP" sz="1400" u="none" cap="none" strike="noStrike">
                          <a:solidFill>
                            <a:srgbClr val="3F3F3F"/>
                          </a:solidFill>
                          <a:latin typeface="Arial"/>
                          <a:ea typeface="Arial"/>
                          <a:cs typeface="Arial"/>
                          <a:sym typeface="Arial"/>
                        </a:rPr>
                        <a:t>問題基盤型学習</a:t>
                      </a:r>
                      <a:endParaRPr sz="1400" u="none" cap="none" strike="noStrike"/>
                    </a:p>
                  </a:txBody>
                  <a:tcPr marT="45725" marB="45725" marR="91450" marL="91450">
                    <a:solidFill>
                      <a:srgbClr val="B5D3A7"/>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chemeClr val="lt1"/>
                    </a:solidFill>
                  </a:tcPr>
                </a:tc>
              </a:tr>
              <a:tr h="266925">
                <a:tc>
                  <a:txBody>
                    <a:bodyPr/>
                    <a:lstStyle/>
                    <a:p>
                      <a:pPr indent="0" lvl="0" marL="0" marR="0" rtl="0" algn="l">
                        <a:lnSpc>
                          <a:spcPct val="100000"/>
                        </a:lnSpc>
                        <a:spcBef>
                          <a:spcPts val="0"/>
                        </a:spcBef>
                        <a:spcAft>
                          <a:spcPts val="0"/>
                        </a:spcAft>
                        <a:buClr>
                          <a:srgbClr val="3F3F3F"/>
                        </a:buClr>
                        <a:buSzPts val="1400"/>
                        <a:buFont typeface="Arial"/>
                        <a:buNone/>
                      </a:pPr>
                      <a:r>
                        <a:rPr lang="ja-JP" sz="1400" u="none" cap="none" strike="noStrike">
                          <a:solidFill>
                            <a:srgbClr val="3F3F3F"/>
                          </a:solidFill>
                          <a:latin typeface="Arial"/>
                          <a:ea typeface="Arial"/>
                          <a:cs typeface="Arial"/>
                          <a:sym typeface="Arial"/>
                        </a:rPr>
                        <a:t>プロジェクト学習</a:t>
                      </a:r>
                      <a:endParaRPr sz="1400" u="none" cap="none" strike="noStrike"/>
                    </a:p>
                  </a:txBody>
                  <a:tcPr marT="45725" marB="45725" marR="91450" marL="91450">
                    <a:solidFill>
                      <a:srgbClr val="B5D3A7"/>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rgbClr val="F2F2F2"/>
                    </a:solidFill>
                  </a:tcPr>
                </a:tc>
              </a:tr>
              <a:tr h="266925">
                <a:tc>
                  <a:txBody>
                    <a:bodyPr/>
                    <a:lstStyle/>
                    <a:p>
                      <a:pPr indent="0" lvl="0" marL="0" marR="0" rtl="0" algn="l">
                        <a:lnSpc>
                          <a:spcPct val="100000"/>
                        </a:lnSpc>
                        <a:spcBef>
                          <a:spcPts val="0"/>
                        </a:spcBef>
                        <a:spcAft>
                          <a:spcPts val="0"/>
                        </a:spcAft>
                        <a:buClr>
                          <a:srgbClr val="3F3F3F"/>
                        </a:buClr>
                        <a:buSzPts val="1400"/>
                        <a:buFont typeface="Arial"/>
                        <a:buNone/>
                      </a:pPr>
                      <a:r>
                        <a:rPr lang="ja-JP" sz="1400" u="none" cap="none" strike="noStrike">
                          <a:solidFill>
                            <a:srgbClr val="3F3F3F"/>
                          </a:solidFill>
                          <a:latin typeface="Arial"/>
                          <a:ea typeface="Arial"/>
                          <a:cs typeface="Arial"/>
                          <a:sym typeface="Arial"/>
                        </a:rPr>
                        <a:t>ロールプレイ, シミュレーション</a:t>
                      </a:r>
                      <a:endParaRPr sz="1400" u="none" cap="none" strike="noStrike"/>
                    </a:p>
                  </a:txBody>
                  <a:tcPr marT="45725" marB="45725" marR="91450" marL="91450">
                    <a:solidFill>
                      <a:srgbClr val="B5D3A7"/>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chemeClr val="lt1"/>
                    </a:solidFill>
                  </a:tcPr>
                </a:tc>
              </a:tr>
              <a:tr h="266925">
                <a:tc>
                  <a:txBody>
                    <a:bodyPr/>
                    <a:lstStyle/>
                    <a:p>
                      <a:pPr indent="0" lvl="0" marL="0" marR="0" rtl="0" algn="l">
                        <a:lnSpc>
                          <a:spcPct val="100000"/>
                        </a:lnSpc>
                        <a:spcBef>
                          <a:spcPts val="0"/>
                        </a:spcBef>
                        <a:spcAft>
                          <a:spcPts val="0"/>
                        </a:spcAft>
                        <a:buClr>
                          <a:srgbClr val="3F3F3F"/>
                        </a:buClr>
                        <a:buSzPts val="1400"/>
                        <a:buFont typeface="Arial"/>
                        <a:buNone/>
                      </a:pPr>
                      <a:r>
                        <a:rPr lang="ja-JP" sz="1400" u="none" cap="none" strike="noStrike">
                          <a:solidFill>
                            <a:srgbClr val="3F3F3F"/>
                          </a:solidFill>
                          <a:latin typeface="Arial"/>
                          <a:ea typeface="Arial"/>
                          <a:cs typeface="Arial"/>
                          <a:sym typeface="Arial"/>
                        </a:rPr>
                        <a:t>サービスラーニング</a:t>
                      </a:r>
                      <a:endParaRPr sz="1400" u="none" cap="none" strike="noStrike"/>
                    </a:p>
                  </a:txBody>
                  <a:tcPr marT="45725" marB="45725" marR="91450" marL="91450">
                    <a:solidFill>
                      <a:srgbClr val="B5D3A7"/>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rgbClr val="F2F2F2"/>
                    </a:solidFill>
                  </a:tcPr>
                </a:tc>
              </a:tr>
              <a:tr h="148250">
                <a:tc>
                  <a:txBody>
                    <a:bodyPr/>
                    <a:lstStyle/>
                    <a:p>
                      <a:pPr indent="0" lvl="0" marL="0" marR="0" rtl="0" algn="l">
                        <a:lnSpc>
                          <a:spcPct val="100000"/>
                        </a:lnSpc>
                        <a:spcBef>
                          <a:spcPts val="0"/>
                        </a:spcBef>
                        <a:spcAft>
                          <a:spcPts val="0"/>
                        </a:spcAft>
                        <a:buClr>
                          <a:srgbClr val="3F3F3F"/>
                        </a:buClr>
                        <a:buSzPts val="1400"/>
                        <a:buFont typeface="Arial"/>
                        <a:buNone/>
                      </a:pPr>
                      <a:r>
                        <a:rPr lang="ja-JP" sz="1400" u="none" cap="none" strike="noStrike">
                          <a:solidFill>
                            <a:srgbClr val="3F3F3F"/>
                          </a:solidFill>
                          <a:latin typeface="Arial"/>
                          <a:ea typeface="Arial"/>
                          <a:cs typeface="Arial"/>
                          <a:sym typeface="Arial"/>
                        </a:rPr>
                        <a:t>フィールドワーク</a:t>
                      </a:r>
                      <a:endParaRPr sz="1400" u="none" cap="none" strike="noStrike"/>
                    </a:p>
                  </a:txBody>
                  <a:tcPr marT="45725" marB="45725" marR="91450" marL="91450">
                    <a:solidFill>
                      <a:srgbClr val="B5D3A7"/>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a:t>
                      </a:r>
                      <a:endParaRPr sz="1600" u="none" cap="none" strike="noStrike">
                        <a:latin typeface="Arial"/>
                        <a:ea typeface="Arial"/>
                        <a:cs typeface="Arial"/>
                        <a:sym typeface="Arial"/>
                      </a:endParaRPr>
                    </a:p>
                  </a:txBody>
                  <a:tcPr marT="45725" marB="45725" marR="91450" marL="91450">
                    <a:solidFill>
                      <a:schemeClr val="lt1"/>
                    </a:solidFill>
                  </a:tcPr>
                </a:tc>
              </a:tr>
            </a:tbl>
          </a:graphicData>
        </a:graphic>
      </p:graphicFrame>
      <p:sp>
        <p:nvSpPr>
          <p:cNvPr id="456" name="Google Shape;456;p22"/>
          <p:cNvSpPr txBox="1"/>
          <p:nvPr/>
        </p:nvSpPr>
        <p:spPr>
          <a:xfrm>
            <a:off x="868065" y="9281676"/>
            <a:ext cx="9136350" cy="471924"/>
          </a:xfrm>
          <a:prstGeom prst="rect">
            <a:avLst/>
          </a:prstGeom>
          <a:noFill/>
          <a:ln>
            <a:noFill/>
          </a:ln>
        </p:spPr>
        <p:txBody>
          <a:bodyPr anchorCtr="0" anchor="ctr" bIns="50800" lIns="50800" spcFirstLastPara="1" rIns="50800" wrap="square" tIns="50800">
            <a:normAutofit/>
          </a:bodyPr>
          <a:lstStyle/>
          <a:p>
            <a:pPr indent="0" lvl="0" marL="0" marR="0" rtl="0" algn="l">
              <a:lnSpc>
                <a:spcPct val="100000"/>
              </a:lnSpc>
              <a:spcBef>
                <a:spcPts val="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出所　Nilson(2010), p.107を参考に作成</a:t>
            </a:r>
            <a:endParaRPr b="0" i="0" sz="1400" u="none" cap="none" strike="noStrike">
              <a:solidFill>
                <a:srgbClr val="000000"/>
              </a:solidFill>
              <a:latin typeface="Arial"/>
              <a:ea typeface="Arial"/>
              <a:cs typeface="Arial"/>
              <a:sym typeface="Arial"/>
            </a:endParaRPr>
          </a:p>
        </p:txBody>
      </p:sp>
      <p:sp>
        <p:nvSpPr>
          <p:cNvPr id="457" name="Google Shape;457;p22"/>
          <p:cNvSpPr/>
          <p:nvPr/>
        </p:nvSpPr>
        <p:spPr>
          <a:xfrm>
            <a:off x="932251" y="4220502"/>
            <a:ext cx="11004376" cy="5042183"/>
          </a:xfrm>
          <a:prstGeom prst="rect">
            <a:avLst/>
          </a:prstGeom>
          <a:noFill/>
          <a:ln cap="flat" cmpd="sng" w="25400">
            <a:solidFill>
              <a:schemeClr val="dk1"/>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58" name="Google Shape;458;p22"/>
          <p:cNvSpPr txBox="1"/>
          <p:nvPr/>
        </p:nvSpPr>
        <p:spPr>
          <a:xfrm>
            <a:off x="10833315" y="9180000"/>
            <a:ext cx="2126684" cy="471924"/>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pp.33-34</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graphicFrame>
        <p:nvGraphicFramePr>
          <p:cNvPr id="463" name="Google Shape;463;p23"/>
          <p:cNvGraphicFramePr/>
          <p:nvPr/>
        </p:nvGraphicFramePr>
        <p:xfrm>
          <a:off x="868065" y="4174331"/>
          <a:ext cx="3000000" cy="3000000"/>
        </p:xfrm>
        <a:graphic>
          <a:graphicData uri="http://schemas.openxmlformats.org/drawingml/2006/table">
            <a:tbl>
              <a:tblPr bandRow="1" firstRow="1">
                <a:noFill/>
                <a:tableStyleId>{CE0CDDE9-2772-40C6-9352-0160250AA115}</a:tableStyleId>
              </a:tblPr>
              <a:tblGrid>
                <a:gridCol w="2317575"/>
                <a:gridCol w="9059900"/>
              </a:tblGrid>
              <a:tr h="984475">
                <a:tc>
                  <a:txBody>
                    <a:bodyPr/>
                    <a:lstStyle/>
                    <a:p>
                      <a:pPr indent="0" lvl="0" marL="0" marR="0" rtl="0" algn="l">
                        <a:lnSpc>
                          <a:spcPct val="100000"/>
                        </a:lnSpc>
                        <a:spcBef>
                          <a:spcPts val="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ディスカッションを導く技法</a:t>
                      </a:r>
                      <a:endParaRPr sz="1400" u="none" cap="none" strike="noStrike"/>
                    </a:p>
                  </a:txBody>
                  <a:tcPr marT="45725" marB="45725" marR="91450" marL="91450" anchor="ctr">
                    <a:solidFill>
                      <a:srgbClr val="B5D3A7"/>
                    </a:solidFill>
                  </a:tcPr>
                </a:tc>
                <a:tc>
                  <a:txBody>
                    <a:bodyPr/>
                    <a:lstStyle/>
                    <a:p>
                      <a:pPr indent="0" lvl="0" marL="0" marR="0" rtl="0" algn="l">
                        <a:lnSpc>
                          <a:spcPct val="114000"/>
                        </a:lnSpc>
                        <a:spcBef>
                          <a:spcPts val="0"/>
                        </a:spcBef>
                        <a:spcAft>
                          <a:spcPts val="0"/>
                        </a:spcAft>
                        <a:buClr>
                          <a:srgbClr val="3F3F3F"/>
                        </a:buClr>
                        <a:buSzPts val="1400"/>
                        <a:buFont typeface="Arial"/>
                        <a:buNone/>
                      </a:pPr>
                      <a:r>
                        <a:rPr b="0" i="0" lang="ja-JP" sz="1400" u="none" cap="none" strike="noStrike">
                          <a:solidFill>
                            <a:srgbClr val="3F3F3F"/>
                          </a:solidFill>
                          <a:latin typeface="Arial"/>
                          <a:ea typeface="Arial"/>
                          <a:cs typeface="Arial"/>
                          <a:sym typeface="Arial"/>
                        </a:rPr>
                        <a:t>シンク・ペア・シェア, ソクラテス間答法, バズ学習, ディベート, EQトーク, 列討論, ライティング・ディスカッション, トランプ式討論, スイッチ・ディスカッション、, プレインスーング,ラウンドロビン, 親和図法, ポストアップ討議法, 特派員, ワールドカフェ, フィッシュボウル, パネル・ディスカッション, ナンバリング・ディスカッション, LTD話し合い学習法, 発言チップ, 発言カード</a:t>
                      </a:r>
                      <a:endParaRPr sz="1400" u="none" cap="none" strike="noStrike"/>
                    </a:p>
                  </a:txBody>
                  <a:tcPr marT="45725" marB="45725" marR="91450" marL="91450"/>
                </a:tc>
              </a:tr>
              <a:tr h="697400">
                <a:tc>
                  <a:txBody>
                    <a:bodyPr/>
                    <a:lstStyle/>
                    <a:p>
                      <a:pPr indent="0" lvl="0" marL="0" marR="0" rtl="0" algn="l">
                        <a:lnSpc>
                          <a:spcPct val="100000"/>
                        </a:lnSpc>
                        <a:spcBef>
                          <a:spcPts val="0"/>
                        </a:spcBef>
                        <a:spcAft>
                          <a:spcPts val="0"/>
                        </a:spcAft>
                        <a:buClr>
                          <a:schemeClr val="lt2"/>
                        </a:buClr>
                        <a:buSzPts val="1600"/>
                        <a:buFont typeface="Arial"/>
                        <a:buNone/>
                      </a:pPr>
                      <a:r>
                        <a:rPr b="1" lang="ja-JP" sz="1600" u="none" cap="none" strike="noStrike">
                          <a:solidFill>
                            <a:schemeClr val="lt2"/>
                          </a:solidFill>
                          <a:latin typeface="Arial"/>
                          <a:ea typeface="Arial"/>
                          <a:cs typeface="Arial"/>
                          <a:sym typeface="Arial"/>
                        </a:rPr>
                        <a:t>書かせて思考を促す技法</a:t>
                      </a:r>
                      <a:endParaRPr sz="1400" u="none" cap="none" strike="noStrike"/>
                    </a:p>
                  </a:txBody>
                  <a:tcPr marT="45725" marB="45725" marR="91450" marL="91450" anchor="ctr">
                    <a:solidFill>
                      <a:srgbClr val="B5D3A7"/>
                    </a:solidFill>
                  </a:tcPr>
                </a:tc>
                <a:tc>
                  <a:txBody>
                    <a:bodyPr/>
                    <a:lstStyle/>
                    <a:p>
                      <a:pPr indent="0" lvl="0" marL="0" marR="0" rtl="0" algn="l">
                        <a:lnSpc>
                          <a:spcPct val="100000"/>
                        </a:lnSpc>
                        <a:spcBef>
                          <a:spcPts val="0"/>
                        </a:spcBef>
                        <a:spcAft>
                          <a:spcPts val="0"/>
                        </a:spcAft>
                        <a:buClr>
                          <a:srgbClr val="3F3F3F"/>
                        </a:buClr>
                        <a:buSzPts val="1400"/>
                        <a:buFont typeface="Arial"/>
                        <a:buNone/>
                      </a:pPr>
                      <a:r>
                        <a:rPr lang="ja-JP" sz="1400" u="none" cap="none" strike="noStrike">
                          <a:solidFill>
                            <a:srgbClr val="3F3F3F"/>
                          </a:solidFill>
                          <a:latin typeface="Arial"/>
                          <a:ea typeface="Arial"/>
                          <a:cs typeface="Arial"/>
                          <a:sym typeface="Arial"/>
                        </a:rPr>
                        <a:t>ミニッツペーパー, 大福帳, 質問書方式, ダイアログジャーナル, リフレクティブ・ジャーナル、キーワード・レポート, BRD(当日レポート方式), ラウンドテーブル, ビア・エディティング, コラボレイティブ・ライティング, クリエイティブ・セッション</a:t>
                      </a:r>
                      <a:endParaRPr sz="1600" u="none" cap="none" strike="noStrike">
                        <a:solidFill>
                          <a:srgbClr val="3F3F3F"/>
                        </a:solidFill>
                        <a:latin typeface="Arial"/>
                        <a:ea typeface="Arial"/>
                        <a:cs typeface="Arial"/>
                        <a:sym typeface="Arial"/>
                      </a:endParaRPr>
                    </a:p>
                  </a:txBody>
                  <a:tcPr marT="45725" marB="45725" marR="91450" marL="91450">
                    <a:solidFill>
                      <a:srgbClr val="F2F2F2"/>
                    </a:solidFill>
                  </a:tcPr>
                </a:tc>
              </a:tr>
              <a:tr h="687850">
                <a:tc>
                  <a:txBody>
                    <a:bodyPr/>
                    <a:lstStyle/>
                    <a:p>
                      <a:pPr indent="0" lvl="0" marL="0" marR="0" rtl="0" algn="l">
                        <a:lnSpc>
                          <a:spcPct val="100000"/>
                        </a:lnSpc>
                        <a:spcBef>
                          <a:spcPts val="0"/>
                        </a:spcBef>
                        <a:spcAft>
                          <a:spcPts val="0"/>
                        </a:spcAft>
                        <a:buClr>
                          <a:schemeClr val="lt2"/>
                        </a:buClr>
                        <a:buSzPts val="1600"/>
                        <a:buFont typeface="Arial"/>
                        <a:buNone/>
                      </a:pPr>
                      <a:r>
                        <a:rPr b="1" lang="ja-JP" sz="1600" u="none" cap="none" strike="noStrike">
                          <a:solidFill>
                            <a:schemeClr val="lt2"/>
                          </a:solidFill>
                          <a:latin typeface="Arial"/>
                          <a:ea typeface="Arial"/>
                          <a:cs typeface="Arial"/>
                          <a:sym typeface="Arial"/>
                        </a:rPr>
                        <a:t>学生を相互に学ばせる技法</a:t>
                      </a:r>
                      <a:endParaRPr sz="1400" u="none" cap="none" strike="noStrike"/>
                    </a:p>
                  </a:txBody>
                  <a:tcPr marT="45725" marB="45725" marR="91450" marL="91450" anchor="ctr">
                    <a:solidFill>
                      <a:srgbClr val="B5D3A7"/>
                    </a:solidFill>
                  </a:tcPr>
                </a:tc>
                <a:tc>
                  <a:txBody>
                    <a:bodyPr/>
                    <a:lstStyle/>
                    <a:p>
                      <a:pPr indent="0" lvl="0" marL="0" marR="0" rtl="0" algn="l">
                        <a:lnSpc>
                          <a:spcPct val="100000"/>
                        </a:lnSpc>
                        <a:spcBef>
                          <a:spcPts val="0"/>
                        </a:spcBef>
                        <a:spcAft>
                          <a:spcPts val="0"/>
                        </a:spcAft>
                        <a:buClr>
                          <a:srgbClr val="3F3F3F"/>
                        </a:buClr>
                        <a:buSzPts val="1400"/>
                        <a:buFont typeface="Arial"/>
                        <a:buNone/>
                      </a:pPr>
                      <a:r>
                        <a:rPr lang="ja-JP" sz="1400" u="none" cap="none" strike="noStrike">
                          <a:solidFill>
                            <a:srgbClr val="3F3F3F"/>
                          </a:solidFill>
                          <a:latin typeface="Arial"/>
                          <a:ea typeface="Arial"/>
                          <a:cs typeface="Arial"/>
                          <a:sym typeface="Arial"/>
                        </a:rPr>
                        <a:t>ピア・インストラクション, ペア・リーディング, ラーニングセル, グループテスト, アナリティック・チーム, ストラクチャード・プロブレム・ソルビング, タップス, 書評プレゼンテーション, ジグソー法, 学生授業, 橋本メソッド</a:t>
                      </a:r>
                      <a:endParaRPr sz="1400" u="none" cap="none" strike="noStrike"/>
                    </a:p>
                  </a:txBody>
                  <a:tcPr marT="45725" marB="45725" marR="91450" marL="91450">
                    <a:solidFill>
                      <a:schemeClr val="lt1"/>
                    </a:solidFill>
                  </a:tcPr>
                </a:tc>
              </a:tr>
              <a:tr h="544550">
                <a:tc>
                  <a:txBody>
                    <a:bodyPr/>
                    <a:lstStyle/>
                    <a:p>
                      <a:pPr indent="0" lvl="0" marL="0" marR="0" rtl="0" algn="l">
                        <a:lnSpc>
                          <a:spcPct val="100000"/>
                        </a:lnSpc>
                        <a:spcBef>
                          <a:spcPts val="0"/>
                        </a:spcBef>
                        <a:spcAft>
                          <a:spcPts val="0"/>
                        </a:spcAft>
                        <a:buClr>
                          <a:schemeClr val="lt2"/>
                        </a:buClr>
                        <a:buSzPts val="1600"/>
                        <a:buFont typeface="Arial"/>
                        <a:buNone/>
                      </a:pPr>
                      <a:r>
                        <a:rPr b="1" lang="ja-JP" sz="1600" u="none" cap="none" strike="noStrike">
                          <a:solidFill>
                            <a:schemeClr val="lt2"/>
                          </a:solidFill>
                          <a:latin typeface="Arial"/>
                          <a:ea typeface="Arial"/>
                          <a:cs typeface="Arial"/>
                          <a:sym typeface="Arial"/>
                        </a:rPr>
                        <a:t>問題に取り組ませる技法</a:t>
                      </a:r>
                      <a:endParaRPr sz="1400" u="none" cap="none" strike="noStrike"/>
                    </a:p>
                  </a:txBody>
                  <a:tcPr marT="45725" marB="45725" marR="91450" marL="91450" anchor="ctr">
                    <a:solidFill>
                      <a:srgbClr val="B5D3A7"/>
                    </a:solidFill>
                  </a:tcPr>
                </a:tc>
                <a:tc>
                  <a:txBody>
                    <a:bodyPr/>
                    <a:lstStyle/>
                    <a:p>
                      <a:pPr indent="0" lvl="0" marL="0" marR="0" rtl="0" algn="l">
                        <a:lnSpc>
                          <a:spcPct val="100000"/>
                        </a:lnSpc>
                        <a:spcBef>
                          <a:spcPts val="0"/>
                        </a:spcBef>
                        <a:spcAft>
                          <a:spcPts val="0"/>
                        </a:spcAft>
                        <a:buClr>
                          <a:srgbClr val="3F3F3F"/>
                        </a:buClr>
                        <a:buSzPts val="1400"/>
                        <a:buFont typeface="Arial"/>
                        <a:buNone/>
                      </a:pPr>
                      <a:r>
                        <a:rPr lang="ja-JP" sz="1400" u="none" cap="none" strike="noStrike">
                          <a:solidFill>
                            <a:srgbClr val="3F3F3F"/>
                          </a:solidFill>
                          <a:latin typeface="Arial"/>
                          <a:ea typeface="Arial"/>
                          <a:cs typeface="Arial"/>
                          <a:sym typeface="Arial"/>
                        </a:rPr>
                        <a:t>クイズ形式授業, 復習テスト, 再チャレンジ付小テスト, 間違い探し, 虫食い問題</a:t>
                      </a:r>
                      <a:endParaRPr sz="1400" u="none" cap="none" strike="noStrike"/>
                    </a:p>
                  </a:txBody>
                  <a:tcPr marT="45725" marB="45725" marR="91450" marL="91450">
                    <a:solidFill>
                      <a:srgbClr val="F2F2F2"/>
                    </a:solidFill>
                  </a:tcPr>
                </a:tc>
              </a:tr>
              <a:tr h="481725">
                <a:tc>
                  <a:txBody>
                    <a:bodyPr/>
                    <a:lstStyle/>
                    <a:p>
                      <a:pPr indent="0" lvl="0" marL="0" marR="0" rtl="0" algn="l">
                        <a:lnSpc>
                          <a:spcPct val="100000"/>
                        </a:lnSpc>
                        <a:spcBef>
                          <a:spcPts val="0"/>
                        </a:spcBef>
                        <a:spcAft>
                          <a:spcPts val="0"/>
                        </a:spcAft>
                        <a:buClr>
                          <a:schemeClr val="lt2"/>
                        </a:buClr>
                        <a:buSzPts val="1600"/>
                        <a:buFont typeface="Arial"/>
                        <a:buNone/>
                      </a:pPr>
                      <a:r>
                        <a:rPr b="1" lang="ja-JP" sz="1600" u="none" cap="none" strike="noStrike">
                          <a:solidFill>
                            <a:schemeClr val="lt2"/>
                          </a:solidFill>
                          <a:latin typeface="Arial"/>
                          <a:ea typeface="Arial"/>
                          <a:cs typeface="Arial"/>
                          <a:sym typeface="Arial"/>
                        </a:rPr>
                        <a:t>経験から学ばせる技法</a:t>
                      </a:r>
                      <a:endParaRPr sz="1400" u="none" cap="none" strike="noStrike"/>
                    </a:p>
                  </a:txBody>
                  <a:tcPr marT="45725" marB="45725" marR="91450" marL="91450" anchor="ctr">
                    <a:solidFill>
                      <a:srgbClr val="B5D3A7"/>
                    </a:solidFill>
                  </a:tcPr>
                </a:tc>
                <a:tc>
                  <a:txBody>
                    <a:bodyPr/>
                    <a:lstStyle/>
                    <a:p>
                      <a:pPr indent="0" lvl="0" marL="0" marR="0" rtl="0" algn="l">
                        <a:lnSpc>
                          <a:spcPct val="100000"/>
                        </a:lnSpc>
                        <a:spcBef>
                          <a:spcPts val="0"/>
                        </a:spcBef>
                        <a:spcAft>
                          <a:spcPts val="0"/>
                        </a:spcAft>
                        <a:buClr>
                          <a:srgbClr val="3F3F3F"/>
                        </a:buClr>
                        <a:buSzPts val="1400"/>
                        <a:buFont typeface="Arial"/>
                        <a:buNone/>
                      </a:pPr>
                      <a:r>
                        <a:rPr lang="ja-JP" sz="1400" u="none" cap="none" strike="noStrike">
                          <a:solidFill>
                            <a:srgbClr val="3F3F3F"/>
                          </a:solidFill>
                          <a:latin typeface="Arial"/>
                          <a:ea typeface="Arial"/>
                          <a:cs typeface="Arial"/>
                          <a:sym typeface="Arial"/>
                        </a:rPr>
                        <a:t>ロールプレイ, サービスラーニング</a:t>
                      </a:r>
                      <a:endParaRPr sz="1400" u="none" cap="none" strike="noStrike"/>
                    </a:p>
                  </a:txBody>
                  <a:tcPr marT="45725" marB="45725" marR="91450" marL="91450">
                    <a:solidFill>
                      <a:schemeClr val="lt1"/>
                    </a:solidFill>
                  </a:tcPr>
                </a:tc>
              </a:tr>
              <a:tr h="348700">
                <a:tc>
                  <a:txBody>
                    <a:bodyPr/>
                    <a:lstStyle/>
                    <a:p>
                      <a:pPr indent="0" lvl="0" marL="0" marR="0" rtl="0" algn="l">
                        <a:lnSpc>
                          <a:spcPct val="100000"/>
                        </a:lnSpc>
                        <a:spcBef>
                          <a:spcPts val="0"/>
                        </a:spcBef>
                        <a:spcAft>
                          <a:spcPts val="0"/>
                        </a:spcAft>
                        <a:buClr>
                          <a:schemeClr val="lt2"/>
                        </a:buClr>
                        <a:buSzPts val="1600"/>
                        <a:buFont typeface="Arial"/>
                        <a:buNone/>
                      </a:pPr>
                      <a:r>
                        <a:rPr b="1" lang="ja-JP" sz="1600" u="none" cap="none" strike="noStrike">
                          <a:solidFill>
                            <a:schemeClr val="lt2"/>
                          </a:solidFill>
                          <a:latin typeface="Arial"/>
                          <a:ea typeface="Arial"/>
                          <a:cs typeface="Arial"/>
                          <a:sym typeface="Arial"/>
                        </a:rPr>
                        <a:t>事例から学ばせる技法</a:t>
                      </a:r>
                      <a:endParaRPr sz="1400" u="none" cap="none" strike="noStrike"/>
                    </a:p>
                  </a:txBody>
                  <a:tcPr marT="45725" marB="45725" marR="91450" marL="91450" anchor="ctr">
                    <a:solidFill>
                      <a:srgbClr val="B5D3A7"/>
                    </a:solidFill>
                  </a:tcPr>
                </a:tc>
                <a:tc>
                  <a:txBody>
                    <a:bodyPr/>
                    <a:lstStyle/>
                    <a:p>
                      <a:pPr indent="0" lvl="0" marL="0" marR="0" rtl="0" algn="l">
                        <a:lnSpc>
                          <a:spcPct val="100000"/>
                        </a:lnSpc>
                        <a:spcBef>
                          <a:spcPts val="0"/>
                        </a:spcBef>
                        <a:spcAft>
                          <a:spcPts val="0"/>
                        </a:spcAft>
                        <a:buClr>
                          <a:srgbClr val="3F3F3F"/>
                        </a:buClr>
                        <a:buSzPts val="1400"/>
                        <a:buFont typeface="Arial"/>
                        <a:buNone/>
                      </a:pPr>
                      <a:r>
                        <a:rPr lang="ja-JP" sz="1400" u="none" cap="none" strike="noStrike">
                          <a:solidFill>
                            <a:srgbClr val="3F3F3F"/>
                          </a:solidFill>
                          <a:latin typeface="Arial"/>
                          <a:ea typeface="Arial"/>
                          <a:cs typeface="Arial"/>
                          <a:sym typeface="Arial"/>
                        </a:rPr>
                        <a:t>映像活用学習, ケースメソッド, p.BL(問題基盤型学習), TBL(チーム基盤型学習)</a:t>
                      </a:r>
                      <a:endParaRPr sz="1400" u="none" cap="none" strike="noStrike"/>
                    </a:p>
                  </a:txBody>
                  <a:tcPr marT="45725" marB="45725" marR="91450" marL="91450">
                    <a:solidFill>
                      <a:srgbClr val="F2F2F2"/>
                    </a:solidFill>
                  </a:tcPr>
                </a:tc>
              </a:tr>
              <a:tr h="544550">
                <a:tc>
                  <a:txBody>
                    <a:bodyPr/>
                    <a:lstStyle/>
                    <a:p>
                      <a:pPr indent="0" lvl="0" marL="0" marR="0" rtl="0" algn="l">
                        <a:lnSpc>
                          <a:spcPct val="100000"/>
                        </a:lnSpc>
                        <a:spcBef>
                          <a:spcPts val="0"/>
                        </a:spcBef>
                        <a:spcAft>
                          <a:spcPts val="0"/>
                        </a:spcAft>
                        <a:buClr>
                          <a:schemeClr val="lt2"/>
                        </a:buClr>
                        <a:buSzPts val="1600"/>
                        <a:buFont typeface="Arial"/>
                        <a:buNone/>
                      </a:pPr>
                      <a:r>
                        <a:rPr b="1" lang="ja-JP" sz="1600" u="none" cap="none" strike="noStrike">
                          <a:solidFill>
                            <a:schemeClr val="lt2"/>
                          </a:solidFill>
                          <a:latin typeface="Arial"/>
                          <a:ea typeface="Arial"/>
                          <a:cs typeface="Arial"/>
                          <a:sym typeface="Arial"/>
                        </a:rPr>
                        <a:t>授業に研究を取り入れる技法</a:t>
                      </a:r>
                      <a:endParaRPr sz="1400" u="none" cap="none" strike="noStrike"/>
                    </a:p>
                  </a:txBody>
                  <a:tcPr marT="45725" marB="45725" marR="91450" marL="91450" anchor="ctr">
                    <a:solidFill>
                      <a:srgbClr val="B5D3A7"/>
                    </a:solidFill>
                  </a:tcPr>
                </a:tc>
                <a:tc>
                  <a:txBody>
                    <a:bodyPr/>
                    <a:lstStyle/>
                    <a:p>
                      <a:pPr indent="0" lvl="0" marL="0" marR="0" rtl="0" algn="l">
                        <a:lnSpc>
                          <a:spcPct val="100000"/>
                        </a:lnSpc>
                        <a:spcBef>
                          <a:spcPts val="0"/>
                        </a:spcBef>
                        <a:spcAft>
                          <a:spcPts val="0"/>
                        </a:spcAft>
                        <a:buClr>
                          <a:srgbClr val="3F3F3F"/>
                        </a:buClr>
                        <a:buSzPts val="1400"/>
                        <a:buFont typeface="Arial"/>
                        <a:buNone/>
                      </a:pPr>
                      <a:r>
                        <a:rPr lang="ja-JP" sz="1400" u="none" cap="none" strike="noStrike">
                          <a:solidFill>
                            <a:srgbClr val="3F3F3F"/>
                          </a:solidFill>
                          <a:latin typeface="Arial"/>
                          <a:ea typeface="Arial"/>
                          <a:cs typeface="Arial"/>
                          <a:sym typeface="Arial"/>
                        </a:rPr>
                        <a:t>報道番組作成, ルポルタージュ作成, アンケート調査, フィールドワーク, p.BL(プロジェクト基盤型学習), ポスターセッション</a:t>
                      </a:r>
                      <a:endParaRPr sz="1400" u="none" cap="none" strike="noStrike"/>
                    </a:p>
                  </a:txBody>
                  <a:tcPr marT="45725" marB="45725" marR="91450" marL="91450">
                    <a:solidFill>
                      <a:schemeClr val="lt1"/>
                    </a:solidFill>
                  </a:tcPr>
                </a:tc>
              </a:tr>
              <a:tr h="544550">
                <a:tc>
                  <a:txBody>
                    <a:bodyPr/>
                    <a:lstStyle/>
                    <a:p>
                      <a:pPr indent="0" lvl="0" marL="0" marR="0" rtl="0" algn="l">
                        <a:lnSpc>
                          <a:spcPct val="100000"/>
                        </a:lnSpc>
                        <a:spcBef>
                          <a:spcPts val="0"/>
                        </a:spcBef>
                        <a:spcAft>
                          <a:spcPts val="0"/>
                        </a:spcAft>
                        <a:buClr>
                          <a:schemeClr val="lt2"/>
                        </a:buClr>
                        <a:buSzPts val="1600"/>
                        <a:buFont typeface="Arial"/>
                        <a:buNone/>
                      </a:pPr>
                      <a:r>
                        <a:rPr b="1" lang="ja-JP" sz="1600" u="none" cap="none" strike="noStrike">
                          <a:solidFill>
                            <a:schemeClr val="lt2"/>
                          </a:solidFill>
                          <a:latin typeface="Arial"/>
                          <a:ea typeface="Arial"/>
                          <a:cs typeface="Arial"/>
                          <a:sym typeface="Arial"/>
                        </a:rPr>
                        <a:t>授業時間外の学習を促す技法</a:t>
                      </a:r>
                      <a:endParaRPr sz="1400" u="none" cap="none" strike="noStrike"/>
                    </a:p>
                  </a:txBody>
                  <a:tcPr marT="45725" marB="45725" marR="91450" marL="91450" anchor="ctr">
                    <a:solidFill>
                      <a:srgbClr val="B5D3A7"/>
                    </a:solidFill>
                  </a:tcPr>
                </a:tc>
                <a:tc>
                  <a:txBody>
                    <a:bodyPr/>
                    <a:lstStyle/>
                    <a:p>
                      <a:pPr indent="0" lvl="0" marL="0" marR="0" rtl="0" algn="l">
                        <a:lnSpc>
                          <a:spcPct val="100000"/>
                        </a:lnSpc>
                        <a:spcBef>
                          <a:spcPts val="0"/>
                        </a:spcBef>
                        <a:spcAft>
                          <a:spcPts val="0"/>
                        </a:spcAft>
                        <a:buClr>
                          <a:srgbClr val="3F3F3F"/>
                        </a:buClr>
                        <a:buSzPts val="1400"/>
                        <a:buFont typeface="Arial"/>
                        <a:buNone/>
                      </a:pPr>
                      <a:r>
                        <a:rPr lang="ja-JP" sz="1400" u="none" cap="none" strike="noStrike">
                          <a:solidFill>
                            <a:srgbClr val="3F3F3F"/>
                          </a:solidFill>
                          <a:latin typeface="Arial"/>
                          <a:ea typeface="Arial"/>
                          <a:cs typeface="Arial"/>
                          <a:sym typeface="Arial"/>
                        </a:rPr>
                        <a:t>授業後レポート, 授業前レポート, スクラップ作成, 反転授業</a:t>
                      </a:r>
                      <a:endParaRPr sz="1400" u="none" cap="none" strike="noStrike"/>
                    </a:p>
                  </a:txBody>
                  <a:tcPr marT="45725" marB="45725" marR="91450" marL="91450">
                    <a:solidFill>
                      <a:srgbClr val="F2F2F2"/>
                    </a:solidFill>
                  </a:tcPr>
                </a:tc>
              </a:tr>
            </a:tbl>
          </a:graphicData>
        </a:graphic>
      </p:graphicFrame>
      <p:sp>
        <p:nvSpPr>
          <p:cNvPr id="464" name="Google Shape;464;p23"/>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t>４</a:t>
            </a:r>
            <a:r>
              <a:rPr b="1" lang="ja-JP">
                <a:latin typeface="Arial"/>
                <a:ea typeface="Arial"/>
                <a:cs typeface="Arial"/>
                <a:sym typeface="Arial"/>
              </a:rPr>
              <a:t>章 授業設計に組み込む⑤</a:t>
            </a:r>
            <a:endParaRPr/>
          </a:p>
        </p:txBody>
      </p:sp>
      <p:sp>
        <p:nvSpPr>
          <p:cNvPr id="465" name="Google Shape;465;p23"/>
          <p:cNvSpPr txBox="1"/>
          <p:nvPr/>
        </p:nvSpPr>
        <p:spPr>
          <a:xfrm>
            <a:off x="868065" y="1809748"/>
            <a:ext cx="11268670" cy="533479"/>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chemeClr val="lt2"/>
              </a:buClr>
              <a:buSzPts val="2800"/>
              <a:buFont typeface="Arial"/>
              <a:buNone/>
            </a:pPr>
            <a:r>
              <a:rPr b="1" i="0" lang="ja-JP" sz="2800" u="none" cap="none" strike="noStrike">
                <a:solidFill>
                  <a:schemeClr val="lt2"/>
                </a:solidFill>
                <a:latin typeface="Arial"/>
                <a:ea typeface="Arial"/>
                <a:cs typeface="Arial"/>
                <a:sym typeface="Arial"/>
              </a:rPr>
              <a:t>c.学習活動を選択する</a:t>
            </a:r>
            <a:endParaRPr b="0" i="0" sz="2000" u="none" cap="none" strike="noStrike">
              <a:solidFill>
                <a:schemeClr val="lt2"/>
              </a:solidFill>
              <a:latin typeface="Arial"/>
              <a:ea typeface="Arial"/>
              <a:cs typeface="Arial"/>
              <a:sym typeface="Arial"/>
            </a:endParaRPr>
          </a:p>
        </p:txBody>
      </p:sp>
      <p:sp>
        <p:nvSpPr>
          <p:cNvPr id="466" name="Google Shape;466;p23"/>
          <p:cNvSpPr txBox="1"/>
          <p:nvPr/>
        </p:nvSpPr>
        <p:spPr>
          <a:xfrm>
            <a:off x="868066" y="2391762"/>
            <a:ext cx="11377481" cy="795089"/>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授業開始時には、学生にとって難易度の低い技法を取り入れた方がよく、そのあと、学生の学習状況に応じて、難易度の高い課題や技法を少しずつ取り入れる。</a:t>
            </a:r>
            <a:endParaRPr b="0" i="0" sz="1800" u="none" cap="none" strike="noStrike">
              <a:solidFill>
                <a:schemeClr val="lt2"/>
              </a:solidFill>
              <a:latin typeface="Arial"/>
              <a:ea typeface="Arial"/>
              <a:cs typeface="Arial"/>
              <a:sym typeface="Arial"/>
            </a:endParaRPr>
          </a:p>
        </p:txBody>
      </p:sp>
      <p:sp>
        <p:nvSpPr>
          <p:cNvPr id="467" name="Google Shape;467;p23"/>
          <p:cNvSpPr txBox="1"/>
          <p:nvPr/>
        </p:nvSpPr>
        <p:spPr>
          <a:xfrm>
            <a:off x="868065" y="3518661"/>
            <a:ext cx="11268670" cy="410369"/>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chemeClr val="lt2"/>
              </a:buClr>
              <a:buSzPts val="2000"/>
              <a:buFont typeface="Arial"/>
              <a:buNone/>
            </a:pPr>
            <a:r>
              <a:rPr b="1" i="0" lang="ja-JP" sz="2000" u="none" cap="none" strike="noStrike">
                <a:solidFill>
                  <a:schemeClr val="lt2"/>
                </a:solidFill>
                <a:latin typeface="Arial"/>
                <a:ea typeface="Arial"/>
                <a:cs typeface="Arial"/>
                <a:sym typeface="Arial"/>
              </a:rPr>
              <a:t>アクティブラーニングの技法の例</a:t>
            </a:r>
            <a:endParaRPr b="0" i="0" sz="1600" u="none" cap="none" strike="noStrike">
              <a:solidFill>
                <a:schemeClr val="lt2"/>
              </a:solidFill>
              <a:latin typeface="Arial"/>
              <a:ea typeface="Arial"/>
              <a:cs typeface="Arial"/>
              <a:sym typeface="Arial"/>
            </a:endParaRPr>
          </a:p>
        </p:txBody>
      </p:sp>
      <p:sp>
        <p:nvSpPr>
          <p:cNvPr id="468" name="Google Shape;468;p23"/>
          <p:cNvSpPr/>
          <p:nvPr/>
        </p:nvSpPr>
        <p:spPr>
          <a:xfrm>
            <a:off x="868065" y="6477273"/>
            <a:ext cx="11377482"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69" name="Google Shape;469;p23"/>
          <p:cNvSpPr txBox="1"/>
          <p:nvPr/>
        </p:nvSpPr>
        <p:spPr>
          <a:xfrm>
            <a:off x="10771323" y="9180000"/>
            <a:ext cx="2126684" cy="471924"/>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pp.33-35</a:t>
            </a:r>
            <a:endParaRPr b="0" i="0" sz="1100" u="none" cap="none" strike="noStrike">
              <a:solidFill>
                <a:schemeClr val="lt2"/>
              </a:solidFill>
              <a:latin typeface="Arial"/>
              <a:ea typeface="Arial"/>
              <a:cs typeface="Arial"/>
              <a:sym typeface="Arial"/>
            </a:endParaRPr>
          </a:p>
        </p:txBody>
      </p:sp>
      <p:sp>
        <p:nvSpPr>
          <p:cNvPr id="470" name="Google Shape;470;p23"/>
          <p:cNvSpPr/>
          <p:nvPr/>
        </p:nvSpPr>
        <p:spPr>
          <a:xfrm>
            <a:off x="868065" y="4174332"/>
            <a:ext cx="11377482" cy="5088354"/>
          </a:xfrm>
          <a:prstGeom prst="rect">
            <a:avLst/>
          </a:prstGeom>
          <a:noFill/>
          <a:ln cap="flat" cmpd="sng" w="25400">
            <a:solidFill>
              <a:schemeClr val="dk1"/>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24"/>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t>４</a:t>
            </a:r>
            <a:r>
              <a:rPr b="1" lang="ja-JP">
                <a:latin typeface="Arial"/>
                <a:ea typeface="Arial"/>
                <a:cs typeface="Arial"/>
                <a:sym typeface="Arial"/>
              </a:rPr>
              <a:t>章 授業設計に組み込む⑥</a:t>
            </a:r>
            <a:endParaRPr/>
          </a:p>
        </p:txBody>
      </p:sp>
      <p:sp>
        <p:nvSpPr>
          <p:cNvPr id="476" name="Google Shape;476;p24"/>
          <p:cNvSpPr txBox="1"/>
          <p:nvPr/>
        </p:nvSpPr>
        <p:spPr>
          <a:xfrm>
            <a:off x="868066" y="2600269"/>
            <a:ext cx="11268670" cy="533479"/>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chemeClr val="lt2"/>
              </a:buClr>
              <a:buSzPts val="2800"/>
              <a:buFont typeface="Arial"/>
              <a:buNone/>
            </a:pPr>
            <a:r>
              <a:rPr b="1" i="0" lang="ja-JP" sz="2800" u="none" cap="none" strike="noStrike">
                <a:solidFill>
                  <a:schemeClr val="lt2"/>
                </a:solidFill>
                <a:latin typeface="Arial"/>
                <a:ea typeface="Arial"/>
                <a:cs typeface="Arial"/>
                <a:sym typeface="Arial"/>
              </a:rPr>
              <a:t>d.教材や教具を準備する</a:t>
            </a:r>
            <a:endParaRPr b="0" i="0" sz="2000" u="none" cap="none" strike="noStrike">
              <a:solidFill>
                <a:schemeClr val="lt2"/>
              </a:solidFill>
              <a:latin typeface="Arial"/>
              <a:ea typeface="Arial"/>
              <a:cs typeface="Arial"/>
              <a:sym typeface="Arial"/>
            </a:endParaRPr>
          </a:p>
        </p:txBody>
      </p:sp>
      <p:sp>
        <p:nvSpPr>
          <p:cNvPr id="477" name="Google Shape;477;p24"/>
          <p:cNvSpPr txBox="1"/>
          <p:nvPr/>
        </p:nvSpPr>
        <p:spPr>
          <a:xfrm>
            <a:off x="868066" y="3133748"/>
            <a:ext cx="11268671" cy="1349087"/>
          </a:xfrm>
          <a:prstGeom prst="rect">
            <a:avLst/>
          </a:prstGeom>
          <a:noFill/>
          <a:ln>
            <a:noFill/>
          </a:ln>
        </p:spPr>
        <p:txBody>
          <a:bodyPr anchorCtr="0" anchor="t" bIns="50800" lIns="50800" spcFirstLastPara="1" rIns="50800" wrap="square" tIns="50800">
            <a:spAutoFit/>
          </a:bodyPr>
          <a:lstStyle/>
          <a:p>
            <a:pPr indent="0" lvl="0" marL="0" marR="0" rtl="0" algn="l">
              <a:lnSpc>
                <a:spcPct val="150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ある程度複雑な活動に取り組ませるには、そのために必要な教材や教具を準備する必要がある。</a:t>
            </a:r>
            <a:endParaRPr b="0" i="0" sz="1800" u="none" cap="none" strike="noStrike">
              <a:solidFill>
                <a:schemeClr val="lt2"/>
              </a:solidFill>
              <a:latin typeface="Arial"/>
              <a:ea typeface="Arial"/>
              <a:cs typeface="Arial"/>
              <a:sym typeface="Arial"/>
            </a:endParaRPr>
          </a:p>
          <a:p>
            <a:pPr indent="0" lvl="0" marL="0" marR="0" rtl="0" algn="l">
              <a:lnSpc>
                <a:spcPct val="150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例えば、授業で学習した分析の枠組みを活用させるためには、その分析を活用できる事例を用意しておく必要がある。</a:t>
            </a:r>
            <a:endParaRPr b="0" i="0" sz="1800" u="none" cap="none" strike="noStrike">
              <a:solidFill>
                <a:schemeClr val="lt2"/>
              </a:solidFill>
              <a:latin typeface="Arial"/>
              <a:ea typeface="Arial"/>
              <a:cs typeface="Arial"/>
              <a:sym typeface="Arial"/>
            </a:endParaRPr>
          </a:p>
        </p:txBody>
      </p:sp>
      <p:sp>
        <p:nvSpPr>
          <p:cNvPr id="478" name="Google Shape;478;p24"/>
          <p:cNvSpPr txBox="1"/>
          <p:nvPr/>
        </p:nvSpPr>
        <p:spPr>
          <a:xfrm>
            <a:off x="868064" y="5298446"/>
            <a:ext cx="11268670" cy="533479"/>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chemeClr val="lt2"/>
              </a:buClr>
              <a:buSzPts val="2800"/>
              <a:buFont typeface="Arial"/>
              <a:buNone/>
            </a:pPr>
            <a:r>
              <a:rPr b="1" i="0" lang="ja-JP" sz="2800" u="none" cap="none" strike="noStrike">
                <a:solidFill>
                  <a:schemeClr val="lt2"/>
                </a:solidFill>
                <a:latin typeface="Arial"/>
                <a:ea typeface="Arial"/>
                <a:cs typeface="Arial"/>
                <a:sym typeface="Arial"/>
              </a:rPr>
              <a:t>e.学習成果を明確にする</a:t>
            </a:r>
            <a:endParaRPr b="0" i="0" sz="2000" u="none" cap="none" strike="noStrike">
              <a:solidFill>
                <a:schemeClr val="lt2"/>
              </a:solidFill>
              <a:latin typeface="Arial"/>
              <a:ea typeface="Arial"/>
              <a:cs typeface="Arial"/>
              <a:sym typeface="Arial"/>
            </a:endParaRPr>
          </a:p>
        </p:txBody>
      </p:sp>
      <p:sp>
        <p:nvSpPr>
          <p:cNvPr id="479" name="Google Shape;479;p24"/>
          <p:cNvSpPr txBox="1"/>
          <p:nvPr/>
        </p:nvSpPr>
        <p:spPr>
          <a:xfrm>
            <a:off x="868064" y="5831925"/>
            <a:ext cx="11268671" cy="1764586"/>
          </a:xfrm>
          <a:prstGeom prst="rect">
            <a:avLst/>
          </a:prstGeom>
          <a:noFill/>
          <a:ln>
            <a:noFill/>
          </a:ln>
        </p:spPr>
        <p:txBody>
          <a:bodyPr anchorCtr="0" anchor="t" bIns="50800" lIns="50800" spcFirstLastPara="1" rIns="50800" wrap="square" tIns="50800">
            <a:spAutoFit/>
          </a:bodyPr>
          <a:lstStyle/>
          <a:p>
            <a:pPr indent="0" lvl="0" marL="0" marR="0" rtl="0" algn="l">
              <a:lnSpc>
                <a:spcPct val="150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期待される学習成果が明確になっていれば、ディスカッションを取り入れたとしても、単に議論が活発であったかどうかではなく、学生に考慮して欲しい論点を全て検討できていたかどうかが気になるはずである。</a:t>
            </a:r>
            <a:endParaRPr b="0" i="0" sz="1800" u="none" cap="none" strike="noStrike">
              <a:solidFill>
                <a:schemeClr val="lt2"/>
              </a:solidFill>
              <a:latin typeface="Arial"/>
              <a:ea typeface="Arial"/>
              <a:cs typeface="Arial"/>
              <a:sym typeface="Arial"/>
            </a:endParaRPr>
          </a:p>
          <a:p>
            <a:pPr indent="0" lvl="0" marL="0" marR="0" rtl="0" algn="l">
              <a:lnSpc>
                <a:spcPct val="150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また、取り入れる活動によっては、事前に学習成果の基準を学生に伝えておくことも有効である。</a:t>
            </a:r>
            <a:endParaRPr b="0" i="0" sz="1800" u="none" cap="none" strike="noStrike">
              <a:solidFill>
                <a:schemeClr val="lt2"/>
              </a:solidFill>
              <a:latin typeface="Arial"/>
              <a:ea typeface="Arial"/>
              <a:cs typeface="Arial"/>
              <a:sym typeface="Arial"/>
            </a:endParaRPr>
          </a:p>
        </p:txBody>
      </p:sp>
      <p:sp>
        <p:nvSpPr>
          <p:cNvPr id="480" name="Google Shape;480;p24"/>
          <p:cNvSpPr txBox="1"/>
          <p:nvPr/>
        </p:nvSpPr>
        <p:spPr>
          <a:xfrm>
            <a:off x="10724829" y="9180000"/>
            <a:ext cx="2126684" cy="471924"/>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p.36</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25"/>
          <p:cNvSpPr/>
          <p:nvPr/>
        </p:nvSpPr>
        <p:spPr>
          <a:xfrm>
            <a:off x="541757" y="2928766"/>
            <a:ext cx="3785146" cy="2763603"/>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86" name="Google Shape;486;p25"/>
          <p:cNvSpPr txBox="1"/>
          <p:nvPr/>
        </p:nvSpPr>
        <p:spPr>
          <a:xfrm>
            <a:off x="1151299" y="3475463"/>
            <a:ext cx="2257028"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単調にならない</a:t>
            </a:r>
            <a:endParaRPr b="1" i="0" sz="2400" u="none" cap="none" strike="noStrike">
              <a:solidFill>
                <a:schemeClr val="lt2"/>
              </a:solidFill>
              <a:latin typeface="Arial"/>
              <a:ea typeface="Arial"/>
              <a:cs typeface="Arial"/>
              <a:sym typeface="Arial"/>
            </a:endParaRPr>
          </a:p>
        </p:txBody>
      </p:sp>
      <p:sp>
        <p:nvSpPr>
          <p:cNvPr id="487" name="Google Shape;487;p25"/>
          <p:cNvSpPr/>
          <p:nvPr/>
        </p:nvSpPr>
        <p:spPr>
          <a:xfrm>
            <a:off x="4612083" y="2928766"/>
            <a:ext cx="3785146" cy="2763603"/>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88" name="Google Shape;488;p25"/>
          <p:cNvSpPr txBox="1"/>
          <p:nvPr/>
        </p:nvSpPr>
        <p:spPr>
          <a:xfrm>
            <a:off x="5319736" y="3198201"/>
            <a:ext cx="2151535"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本質的な問いに関連させる</a:t>
            </a:r>
            <a:endParaRPr b="1" i="0" sz="2400" u="none" cap="none" strike="noStrike">
              <a:solidFill>
                <a:schemeClr val="lt2"/>
              </a:solidFill>
              <a:latin typeface="Arial"/>
              <a:ea typeface="Arial"/>
              <a:cs typeface="Arial"/>
              <a:sym typeface="Arial"/>
            </a:endParaRPr>
          </a:p>
        </p:txBody>
      </p:sp>
      <p:sp>
        <p:nvSpPr>
          <p:cNvPr id="489" name="Google Shape;489;p25"/>
          <p:cNvSpPr/>
          <p:nvPr/>
        </p:nvSpPr>
        <p:spPr>
          <a:xfrm>
            <a:off x="8682409" y="2928766"/>
            <a:ext cx="3785146" cy="2763603"/>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90" name="Google Shape;490;p25"/>
          <p:cNvSpPr txBox="1"/>
          <p:nvPr/>
        </p:nvSpPr>
        <p:spPr>
          <a:xfrm>
            <a:off x="9096645" y="3444479"/>
            <a:ext cx="2564806"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特定の状況の設定</a:t>
            </a:r>
            <a:endParaRPr b="0" i="0" sz="1400" u="none" cap="none" strike="noStrike">
              <a:solidFill>
                <a:srgbClr val="000000"/>
              </a:solidFill>
              <a:latin typeface="Arial"/>
              <a:ea typeface="Arial"/>
              <a:cs typeface="Arial"/>
              <a:sym typeface="Arial"/>
            </a:endParaRPr>
          </a:p>
        </p:txBody>
      </p:sp>
      <p:sp>
        <p:nvSpPr>
          <p:cNvPr id="491" name="Google Shape;491;p25"/>
          <p:cNvSpPr txBox="1"/>
          <p:nvPr/>
        </p:nvSpPr>
        <p:spPr>
          <a:xfrm>
            <a:off x="1269999" y="1785204"/>
            <a:ext cx="10464801" cy="780653"/>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魅力的な学習課題をつくる工夫</a:t>
            </a:r>
            <a:endParaRPr b="0" i="0" sz="1400" u="none" cap="none" strike="noStrike">
              <a:solidFill>
                <a:srgbClr val="000000"/>
              </a:solidFill>
              <a:latin typeface="Arial"/>
              <a:ea typeface="Arial"/>
              <a:cs typeface="Arial"/>
              <a:sym typeface="Arial"/>
            </a:endParaRPr>
          </a:p>
        </p:txBody>
      </p:sp>
      <p:sp>
        <p:nvSpPr>
          <p:cNvPr id="492" name="Google Shape;492;p25"/>
          <p:cNvSpPr txBox="1"/>
          <p:nvPr/>
        </p:nvSpPr>
        <p:spPr>
          <a:xfrm>
            <a:off x="788652" y="4216446"/>
            <a:ext cx="3355600" cy="1025922"/>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様々なアクティブラーニングの技法を活用し、刺激を与える。そして、多様な学習経験を与える。</a:t>
            </a:r>
            <a:endParaRPr b="0" i="0" sz="1600" u="none" cap="none" strike="noStrike">
              <a:solidFill>
                <a:schemeClr val="lt2"/>
              </a:solidFill>
              <a:latin typeface="Arial"/>
              <a:ea typeface="Arial"/>
              <a:cs typeface="Arial"/>
              <a:sym typeface="Arial"/>
            </a:endParaRPr>
          </a:p>
        </p:txBody>
      </p:sp>
      <p:sp>
        <p:nvSpPr>
          <p:cNvPr id="493" name="Google Shape;493;p25"/>
          <p:cNvSpPr/>
          <p:nvPr/>
        </p:nvSpPr>
        <p:spPr>
          <a:xfrm>
            <a:off x="2420790" y="6071691"/>
            <a:ext cx="4092894"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94" name="Google Shape;494;p25"/>
          <p:cNvSpPr txBox="1"/>
          <p:nvPr/>
        </p:nvSpPr>
        <p:spPr>
          <a:xfrm>
            <a:off x="3454384" y="6349586"/>
            <a:ext cx="1949252"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学生の生活と</a:t>
            </a:r>
            <a:endParaRPr b="1" i="0" sz="2400" u="none" cap="none" strike="noStrike">
              <a:solidFill>
                <a:schemeClr val="lt2"/>
              </a:solidFill>
              <a:latin typeface="Arial"/>
              <a:ea typeface="Arial"/>
              <a:cs typeface="Arial"/>
              <a:sym typeface="Arial"/>
            </a:endParaRPr>
          </a:p>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結びつける</a:t>
            </a:r>
            <a:endParaRPr b="1" i="0" sz="2400" u="none" cap="none" strike="noStrike">
              <a:solidFill>
                <a:schemeClr val="lt2"/>
              </a:solidFill>
              <a:latin typeface="Arial"/>
              <a:ea typeface="Arial"/>
              <a:cs typeface="Arial"/>
              <a:sym typeface="Arial"/>
            </a:endParaRPr>
          </a:p>
        </p:txBody>
      </p:sp>
      <p:sp>
        <p:nvSpPr>
          <p:cNvPr id="495" name="Google Shape;495;p25"/>
          <p:cNvSpPr/>
          <p:nvPr/>
        </p:nvSpPr>
        <p:spPr>
          <a:xfrm>
            <a:off x="6780808" y="6071691"/>
            <a:ext cx="3803202"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96" name="Google Shape;496;p25"/>
          <p:cNvSpPr txBox="1"/>
          <p:nvPr/>
        </p:nvSpPr>
        <p:spPr>
          <a:xfrm>
            <a:off x="7471271" y="6703358"/>
            <a:ext cx="2257028"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仮説を持たせる</a:t>
            </a:r>
            <a:endParaRPr b="1" i="0" sz="2400" u="none" cap="none" strike="noStrike">
              <a:solidFill>
                <a:schemeClr val="lt2"/>
              </a:solidFill>
              <a:latin typeface="Arial"/>
              <a:ea typeface="Arial"/>
              <a:cs typeface="Arial"/>
              <a:sym typeface="Arial"/>
            </a:endParaRPr>
          </a:p>
        </p:txBody>
      </p:sp>
      <p:sp>
        <p:nvSpPr>
          <p:cNvPr id="497" name="Google Shape;497;p25"/>
          <p:cNvSpPr txBox="1"/>
          <p:nvPr/>
        </p:nvSpPr>
        <p:spPr>
          <a:xfrm>
            <a:off x="4816724" y="4006611"/>
            <a:ext cx="3553673" cy="1641475"/>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本質的な問いとは、唯一の正解がなく、人生で何度も繰り返され、学問分野の中核的であり、初学者でも深い思考ができる問いである。</a:t>
            </a:r>
            <a:endParaRPr b="0" i="0" sz="1600" u="none" cap="none" strike="noStrike">
              <a:solidFill>
                <a:schemeClr val="lt2"/>
              </a:solidFill>
              <a:latin typeface="Arial"/>
              <a:ea typeface="Arial"/>
              <a:cs typeface="Arial"/>
              <a:sym typeface="Arial"/>
            </a:endParaRPr>
          </a:p>
          <a:p>
            <a:pPr indent="0" lvl="0" marL="0" marR="0" rtl="0" algn="l">
              <a:lnSpc>
                <a:spcPct val="125000"/>
              </a:lnSpc>
              <a:spcBef>
                <a:spcPts val="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(ウィキンズとマクタイ2012)</a:t>
            </a:r>
            <a:endParaRPr b="0" i="0" sz="1400" u="none" cap="none" strike="noStrike">
              <a:solidFill>
                <a:srgbClr val="000000"/>
              </a:solidFill>
              <a:latin typeface="Arial"/>
              <a:ea typeface="Arial"/>
              <a:cs typeface="Arial"/>
              <a:sym typeface="Arial"/>
            </a:endParaRPr>
          </a:p>
        </p:txBody>
      </p:sp>
      <p:sp>
        <p:nvSpPr>
          <p:cNvPr id="498" name="Google Shape;498;p25"/>
          <p:cNvSpPr txBox="1"/>
          <p:nvPr/>
        </p:nvSpPr>
        <p:spPr>
          <a:xfrm>
            <a:off x="8982699" y="3985277"/>
            <a:ext cx="3336298" cy="1641475"/>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学習課題において特定の状況を設定することも有効。</a:t>
            </a:r>
            <a:endParaRPr b="0" i="0" sz="1600" u="none" cap="none" strike="noStrike">
              <a:solidFill>
                <a:schemeClr val="lt2"/>
              </a:solidFill>
              <a:latin typeface="Arial"/>
              <a:ea typeface="Arial"/>
              <a:cs typeface="Arial"/>
              <a:sym typeface="Arial"/>
            </a:endParaRPr>
          </a:p>
          <a:p>
            <a:pPr indent="0" lvl="0" marL="0" marR="0" rtl="0" algn="l">
              <a:lnSpc>
                <a:spcPct val="125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例えば、レポートの場合、誰に向けて書くのかという読者の設定である。</a:t>
            </a:r>
            <a:endParaRPr b="0" i="0" sz="1600" u="none" cap="none" strike="noStrike">
              <a:solidFill>
                <a:schemeClr val="lt2"/>
              </a:solidFill>
              <a:latin typeface="Arial"/>
              <a:ea typeface="Arial"/>
              <a:cs typeface="Arial"/>
              <a:sym typeface="Arial"/>
            </a:endParaRPr>
          </a:p>
        </p:txBody>
      </p:sp>
      <p:sp>
        <p:nvSpPr>
          <p:cNvPr id="499" name="Google Shape;499;p25"/>
          <p:cNvSpPr txBox="1"/>
          <p:nvPr/>
        </p:nvSpPr>
        <p:spPr>
          <a:xfrm>
            <a:off x="2600891" y="7296708"/>
            <a:ext cx="3703609" cy="1025922"/>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学習課題を学生の身近な問題と結びつけることで、学習の意義を理解させ、学習の意欲を高めることができる。</a:t>
            </a:r>
            <a:endParaRPr b="0" i="0" sz="1400" u="none" cap="none" strike="noStrike">
              <a:solidFill>
                <a:srgbClr val="000000"/>
              </a:solidFill>
              <a:latin typeface="Arial"/>
              <a:ea typeface="Arial"/>
              <a:cs typeface="Arial"/>
              <a:sym typeface="Arial"/>
            </a:endParaRPr>
          </a:p>
        </p:txBody>
      </p:sp>
      <p:sp>
        <p:nvSpPr>
          <p:cNvPr id="500" name="Google Shape;500;p25"/>
          <p:cNvSpPr txBox="1"/>
          <p:nvPr/>
        </p:nvSpPr>
        <p:spPr>
          <a:xfrm>
            <a:off x="7022735" y="7256764"/>
            <a:ext cx="3391838" cy="1025922"/>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学習課題を魅力的にするためには、自分なりの仮説を持たせ、それを実証的に検証するという方法がある。</a:t>
            </a:r>
            <a:endParaRPr b="0" i="0" sz="1600" u="none" cap="none" strike="noStrike">
              <a:solidFill>
                <a:schemeClr val="lt2"/>
              </a:solidFill>
              <a:latin typeface="Arial"/>
              <a:ea typeface="Arial"/>
              <a:cs typeface="Arial"/>
              <a:sym typeface="Arial"/>
            </a:endParaRPr>
          </a:p>
        </p:txBody>
      </p:sp>
      <p:sp>
        <p:nvSpPr>
          <p:cNvPr id="501" name="Google Shape;501;p25"/>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t>４</a:t>
            </a:r>
            <a:r>
              <a:rPr b="1" lang="ja-JP">
                <a:latin typeface="Arial"/>
                <a:ea typeface="Arial"/>
                <a:cs typeface="Arial"/>
                <a:sym typeface="Arial"/>
              </a:rPr>
              <a:t>章 授業設計に組み込む⑦</a:t>
            </a:r>
            <a:endParaRPr b="1">
              <a:latin typeface="Arial"/>
              <a:ea typeface="Arial"/>
              <a:cs typeface="Arial"/>
              <a:sym typeface="Arial"/>
            </a:endParaRPr>
          </a:p>
        </p:txBody>
      </p:sp>
      <p:pic>
        <p:nvPicPr>
          <p:cNvPr id="502" name="Google Shape;502;p25"/>
          <p:cNvPicPr preferRelativeResize="0"/>
          <p:nvPr/>
        </p:nvPicPr>
        <p:blipFill rotWithShape="1">
          <a:blip r:embed="rId3">
            <a:alphaModFix/>
          </a:blip>
          <a:srcRect b="0" l="0" r="0" t="0"/>
          <a:stretch/>
        </p:blipFill>
        <p:spPr>
          <a:xfrm>
            <a:off x="7569728" y="3400629"/>
            <a:ext cx="638828" cy="638828"/>
          </a:xfrm>
          <a:prstGeom prst="rect">
            <a:avLst/>
          </a:prstGeom>
          <a:noFill/>
          <a:ln>
            <a:noFill/>
          </a:ln>
        </p:spPr>
      </p:pic>
      <p:pic>
        <p:nvPicPr>
          <p:cNvPr id="503" name="Google Shape;503;p25"/>
          <p:cNvPicPr preferRelativeResize="0"/>
          <p:nvPr/>
        </p:nvPicPr>
        <p:blipFill rotWithShape="1">
          <a:blip r:embed="rId4">
            <a:alphaModFix/>
          </a:blip>
          <a:srcRect b="0" l="0" r="0" t="0"/>
          <a:stretch/>
        </p:blipFill>
        <p:spPr>
          <a:xfrm>
            <a:off x="9710404" y="6462483"/>
            <a:ext cx="834225" cy="834225"/>
          </a:xfrm>
          <a:prstGeom prst="rect">
            <a:avLst/>
          </a:prstGeom>
          <a:noFill/>
          <a:ln>
            <a:noFill/>
          </a:ln>
        </p:spPr>
      </p:pic>
      <p:pic>
        <p:nvPicPr>
          <p:cNvPr id="504" name="Google Shape;504;p25"/>
          <p:cNvPicPr preferRelativeResize="0"/>
          <p:nvPr/>
        </p:nvPicPr>
        <p:blipFill rotWithShape="1">
          <a:blip r:embed="rId5">
            <a:alphaModFix/>
          </a:blip>
          <a:srcRect b="0" l="0" r="0" t="0"/>
          <a:stretch/>
        </p:blipFill>
        <p:spPr>
          <a:xfrm>
            <a:off x="5772844" y="6524563"/>
            <a:ext cx="645001" cy="615221"/>
          </a:xfrm>
          <a:prstGeom prst="rect">
            <a:avLst/>
          </a:prstGeom>
          <a:noFill/>
          <a:ln>
            <a:noFill/>
          </a:ln>
        </p:spPr>
      </p:pic>
      <p:pic>
        <p:nvPicPr>
          <p:cNvPr id="505" name="Google Shape;505;p25"/>
          <p:cNvPicPr preferRelativeResize="0"/>
          <p:nvPr/>
        </p:nvPicPr>
        <p:blipFill rotWithShape="1">
          <a:blip r:embed="rId6">
            <a:alphaModFix/>
          </a:blip>
          <a:srcRect b="0" l="0" r="0" t="0"/>
          <a:stretch/>
        </p:blipFill>
        <p:spPr>
          <a:xfrm>
            <a:off x="11612058" y="3233079"/>
            <a:ext cx="717761" cy="717761"/>
          </a:xfrm>
          <a:prstGeom prst="rect">
            <a:avLst/>
          </a:prstGeom>
          <a:noFill/>
          <a:ln>
            <a:noFill/>
          </a:ln>
        </p:spPr>
      </p:pic>
      <p:pic>
        <p:nvPicPr>
          <p:cNvPr id="506" name="Google Shape;506;p25"/>
          <p:cNvPicPr preferRelativeResize="0"/>
          <p:nvPr/>
        </p:nvPicPr>
        <p:blipFill rotWithShape="1">
          <a:blip r:embed="rId7">
            <a:alphaModFix/>
          </a:blip>
          <a:srcRect b="0" l="0" r="0" t="0"/>
          <a:stretch/>
        </p:blipFill>
        <p:spPr>
          <a:xfrm>
            <a:off x="3455295" y="3355954"/>
            <a:ext cx="629323" cy="629323"/>
          </a:xfrm>
          <a:prstGeom prst="rect">
            <a:avLst/>
          </a:prstGeom>
          <a:noFill/>
          <a:ln>
            <a:noFill/>
          </a:ln>
        </p:spPr>
      </p:pic>
      <p:sp>
        <p:nvSpPr>
          <p:cNvPr id="507" name="Google Shape;507;p25"/>
          <p:cNvSpPr txBox="1"/>
          <p:nvPr/>
        </p:nvSpPr>
        <p:spPr>
          <a:xfrm>
            <a:off x="10771323" y="9180000"/>
            <a:ext cx="2126684" cy="471924"/>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pp.37-39</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26"/>
          <p:cNvSpPr txBox="1"/>
          <p:nvPr>
            <p:ph type="title"/>
          </p:nvPr>
        </p:nvSpPr>
        <p:spPr>
          <a:xfrm>
            <a:off x="4577144" y="2963223"/>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latin typeface="Arial"/>
                <a:ea typeface="Arial"/>
                <a:cs typeface="Arial"/>
                <a:sym typeface="Arial"/>
              </a:rPr>
              <a:t>５章 授業時間外の学習を促す</a:t>
            </a:r>
            <a:endParaRPr b="1" sz="4000">
              <a:solidFill>
                <a:schemeClr val="lt2"/>
              </a:solidFill>
              <a:latin typeface="Arial"/>
              <a:ea typeface="Arial"/>
              <a:cs typeface="Arial"/>
              <a:sym typeface="Arial"/>
            </a:endParaRPr>
          </a:p>
        </p:txBody>
      </p:sp>
      <p:sp>
        <p:nvSpPr>
          <p:cNvPr id="513" name="Google Shape;513;p26"/>
          <p:cNvSpPr txBox="1"/>
          <p:nvPr/>
        </p:nvSpPr>
        <p:spPr>
          <a:xfrm>
            <a:off x="4577144" y="4043223"/>
            <a:ext cx="7579880" cy="2772547"/>
          </a:xfrm>
          <a:prstGeom prst="rect">
            <a:avLst/>
          </a:prstGeom>
          <a:noFill/>
          <a:ln>
            <a:noFill/>
          </a:ln>
        </p:spPr>
        <p:txBody>
          <a:bodyPr anchorCtr="0" anchor="ctr" bIns="50800" lIns="50800" spcFirstLastPara="1" rIns="50800" wrap="square" tIns="50800">
            <a:normAutofit/>
          </a:bodyPr>
          <a:lstStyle/>
          <a:p>
            <a:pPr indent="0" lvl="0" marL="0" marR="0" rtl="0" algn="l">
              <a:lnSpc>
                <a:spcPct val="150000"/>
              </a:lnSpc>
              <a:spcBef>
                <a:spcPts val="0"/>
              </a:spcBef>
              <a:spcAft>
                <a:spcPts val="0"/>
              </a:spcAft>
              <a:buClr>
                <a:schemeClr val="lt2"/>
              </a:buClr>
              <a:buSzPts val="2400"/>
              <a:buFont typeface="Arial"/>
              <a:buNone/>
            </a:pPr>
            <a:r>
              <a:rPr b="0" i="0" lang="ja-JP" sz="2400" u="none" cap="none" strike="noStrike">
                <a:solidFill>
                  <a:schemeClr val="lt2"/>
                </a:solidFill>
                <a:latin typeface="Arial"/>
                <a:ea typeface="Arial"/>
                <a:cs typeface="Arial"/>
                <a:sym typeface="Arial"/>
              </a:rPr>
              <a:t>日本の学生は授業への出席率が高いものの、授業時間外学習が不足していると言われている。授業時間外の学習の設計方法について理解する。</a:t>
            </a:r>
            <a:endParaRPr b="0" i="0" sz="2400" u="none" cap="none" strike="noStrike">
              <a:solidFill>
                <a:schemeClr val="lt2"/>
              </a:solidFill>
              <a:latin typeface="Arial"/>
              <a:ea typeface="Arial"/>
              <a:cs typeface="Arial"/>
              <a:sym typeface="Arial"/>
            </a:endParaRPr>
          </a:p>
        </p:txBody>
      </p:sp>
      <p:sp>
        <p:nvSpPr>
          <p:cNvPr id="514" name="Google Shape;514;p26"/>
          <p:cNvSpPr/>
          <p:nvPr/>
        </p:nvSpPr>
        <p:spPr>
          <a:xfrm rot="3125219">
            <a:off x="-2578075" y="-8345181"/>
            <a:ext cx="7896440" cy="17284721"/>
          </a:xfrm>
          <a:prstGeom prst="rect">
            <a:avLst/>
          </a:prstGeom>
          <a:solidFill>
            <a:srgbClr val="C4D96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515" name="Google Shape;515;p26"/>
          <p:cNvSpPr/>
          <p:nvPr/>
        </p:nvSpPr>
        <p:spPr>
          <a:xfrm>
            <a:off x="0" y="3459480"/>
            <a:ext cx="7696200" cy="6294119"/>
          </a:xfrm>
          <a:prstGeom prst="rtTriangle">
            <a:avLst/>
          </a:prstGeom>
          <a:solidFill>
            <a:srgbClr val="00924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27"/>
          <p:cNvSpPr txBox="1"/>
          <p:nvPr/>
        </p:nvSpPr>
        <p:spPr>
          <a:xfrm>
            <a:off x="1269999" y="2083916"/>
            <a:ext cx="10464801" cy="992490"/>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授業時間外の学習の重要性を伝える</a:t>
            </a:r>
            <a:endParaRPr b="1" i="0" sz="3200" u="none" cap="none" strike="noStrike">
              <a:solidFill>
                <a:schemeClr val="lt2"/>
              </a:solidFill>
              <a:latin typeface="Arial"/>
              <a:ea typeface="Arial"/>
              <a:cs typeface="Arial"/>
              <a:sym typeface="Arial"/>
            </a:endParaRPr>
          </a:p>
        </p:txBody>
      </p:sp>
      <p:sp>
        <p:nvSpPr>
          <p:cNvPr id="521" name="Google Shape;521;p27"/>
          <p:cNvSpPr txBox="1"/>
          <p:nvPr>
            <p:ph type="title"/>
          </p:nvPr>
        </p:nvSpPr>
        <p:spPr>
          <a:xfrm>
            <a:off x="788653" y="342295"/>
            <a:ext cx="12317748"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t>５</a:t>
            </a:r>
            <a:r>
              <a:rPr b="1" lang="ja-JP" sz="4000">
                <a:latin typeface="Arial"/>
                <a:ea typeface="Arial"/>
                <a:cs typeface="Arial"/>
                <a:sym typeface="Arial"/>
              </a:rPr>
              <a:t>章 授業時間外の学習を促す①</a:t>
            </a:r>
            <a:endParaRPr/>
          </a:p>
        </p:txBody>
      </p:sp>
      <p:sp>
        <p:nvSpPr>
          <p:cNvPr id="522" name="Google Shape;522;p27"/>
          <p:cNvSpPr/>
          <p:nvPr/>
        </p:nvSpPr>
        <p:spPr>
          <a:xfrm>
            <a:off x="622733" y="3703270"/>
            <a:ext cx="3711084" cy="420569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23" name="Google Shape;523;p27"/>
          <p:cNvSpPr/>
          <p:nvPr/>
        </p:nvSpPr>
        <p:spPr>
          <a:xfrm>
            <a:off x="4779774" y="3703269"/>
            <a:ext cx="3711084" cy="420569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24" name="Google Shape;524;p27"/>
          <p:cNvSpPr/>
          <p:nvPr/>
        </p:nvSpPr>
        <p:spPr>
          <a:xfrm>
            <a:off x="8936815" y="3703268"/>
            <a:ext cx="3711084" cy="420569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25" name="Google Shape;525;p27"/>
          <p:cNvSpPr txBox="1"/>
          <p:nvPr/>
        </p:nvSpPr>
        <p:spPr>
          <a:xfrm>
            <a:off x="702083" y="3976987"/>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授業時間外の学習とは</a:t>
            </a:r>
            <a:endParaRPr b="1" i="0" sz="2400" u="none" cap="none" strike="noStrike">
              <a:solidFill>
                <a:schemeClr val="lt2"/>
              </a:solidFill>
              <a:latin typeface="Arial"/>
              <a:ea typeface="Arial"/>
              <a:cs typeface="Arial"/>
              <a:sym typeface="Arial"/>
            </a:endParaRPr>
          </a:p>
        </p:txBody>
      </p:sp>
      <p:sp>
        <p:nvSpPr>
          <p:cNvPr id="526" name="Google Shape;526;p27"/>
          <p:cNvSpPr txBox="1"/>
          <p:nvPr/>
        </p:nvSpPr>
        <p:spPr>
          <a:xfrm>
            <a:off x="4828653" y="3976987"/>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授業時間外の学習の活用</a:t>
            </a:r>
            <a:endParaRPr b="1" i="0" sz="2400" u="none" cap="none" strike="noStrike">
              <a:solidFill>
                <a:schemeClr val="lt2"/>
              </a:solidFill>
              <a:latin typeface="Arial"/>
              <a:ea typeface="Arial"/>
              <a:cs typeface="Arial"/>
              <a:sym typeface="Arial"/>
            </a:endParaRPr>
          </a:p>
        </p:txBody>
      </p:sp>
      <p:sp>
        <p:nvSpPr>
          <p:cNvPr id="527" name="Google Shape;527;p27"/>
          <p:cNvSpPr txBox="1"/>
          <p:nvPr/>
        </p:nvSpPr>
        <p:spPr>
          <a:xfrm>
            <a:off x="9399375" y="3789846"/>
            <a:ext cx="2785962" cy="995144"/>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授業時間外の学習の重要性の伝達</a:t>
            </a:r>
            <a:endParaRPr b="1" i="0" sz="2400" u="none" cap="none" strike="noStrike">
              <a:solidFill>
                <a:schemeClr val="lt2"/>
              </a:solidFill>
              <a:latin typeface="Arial"/>
              <a:ea typeface="Arial"/>
              <a:cs typeface="Arial"/>
              <a:sym typeface="Arial"/>
            </a:endParaRPr>
          </a:p>
        </p:txBody>
      </p:sp>
      <p:sp>
        <p:nvSpPr>
          <p:cNvPr id="528" name="Google Shape;528;p27"/>
          <p:cNvSpPr txBox="1"/>
          <p:nvPr/>
        </p:nvSpPr>
        <p:spPr>
          <a:xfrm>
            <a:off x="803230" y="4876516"/>
            <a:ext cx="3350090" cy="2141612"/>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授業時間外の学習は、学習成果を左右する大切な要素である。</a:t>
            </a:r>
            <a:endParaRPr b="0" i="0" sz="1800" u="none" cap="none" strike="noStrike">
              <a:solidFill>
                <a:schemeClr val="lt2"/>
              </a:solidFill>
              <a:latin typeface="Arial"/>
              <a:ea typeface="Arial"/>
              <a:cs typeface="Arial"/>
              <a:sym typeface="Arial"/>
            </a:endParaRPr>
          </a:p>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学生の主体的な学習を促進し、自己学習力や学習習慣を身につけさせる機会である。</a:t>
            </a:r>
            <a:endParaRPr b="0" i="0" sz="1800" u="none" cap="none" strike="noStrike">
              <a:solidFill>
                <a:schemeClr val="lt2"/>
              </a:solidFill>
              <a:latin typeface="Arial"/>
              <a:ea typeface="Arial"/>
              <a:cs typeface="Arial"/>
              <a:sym typeface="Arial"/>
            </a:endParaRPr>
          </a:p>
        </p:txBody>
      </p:sp>
      <p:sp>
        <p:nvSpPr>
          <p:cNvPr id="529" name="Google Shape;529;p27"/>
          <p:cNvSpPr txBox="1"/>
          <p:nvPr/>
        </p:nvSpPr>
        <p:spPr>
          <a:xfrm>
            <a:off x="4886156" y="4835575"/>
            <a:ext cx="3442061" cy="2834109"/>
          </a:xfrm>
          <a:prstGeom prst="rect">
            <a:avLst/>
          </a:prstGeom>
          <a:noFill/>
          <a:ln>
            <a:noFill/>
          </a:ln>
        </p:spPr>
        <p:txBody>
          <a:bodyPr anchorCtr="0" anchor="ctr" bIns="50800" lIns="50800" spcFirstLastPara="1" rIns="50800" wrap="square" tIns="50800">
            <a:spAutoFit/>
          </a:bodyPr>
          <a:lstStyle/>
          <a:p>
            <a:pPr indent="-342900" lvl="0" marL="342900" marR="0" rtl="0" algn="l">
              <a:lnSpc>
                <a:spcPct val="125000"/>
              </a:lnSpc>
              <a:spcBef>
                <a:spcPts val="1200"/>
              </a:spcBef>
              <a:spcAft>
                <a:spcPts val="0"/>
              </a:spcAft>
              <a:buClr>
                <a:schemeClr val="lt2"/>
              </a:buClr>
              <a:buSzPts val="1800"/>
              <a:buFont typeface="Arial"/>
              <a:buAutoNum type="arabicPeriod"/>
            </a:pPr>
            <a:r>
              <a:rPr b="0" i="0" lang="ja-JP" sz="1800" u="none" cap="none" strike="noStrike">
                <a:solidFill>
                  <a:schemeClr val="lt2"/>
                </a:solidFill>
                <a:latin typeface="Arial"/>
                <a:ea typeface="Arial"/>
                <a:cs typeface="Arial"/>
                <a:sym typeface="Arial"/>
              </a:rPr>
              <a:t>教室内で学習した内容に関する学習課題を授業時間外に与える</a:t>
            </a:r>
            <a:endParaRPr b="0" i="0" sz="1800" u="none" cap="none" strike="noStrike">
              <a:solidFill>
                <a:schemeClr val="lt2"/>
              </a:solidFill>
              <a:latin typeface="Arial"/>
              <a:ea typeface="Arial"/>
              <a:cs typeface="Arial"/>
              <a:sym typeface="Arial"/>
            </a:endParaRPr>
          </a:p>
          <a:p>
            <a:pPr indent="-342900" lvl="0" marL="342900" marR="0" rtl="0" algn="l">
              <a:lnSpc>
                <a:spcPct val="125000"/>
              </a:lnSpc>
              <a:spcBef>
                <a:spcPts val="1200"/>
              </a:spcBef>
              <a:spcAft>
                <a:spcPts val="0"/>
              </a:spcAft>
              <a:buClr>
                <a:schemeClr val="lt2"/>
              </a:buClr>
              <a:buSzPts val="1800"/>
              <a:buFont typeface="Arial"/>
              <a:buAutoNum type="arabicPeriod"/>
            </a:pPr>
            <a:r>
              <a:rPr b="0" i="0" lang="ja-JP" sz="1800" u="none" cap="none" strike="noStrike">
                <a:solidFill>
                  <a:schemeClr val="lt2"/>
                </a:solidFill>
                <a:latin typeface="Arial"/>
                <a:ea typeface="Arial"/>
                <a:cs typeface="Arial"/>
                <a:sym typeface="Arial"/>
              </a:rPr>
              <a:t>授業時間外に知識を習得させることで授業時間内のアクティブラーニングを活性化する</a:t>
            </a:r>
            <a:endParaRPr b="0" i="0" sz="1800" u="none" cap="none" strike="noStrike">
              <a:solidFill>
                <a:schemeClr val="lt2"/>
              </a:solidFill>
              <a:latin typeface="Arial"/>
              <a:ea typeface="Arial"/>
              <a:cs typeface="Arial"/>
              <a:sym typeface="Arial"/>
            </a:endParaRPr>
          </a:p>
        </p:txBody>
      </p:sp>
      <p:sp>
        <p:nvSpPr>
          <p:cNvPr id="530" name="Google Shape;530;p27"/>
          <p:cNvSpPr txBox="1"/>
          <p:nvPr/>
        </p:nvSpPr>
        <p:spPr>
          <a:xfrm>
            <a:off x="9248930" y="4889850"/>
            <a:ext cx="3086853" cy="2346283"/>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学習目標の達成のために、授業時間外の学習が重要であり、あなたの授業全体においてその学習がどのように位置づけられているのかを明確に伝える。</a:t>
            </a:r>
            <a:endParaRPr b="0" i="0" sz="1800" u="none" cap="none" strike="noStrike">
              <a:solidFill>
                <a:schemeClr val="lt2"/>
              </a:solidFill>
              <a:latin typeface="Arial"/>
              <a:ea typeface="Arial"/>
              <a:cs typeface="Arial"/>
              <a:sym typeface="Arial"/>
            </a:endParaRPr>
          </a:p>
        </p:txBody>
      </p:sp>
      <p:pic>
        <p:nvPicPr>
          <p:cNvPr id="531" name="Google Shape;531;p27"/>
          <p:cNvPicPr preferRelativeResize="0"/>
          <p:nvPr/>
        </p:nvPicPr>
        <p:blipFill rotWithShape="1">
          <a:blip r:embed="rId3">
            <a:alphaModFix/>
          </a:blip>
          <a:srcRect b="0" l="0" r="0" t="0"/>
          <a:stretch/>
        </p:blipFill>
        <p:spPr>
          <a:xfrm>
            <a:off x="1963760" y="7244160"/>
            <a:ext cx="1089972" cy="1089972"/>
          </a:xfrm>
          <a:prstGeom prst="rect">
            <a:avLst/>
          </a:prstGeom>
          <a:noFill/>
          <a:ln>
            <a:noFill/>
          </a:ln>
        </p:spPr>
      </p:pic>
      <p:pic>
        <p:nvPicPr>
          <p:cNvPr id="532" name="Google Shape;532;p27"/>
          <p:cNvPicPr preferRelativeResize="0"/>
          <p:nvPr/>
        </p:nvPicPr>
        <p:blipFill rotWithShape="1">
          <a:blip r:embed="rId4">
            <a:alphaModFix/>
          </a:blip>
          <a:srcRect b="0" l="0" r="0" t="0"/>
          <a:stretch/>
        </p:blipFill>
        <p:spPr>
          <a:xfrm>
            <a:off x="10344073" y="7429259"/>
            <a:ext cx="896568" cy="896568"/>
          </a:xfrm>
          <a:prstGeom prst="rect">
            <a:avLst/>
          </a:prstGeom>
          <a:noFill/>
          <a:ln>
            <a:noFill/>
          </a:ln>
        </p:spPr>
      </p:pic>
      <p:pic>
        <p:nvPicPr>
          <p:cNvPr id="533" name="Google Shape;533;p27"/>
          <p:cNvPicPr preferRelativeResize="0"/>
          <p:nvPr/>
        </p:nvPicPr>
        <p:blipFill rotWithShape="1">
          <a:blip r:embed="rId5">
            <a:alphaModFix/>
          </a:blip>
          <a:srcRect b="0" l="0" r="0" t="0"/>
          <a:stretch/>
        </p:blipFill>
        <p:spPr>
          <a:xfrm>
            <a:off x="6114244" y="7169167"/>
            <a:ext cx="1306367" cy="1306367"/>
          </a:xfrm>
          <a:prstGeom prst="rect">
            <a:avLst/>
          </a:prstGeom>
          <a:noFill/>
          <a:ln>
            <a:noFill/>
          </a:ln>
        </p:spPr>
      </p:pic>
      <p:sp>
        <p:nvSpPr>
          <p:cNvPr id="534" name="Google Shape;534;p27"/>
          <p:cNvSpPr txBox="1"/>
          <p:nvPr/>
        </p:nvSpPr>
        <p:spPr>
          <a:xfrm>
            <a:off x="10771323" y="9180000"/>
            <a:ext cx="2126684" cy="471924"/>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pp.41-42</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p28"/>
          <p:cNvSpPr/>
          <p:nvPr/>
        </p:nvSpPr>
        <p:spPr>
          <a:xfrm>
            <a:off x="966805" y="6107959"/>
            <a:ext cx="5452600"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40" name="Google Shape;540;p28"/>
          <p:cNvSpPr txBox="1"/>
          <p:nvPr/>
        </p:nvSpPr>
        <p:spPr>
          <a:xfrm>
            <a:off x="1054147" y="6638360"/>
            <a:ext cx="4139390" cy="1603003"/>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以下の4点を参考にする</a:t>
            </a:r>
            <a:endParaRPr b="0" i="0" sz="1800" u="none" cap="none" strike="noStrike">
              <a:solidFill>
                <a:schemeClr val="lt2"/>
              </a:solidFill>
              <a:latin typeface="Arial"/>
              <a:ea typeface="Arial"/>
              <a:cs typeface="Arial"/>
              <a:sym typeface="Arial"/>
            </a:endParaRPr>
          </a:p>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1．予習と復習</a:t>
            </a:r>
            <a:endParaRPr b="0" i="0" sz="1800" u="none" cap="none" strike="noStrike">
              <a:solidFill>
                <a:schemeClr val="lt2"/>
              </a:solidFill>
              <a:latin typeface="Arial"/>
              <a:ea typeface="Arial"/>
              <a:cs typeface="Arial"/>
              <a:sym typeface="Arial"/>
            </a:endParaRPr>
          </a:p>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3．対象学生の選定</a:t>
            </a:r>
            <a:endParaRPr b="0" i="0" sz="1800" u="none" cap="none" strike="noStrike">
              <a:solidFill>
                <a:schemeClr val="lt2"/>
              </a:solidFill>
              <a:latin typeface="Arial"/>
              <a:ea typeface="Arial"/>
              <a:cs typeface="Arial"/>
              <a:sym typeface="Arial"/>
            </a:endParaRPr>
          </a:p>
        </p:txBody>
      </p:sp>
      <p:sp>
        <p:nvSpPr>
          <p:cNvPr id="541" name="Google Shape;541;p28"/>
          <p:cNvSpPr txBox="1"/>
          <p:nvPr/>
        </p:nvSpPr>
        <p:spPr>
          <a:xfrm>
            <a:off x="3633689" y="6193345"/>
            <a:ext cx="2871900" cy="18702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25000"/>
              </a:lnSpc>
              <a:spcBef>
                <a:spcPts val="0"/>
              </a:spcBef>
              <a:spcAft>
                <a:spcPts val="0"/>
              </a:spcAft>
              <a:buClr>
                <a:schemeClr val="lt1"/>
              </a:buClr>
              <a:buSzPts val="1800"/>
              <a:buFont typeface="Arial"/>
              <a:buAutoNum type="arabicPeriod"/>
            </a:pPr>
            <a:r>
              <a:rPr b="0" i="0" lang="ja-JP" sz="1800" u="none" cap="none" strike="noStrike">
                <a:solidFill>
                  <a:schemeClr val="lt1"/>
                </a:solidFill>
                <a:latin typeface="Arial"/>
                <a:ea typeface="Arial"/>
                <a:cs typeface="Arial"/>
                <a:sym typeface="Arial"/>
              </a:rPr>
              <a:t>１</a:t>
            </a:r>
            <a:endParaRPr b="0" i="0" sz="1800" u="none" cap="none" strike="noStrike">
              <a:solidFill>
                <a:schemeClr val="lt1"/>
              </a:solidFill>
              <a:latin typeface="Arial"/>
              <a:ea typeface="Arial"/>
              <a:cs typeface="Arial"/>
              <a:sym typeface="Arial"/>
            </a:endParaRPr>
          </a:p>
          <a:p>
            <a:pPr indent="-342900" lvl="0" marL="342900" marR="0" rtl="0" algn="l">
              <a:lnSpc>
                <a:spcPct val="125000"/>
              </a:lnSpc>
              <a:spcBef>
                <a:spcPts val="1200"/>
              </a:spcBef>
              <a:spcAft>
                <a:spcPts val="0"/>
              </a:spcAft>
              <a:buClr>
                <a:schemeClr val="lt1"/>
              </a:buClr>
              <a:buSzPts val="1800"/>
              <a:buFont typeface="Arial"/>
              <a:buAutoNum type="arabicPeriod"/>
            </a:pPr>
            <a:r>
              <a:rPr b="0" i="0" lang="ja-JP" sz="1800" u="none" cap="none" strike="noStrike">
                <a:solidFill>
                  <a:schemeClr val="lt1"/>
                </a:solidFill>
                <a:latin typeface="Arial"/>
                <a:ea typeface="Arial"/>
                <a:cs typeface="Arial"/>
                <a:sym typeface="Arial"/>
              </a:rPr>
              <a:t>１</a:t>
            </a:r>
            <a:endParaRPr b="0" i="0" sz="1800" u="none" cap="none" strike="noStrike">
              <a:solidFill>
                <a:schemeClr val="lt1"/>
              </a:solidFill>
              <a:latin typeface="Arial"/>
              <a:ea typeface="Arial"/>
              <a:cs typeface="Arial"/>
              <a:sym typeface="Arial"/>
            </a:endParaRPr>
          </a:p>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2．学生側の選択の有無</a:t>
            </a:r>
            <a:endParaRPr b="0" i="0" sz="1800" u="none" cap="none" strike="noStrike">
              <a:solidFill>
                <a:schemeClr val="lt2"/>
              </a:solidFill>
              <a:latin typeface="Arial"/>
              <a:ea typeface="Arial"/>
              <a:cs typeface="Arial"/>
              <a:sym typeface="Arial"/>
            </a:endParaRPr>
          </a:p>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4．個別学習と協同学習</a:t>
            </a:r>
            <a:endParaRPr b="0" i="0" sz="1800" u="none" cap="none" strike="noStrike">
              <a:solidFill>
                <a:schemeClr val="lt2"/>
              </a:solidFill>
              <a:latin typeface="Arial"/>
              <a:ea typeface="Arial"/>
              <a:cs typeface="Arial"/>
              <a:sym typeface="Arial"/>
            </a:endParaRPr>
          </a:p>
        </p:txBody>
      </p:sp>
      <p:sp>
        <p:nvSpPr>
          <p:cNvPr id="542" name="Google Shape;542;p28"/>
          <p:cNvSpPr/>
          <p:nvPr/>
        </p:nvSpPr>
        <p:spPr>
          <a:xfrm>
            <a:off x="966805" y="3150545"/>
            <a:ext cx="5452600"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43" name="Google Shape;543;p28"/>
          <p:cNvSpPr/>
          <p:nvPr/>
        </p:nvSpPr>
        <p:spPr>
          <a:xfrm>
            <a:off x="6570984" y="3150545"/>
            <a:ext cx="5452600"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44" name="Google Shape;544;p28"/>
          <p:cNvSpPr txBox="1"/>
          <p:nvPr/>
        </p:nvSpPr>
        <p:spPr>
          <a:xfrm>
            <a:off x="2222197" y="3332735"/>
            <a:ext cx="2623388"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a.授業設計の工夫</a:t>
            </a:r>
            <a:endParaRPr b="1" i="0" sz="2400" u="none" cap="none" strike="noStrike">
              <a:solidFill>
                <a:schemeClr val="lt2"/>
              </a:solidFill>
              <a:latin typeface="Arial"/>
              <a:ea typeface="Arial"/>
              <a:cs typeface="Arial"/>
              <a:sym typeface="Arial"/>
            </a:endParaRPr>
          </a:p>
        </p:txBody>
      </p:sp>
      <p:sp>
        <p:nvSpPr>
          <p:cNvPr id="545" name="Google Shape;545;p28"/>
          <p:cNvSpPr txBox="1"/>
          <p:nvPr/>
        </p:nvSpPr>
        <p:spPr>
          <a:xfrm>
            <a:off x="3105899" y="1927574"/>
            <a:ext cx="6779157" cy="748923"/>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効果的に授業時間外の課題を与える</a:t>
            </a:r>
            <a:endParaRPr b="0" i="0" sz="1400" u="none" cap="none" strike="noStrike">
              <a:solidFill>
                <a:srgbClr val="000000"/>
              </a:solidFill>
              <a:latin typeface="Arial"/>
              <a:ea typeface="Arial"/>
              <a:cs typeface="Arial"/>
              <a:sym typeface="Arial"/>
            </a:endParaRPr>
          </a:p>
        </p:txBody>
      </p:sp>
      <p:sp>
        <p:nvSpPr>
          <p:cNvPr id="546" name="Google Shape;546;p28"/>
          <p:cNvSpPr txBox="1"/>
          <p:nvPr/>
        </p:nvSpPr>
        <p:spPr>
          <a:xfrm>
            <a:off x="1149871" y="3876388"/>
            <a:ext cx="4139400" cy="1072200"/>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予習, 復習の課題で、授業の充実するのか考える。その際、授業のスケジュールの考慮やシラバスへの記載をする。</a:t>
            </a:r>
            <a:endParaRPr b="1" i="0" sz="1800" u="none" cap="none" strike="noStrike">
              <a:solidFill>
                <a:schemeClr val="lt2"/>
              </a:solidFill>
              <a:latin typeface="Arial"/>
              <a:ea typeface="Arial"/>
              <a:cs typeface="Arial"/>
              <a:sym typeface="Arial"/>
            </a:endParaRPr>
          </a:p>
        </p:txBody>
      </p:sp>
      <p:sp>
        <p:nvSpPr>
          <p:cNvPr id="547" name="Google Shape;547;p28"/>
          <p:cNvSpPr txBox="1"/>
          <p:nvPr/>
        </p:nvSpPr>
        <p:spPr>
          <a:xfrm>
            <a:off x="7322387" y="3340737"/>
            <a:ext cx="346436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b.適切な課題の作成</a:t>
            </a:r>
            <a:endParaRPr b="1" i="0" sz="2400" u="none" cap="none" strike="noStrike">
              <a:solidFill>
                <a:schemeClr val="lt2"/>
              </a:solidFill>
              <a:latin typeface="Arial"/>
              <a:ea typeface="Arial"/>
              <a:cs typeface="Arial"/>
              <a:sym typeface="Arial"/>
            </a:endParaRPr>
          </a:p>
        </p:txBody>
      </p:sp>
      <p:sp>
        <p:nvSpPr>
          <p:cNvPr id="548" name="Google Shape;548;p28"/>
          <p:cNvSpPr txBox="1"/>
          <p:nvPr/>
        </p:nvSpPr>
        <p:spPr>
          <a:xfrm>
            <a:off x="6764168" y="3904288"/>
            <a:ext cx="4139400" cy="1418700"/>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課題に取り組むことが、授業全体の学習目標を達成することにどのように関係するのかを理解してもらうようにする。</a:t>
            </a:r>
            <a:endParaRPr b="1" i="0" sz="1800" u="none" cap="none" strike="noStrike">
              <a:solidFill>
                <a:schemeClr val="lt2"/>
              </a:solidFill>
              <a:latin typeface="Arial"/>
              <a:ea typeface="Arial"/>
              <a:cs typeface="Arial"/>
              <a:sym typeface="Arial"/>
            </a:endParaRPr>
          </a:p>
        </p:txBody>
      </p:sp>
      <p:sp>
        <p:nvSpPr>
          <p:cNvPr id="549" name="Google Shape;549;p28"/>
          <p:cNvSpPr/>
          <p:nvPr/>
        </p:nvSpPr>
        <p:spPr>
          <a:xfrm>
            <a:off x="6570984" y="6107959"/>
            <a:ext cx="5452600"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50" name="Google Shape;550;p28"/>
          <p:cNvSpPr txBox="1"/>
          <p:nvPr/>
        </p:nvSpPr>
        <p:spPr>
          <a:xfrm>
            <a:off x="1779537" y="6177417"/>
            <a:ext cx="3318522"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c.課題の与え方の工夫</a:t>
            </a:r>
            <a:endParaRPr b="1" i="0" sz="2400" u="none" cap="none" strike="noStrike">
              <a:solidFill>
                <a:schemeClr val="lt2"/>
              </a:solidFill>
              <a:latin typeface="Arial"/>
              <a:ea typeface="Arial"/>
              <a:cs typeface="Arial"/>
              <a:sym typeface="Arial"/>
            </a:endParaRPr>
          </a:p>
        </p:txBody>
      </p:sp>
      <p:sp>
        <p:nvSpPr>
          <p:cNvPr id="551" name="Google Shape;551;p28"/>
          <p:cNvSpPr txBox="1"/>
          <p:nvPr/>
        </p:nvSpPr>
        <p:spPr>
          <a:xfrm>
            <a:off x="7330660" y="6207884"/>
            <a:ext cx="3677195"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d.フィードバックの付加</a:t>
            </a:r>
            <a:endParaRPr b="1" i="0" sz="2400" u="none" cap="none" strike="noStrike">
              <a:solidFill>
                <a:schemeClr val="lt2"/>
              </a:solidFill>
              <a:latin typeface="Arial"/>
              <a:ea typeface="Arial"/>
              <a:cs typeface="Arial"/>
              <a:sym typeface="Arial"/>
            </a:endParaRPr>
          </a:p>
        </p:txBody>
      </p:sp>
      <p:sp>
        <p:nvSpPr>
          <p:cNvPr id="552" name="Google Shape;552;p28"/>
          <p:cNvSpPr txBox="1"/>
          <p:nvPr/>
        </p:nvSpPr>
        <p:spPr>
          <a:xfrm>
            <a:off x="6764168" y="6807388"/>
            <a:ext cx="4243800" cy="1418700"/>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フィードバックは出来るだけ迅速に与えることが大事である。多人数の授業の場合には、効率化するための工夫が必要である。</a:t>
            </a:r>
            <a:endParaRPr b="1" i="0" sz="1800" u="none" cap="none" strike="noStrike">
              <a:solidFill>
                <a:schemeClr val="lt2"/>
              </a:solidFill>
              <a:latin typeface="Arial"/>
              <a:ea typeface="Arial"/>
              <a:cs typeface="Arial"/>
              <a:sym typeface="Arial"/>
            </a:endParaRPr>
          </a:p>
        </p:txBody>
      </p:sp>
      <p:sp>
        <p:nvSpPr>
          <p:cNvPr id="553" name="Google Shape;553;p28"/>
          <p:cNvSpPr txBox="1"/>
          <p:nvPr>
            <p:ph type="title"/>
          </p:nvPr>
        </p:nvSpPr>
        <p:spPr>
          <a:xfrm>
            <a:off x="788653" y="342295"/>
            <a:ext cx="12317748"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t>５</a:t>
            </a:r>
            <a:r>
              <a:rPr b="1" lang="ja-JP" sz="4000">
                <a:latin typeface="Arial"/>
                <a:ea typeface="Arial"/>
                <a:cs typeface="Arial"/>
                <a:sym typeface="Arial"/>
              </a:rPr>
              <a:t>章 授業時間外の学習を促す②</a:t>
            </a:r>
            <a:endParaRPr b="1" sz="4000">
              <a:latin typeface="Arial"/>
              <a:ea typeface="Arial"/>
              <a:cs typeface="Arial"/>
              <a:sym typeface="Arial"/>
            </a:endParaRPr>
          </a:p>
        </p:txBody>
      </p:sp>
      <p:pic>
        <p:nvPicPr>
          <p:cNvPr id="554" name="Google Shape;554;p28"/>
          <p:cNvPicPr preferRelativeResize="0"/>
          <p:nvPr/>
        </p:nvPicPr>
        <p:blipFill rotWithShape="1">
          <a:blip r:embed="rId3">
            <a:alphaModFix/>
          </a:blip>
          <a:srcRect b="0" l="0" r="0" t="0"/>
          <a:stretch/>
        </p:blipFill>
        <p:spPr>
          <a:xfrm>
            <a:off x="11007968" y="3554743"/>
            <a:ext cx="687781" cy="687781"/>
          </a:xfrm>
          <a:prstGeom prst="rect">
            <a:avLst/>
          </a:prstGeom>
          <a:noFill/>
          <a:ln>
            <a:noFill/>
          </a:ln>
        </p:spPr>
      </p:pic>
      <p:pic>
        <p:nvPicPr>
          <p:cNvPr id="555" name="Google Shape;555;p28"/>
          <p:cNvPicPr preferRelativeResize="0"/>
          <p:nvPr/>
        </p:nvPicPr>
        <p:blipFill rotWithShape="1">
          <a:blip r:embed="rId4">
            <a:alphaModFix/>
          </a:blip>
          <a:srcRect b="0" l="0" r="0" t="0"/>
          <a:stretch/>
        </p:blipFill>
        <p:spPr>
          <a:xfrm>
            <a:off x="5316451" y="3511350"/>
            <a:ext cx="695700" cy="695700"/>
          </a:xfrm>
          <a:prstGeom prst="rect">
            <a:avLst/>
          </a:prstGeom>
          <a:noFill/>
          <a:ln>
            <a:noFill/>
          </a:ln>
        </p:spPr>
      </p:pic>
      <p:pic>
        <p:nvPicPr>
          <p:cNvPr id="556" name="Google Shape;556;p28"/>
          <p:cNvPicPr preferRelativeResize="0"/>
          <p:nvPr/>
        </p:nvPicPr>
        <p:blipFill rotWithShape="1">
          <a:blip r:embed="rId5">
            <a:alphaModFix/>
          </a:blip>
          <a:srcRect b="0" l="0" r="0" t="0"/>
          <a:stretch/>
        </p:blipFill>
        <p:spPr>
          <a:xfrm>
            <a:off x="11008616" y="6496290"/>
            <a:ext cx="713062" cy="713062"/>
          </a:xfrm>
          <a:prstGeom prst="rect">
            <a:avLst/>
          </a:prstGeom>
          <a:noFill/>
          <a:ln>
            <a:noFill/>
          </a:ln>
        </p:spPr>
      </p:pic>
      <p:pic>
        <p:nvPicPr>
          <p:cNvPr id="557" name="Google Shape;557;p28"/>
          <p:cNvPicPr preferRelativeResize="0"/>
          <p:nvPr/>
        </p:nvPicPr>
        <p:blipFill rotWithShape="1">
          <a:blip r:embed="rId6">
            <a:alphaModFix/>
          </a:blip>
          <a:srcRect b="0" l="0" r="0" t="0"/>
          <a:stretch/>
        </p:blipFill>
        <p:spPr>
          <a:xfrm>
            <a:off x="5386721" y="6313121"/>
            <a:ext cx="815324" cy="815324"/>
          </a:xfrm>
          <a:prstGeom prst="rect">
            <a:avLst/>
          </a:prstGeom>
          <a:noFill/>
          <a:ln>
            <a:noFill/>
          </a:ln>
        </p:spPr>
      </p:pic>
      <p:sp>
        <p:nvSpPr>
          <p:cNvPr id="558" name="Google Shape;558;p28"/>
          <p:cNvSpPr txBox="1"/>
          <p:nvPr/>
        </p:nvSpPr>
        <p:spPr>
          <a:xfrm>
            <a:off x="10771323" y="9180000"/>
            <a:ext cx="2126684" cy="471924"/>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pp.43-44</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29"/>
          <p:cNvSpPr/>
          <p:nvPr/>
        </p:nvSpPr>
        <p:spPr>
          <a:xfrm>
            <a:off x="1268712" y="3009143"/>
            <a:ext cx="4766328"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64" name="Google Shape;564;p29"/>
          <p:cNvSpPr/>
          <p:nvPr/>
        </p:nvSpPr>
        <p:spPr>
          <a:xfrm>
            <a:off x="6872891" y="3009143"/>
            <a:ext cx="4766328"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65" name="Google Shape;565;p29"/>
          <p:cNvSpPr txBox="1"/>
          <p:nvPr/>
        </p:nvSpPr>
        <p:spPr>
          <a:xfrm>
            <a:off x="2140847" y="3411595"/>
            <a:ext cx="2623388"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予習と復習</a:t>
            </a:r>
            <a:endParaRPr b="1" i="0" sz="2400" u="none" cap="none" strike="noStrike">
              <a:solidFill>
                <a:schemeClr val="lt2"/>
              </a:solidFill>
              <a:latin typeface="Arial"/>
              <a:ea typeface="Arial"/>
              <a:cs typeface="Arial"/>
              <a:sym typeface="Arial"/>
            </a:endParaRPr>
          </a:p>
        </p:txBody>
      </p:sp>
      <p:sp>
        <p:nvSpPr>
          <p:cNvPr id="566" name="Google Shape;566;p29"/>
          <p:cNvSpPr txBox="1"/>
          <p:nvPr/>
        </p:nvSpPr>
        <p:spPr>
          <a:xfrm>
            <a:off x="3112821" y="1768463"/>
            <a:ext cx="6779157" cy="748923"/>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c. 課題の与え方の工夫</a:t>
            </a:r>
            <a:endParaRPr b="0" i="0" sz="1400" u="none" cap="none" strike="noStrike">
              <a:solidFill>
                <a:srgbClr val="000000"/>
              </a:solidFill>
              <a:latin typeface="Arial"/>
              <a:ea typeface="Arial"/>
              <a:cs typeface="Arial"/>
              <a:sym typeface="Arial"/>
            </a:endParaRPr>
          </a:p>
        </p:txBody>
      </p:sp>
      <p:sp>
        <p:nvSpPr>
          <p:cNvPr id="567" name="Google Shape;567;p29"/>
          <p:cNvSpPr txBox="1"/>
          <p:nvPr/>
        </p:nvSpPr>
        <p:spPr>
          <a:xfrm>
            <a:off x="1463784" y="3987864"/>
            <a:ext cx="4378876" cy="1295226"/>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授業への準備としての予習の課題を与えるか、それとも授業で学んだことを定着させる復習の課題を与えるかを考える。</a:t>
            </a:r>
            <a:endParaRPr b="0" i="0" sz="1800" u="none" cap="none" strike="noStrike">
              <a:solidFill>
                <a:schemeClr val="lt2"/>
              </a:solidFill>
              <a:latin typeface="Arial"/>
              <a:ea typeface="Arial"/>
              <a:cs typeface="Arial"/>
              <a:sym typeface="Arial"/>
            </a:endParaRPr>
          </a:p>
        </p:txBody>
      </p:sp>
      <p:sp>
        <p:nvSpPr>
          <p:cNvPr id="568" name="Google Shape;568;p29"/>
          <p:cNvSpPr txBox="1"/>
          <p:nvPr/>
        </p:nvSpPr>
        <p:spPr>
          <a:xfrm>
            <a:off x="7468571" y="3424329"/>
            <a:ext cx="3458355"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学生側の選択の有無</a:t>
            </a:r>
            <a:endParaRPr b="1" i="0" sz="2400" u="none" cap="none" strike="noStrike">
              <a:solidFill>
                <a:schemeClr val="lt2"/>
              </a:solidFill>
              <a:latin typeface="Arial"/>
              <a:ea typeface="Arial"/>
              <a:cs typeface="Arial"/>
              <a:sym typeface="Arial"/>
            </a:endParaRPr>
          </a:p>
        </p:txBody>
      </p:sp>
      <p:sp>
        <p:nvSpPr>
          <p:cNvPr id="569" name="Google Shape;569;p29"/>
          <p:cNvSpPr txBox="1"/>
          <p:nvPr/>
        </p:nvSpPr>
        <p:spPr>
          <a:xfrm>
            <a:off x="7116625" y="3961019"/>
            <a:ext cx="4278859" cy="1295226"/>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全ての学生に同じ課題を与えるのか、それとも学生が選択できる課題を与えるのかを考える。</a:t>
            </a:r>
            <a:endParaRPr b="1" i="0" sz="1800" u="none" cap="none" strike="noStrike">
              <a:solidFill>
                <a:schemeClr val="lt2"/>
              </a:solidFill>
              <a:latin typeface="Arial"/>
              <a:ea typeface="Arial"/>
              <a:cs typeface="Arial"/>
              <a:sym typeface="Arial"/>
            </a:endParaRPr>
          </a:p>
        </p:txBody>
      </p:sp>
      <p:sp>
        <p:nvSpPr>
          <p:cNvPr id="570" name="Google Shape;570;p29"/>
          <p:cNvSpPr/>
          <p:nvPr/>
        </p:nvSpPr>
        <p:spPr>
          <a:xfrm>
            <a:off x="1268712" y="5966557"/>
            <a:ext cx="4766328"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71" name="Google Shape;571;p29"/>
          <p:cNvSpPr/>
          <p:nvPr/>
        </p:nvSpPr>
        <p:spPr>
          <a:xfrm>
            <a:off x="6872891" y="5966557"/>
            <a:ext cx="4766328"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72" name="Google Shape;572;p29"/>
          <p:cNvSpPr txBox="1"/>
          <p:nvPr/>
        </p:nvSpPr>
        <p:spPr>
          <a:xfrm>
            <a:off x="1793280" y="6254233"/>
            <a:ext cx="3318522"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対象学生の選定</a:t>
            </a:r>
            <a:endParaRPr b="1" i="0" sz="2400" u="none" cap="none" strike="noStrike">
              <a:solidFill>
                <a:schemeClr val="lt2"/>
              </a:solidFill>
              <a:latin typeface="Arial"/>
              <a:ea typeface="Arial"/>
              <a:cs typeface="Arial"/>
              <a:sym typeface="Arial"/>
            </a:endParaRPr>
          </a:p>
        </p:txBody>
      </p:sp>
      <p:sp>
        <p:nvSpPr>
          <p:cNvPr id="573" name="Google Shape;573;p29"/>
          <p:cNvSpPr txBox="1"/>
          <p:nvPr/>
        </p:nvSpPr>
        <p:spPr>
          <a:xfrm>
            <a:off x="7152481" y="6342461"/>
            <a:ext cx="3677195"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個別学習と協同学習</a:t>
            </a:r>
            <a:endParaRPr b="1" i="0" sz="2400" u="none" cap="none" strike="noStrike">
              <a:solidFill>
                <a:schemeClr val="lt2"/>
              </a:solidFill>
              <a:latin typeface="Arial"/>
              <a:ea typeface="Arial"/>
              <a:cs typeface="Arial"/>
              <a:sym typeface="Arial"/>
            </a:endParaRPr>
          </a:p>
        </p:txBody>
      </p:sp>
      <p:sp>
        <p:nvSpPr>
          <p:cNvPr id="574" name="Google Shape;574;p29"/>
          <p:cNvSpPr txBox="1"/>
          <p:nvPr/>
        </p:nvSpPr>
        <p:spPr>
          <a:xfrm>
            <a:off x="7187640" y="6910946"/>
            <a:ext cx="4136828" cy="1295226"/>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個々の学生が1人で取り組む課題を与えるか、それとも学生が協力しながら取り組む課題を与えるのか考える。</a:t>
            </a:r>
            <a:endParaRPr b="1" i="0" sz="1800" u="none" cap="none" strike="noStrike">
              <a:solidFill>
                <a:schemeClr val="lt2"/>
              </a:solidFill>
              <a:latin typeface="Arial"/>
              <a:ea typeface="Arial"/>
              <a:cs typeface="Arial"/>
              <a:sym typeface="Arial"/>
            </a:endParaRPr>
          </a:p>
        </p:txBody>
      </p:sp>
      <p:sp>
        <p:nvSpPr>
          <p:cNvPr id="575" name="Google Shape;575;p29"/>
          <p:cNvSpPr txBox="1"/>
          <p:nvPr>
            <p:ph type="title"/>
          </p:nvPr>
        </p:nvSpPr>
        <p:spPr>
          <a:xfrm>
            <a:off x="788653" y="342295"/>
            <a:ext cx="12317748"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t>５</a:t>
            </a:r>
            <a:r>
              <a:rPr b="1" lang="ja-JP" sz="4000">
                <a:latin typeface="Arial"/>
                <a:ea typeface="Arial"/>
                <a:cs typeface="Arial"/>
                <a:sym typeface="Arial"/>
              </a:rPr>
              <a:t>章 授業時間外の学習を促す③</a:t>
            </a:r>
            <a:endParaRPr/>
          </a:p>
        </p:txBody>
      </p:sp>
      <p:pic>
        <p:nvPicPr>
          <p:cNvPr id="576" name="Google Shape;576;p29"/>
          <p:cNvPicPr preferRelativeResize="0"/>
          <p:nvPr/>
        </p:nvPicPr>
        <p:blipFill rotWithShape="1">
          <a:blip r:embed="rId3">
            <a:alphaModFix/>
          </a:blip>
          <a:srcRect b="0" l="0" r="0" t="0"/>
          <a:stretch/>
        </p:blipFill>
        <p:spPr>
          <a:xfrm>
            <a:off x="4960296" y="6342461"/>
            <a:ext cx="684306" cy="684306"/>
          </a:xfrm>
          <a:prstGeom prst="rect">
            <a:avLst/>
          </a:prstGeom>
          <a:noFill/>
          <a:ln>
            <a:noFill/>
          </a:ln>
        </p:spPr>
      </p:pic>
      <p:pic>
        <p:nvPicPr>
          <p:cNvPr id="577" name="Google Shape;577;p29"/>
          <p:cNvPicPr preferRelativeResize="0"/>
          <p:nvPr/>
        </p:nvPicPr>
        <p:blipFill rotWithShape="1">
          <a:blip r:embed="rId4">
            <a:alphaModFix/>
          </a:blip>
          <a:srcRect b="0" l="0" r="0" t="0"/>
          <a:stretch/>
        </p:blipFill>
        <p:spPr>
          <a:xfrm>
            <a:off x="10653060" y="3454856"/>
            <a:ext cx="625812" cy="625812"/>
          </a:xfrm>
          <a:prstGeom prst="rect">
            <a:avLst/>
          </a:prstGeom>
          <a:noFill/>
          <a:ln>
            <a:noFill/>
          </a:ln>
        </p:spPr>
      </p:pic>
      <p:pic>
        <p:nvPicPr>
          <p:cNvPr id="578" name="Google Shape;578;p29"/>
          <p:cNvPicPr preferRelativeResize="0"/>
          <p:nvPr/>
        </p:nvPicPr>
        <p:blipFill rotWithShape="1">
          <a:blip r:embed="rId5">
            <a:alphaModFix/>
          </a:blip>
          <a:srcRect b="0" l="0" r="0" t="0"/>
          <a:stretch/>
        </p:blipFill>
        <p:spPr>
          <a:xfrm>
            <a:off x="10602251" y="6409659"/>
            <a:ext cx="617617" cy="617617"/>
          </a:xfrm>
          <a:prstGeom prst="rect">
            <a:avLst/>
          </a:prstGeom>
          <a:noFill/>
          <a:ln>
            <a:noFill/>
          </a:ln>
        </p:spPr>
      </p:pic>
      <p:pic>
        <p:nvPicPr>
          <p:cNvPr id="579" name="Google Shape;579;p29"/>
          <p:cNvPicPr preferRelativeResize="0"/>
          <p:nvPr/>
        </p:nvPicPr>
        <p:blipFill rotWithShape="1">
          <a:blip r:embed="rId6">
            <a:alphaModFix/>
          </a:blip>
          <a:srcRect b="0" l="0" r="0" t="0"/>
          <a:stretch/>
        </p:blipFill>
        <p:spPr>
          <a:xfrm>
            <a:off x="4959307" y="3424329"/>
            <a:ext cx="625812" cy="625812"/>
          </a:xfrm>
          <a:prstGeom prst="rect">
            <a:avLst/>
          </a:prstGeom>
          <a:noFill/>
          <a:ln>
            <a:noFill/>
          </a:ln>
        </p:spPr>
      </p:pic>
      <p:sp>
        <p:nvSpPr>
          <p:cNvPr id="580" name="Google Shape;580;p29"/>
          <p:cNvSpPr txBox="1"/>
          <p:nvPr/>
        </p:nvSpPr>
        <p:spPr>
          <a:xfrm>
            <a:off x="1443642" y="6880441"/>
            <a:ext cx="4591398" cy="1295226"/>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すべての学生が取り組むべき課題なのか、それとも一部の学生もしくは希望する学生のみが取り組む課題なのかを考える。</a:t>
            </a:r>
            <a:endParaRPr b="0" i="0" sz="1800" u="none" cap="none" strike="noStrike">
              <a:solidFill>
                <a:schemeClr val="lt2"/>
              </a:solidFill>
              <a:latin typeface="Arial"/>
              <a:ea typeface="Arial"/>
              <a:cs typeface="Arial"/>
              <a:sym typeface="Arial"/>
            </a:endParaRPr>
          </a:p>
        </p:txBody>
      </p:sp>
      <p:sp>
        <p:nvSpPr>
          <p:cNvPr id="581" name="Google Shape;581;p29"/>
          <p:cNvSpPr txBox="1"/>
          <p:nvPr/>
        </p:nvSpPr>
        <p:spPr>
          <a:xfrm>
            <a:off x="10771323" y="9180000"/>
            <a:ext cx="2126684" cy="471924"/>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pp.44-45</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30"/>
          <p:cNvSpPr txBox="1"/>
          <p:nvPr/>
        </p:nvSpPr>
        <p:spPr>
          <a:xfrm>
            <a:off x="1269999" y="2083916"/>
            <a:ext cx="10464801" cy="992490"/>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授業時間外に知識を習得させる</a:t>
            </a:r>
            <a:endParaRPr b="1" i="0" sz="3200" u="none" cap="none" strike="noStrike">
              <a:solidFill>
                <a:schemeClr val="lt2"/>
              </a:solidFill>
              <a:latin typeface="Arial"/>
              <a:ea typeface="Arial"/>
              <a:cs typeface="Arial"/>
              <a:sym typeface="Arial"/>
            </a:endParaRPr>
          </a:p>
        </p:txBody>
      </p:sp>
      <p:sp>
        <p:nvSpPr>
          <p:cNvPr id="587" name="Google Shape;587;p30"/>
          <p:cNvSpPr txBox="1"/>
          <p:nvPr>
            <p:ph type="title"/>
          </p:nvPr>
        </p:nvSpPr>
        <p:spPr>
          <a:xfrm>
            <a:off x="788653" y="342295"/>
            <a:ext cx="12317748"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t>５</a:t>
            </a:r>
            <a:r>
              <a:rPr b="1" lang="ja-JP" sz="4000">
                <a:latin typeface="Arial"/>
                <a:ea typeface="Arial"/>
                <a:cs typeface="Arial"/>
                <a:sym typeface="Arial"/>
              </a:rPr>
              <a:t>章 授業時間外の学習を促す④</a:t>
            </a:r>
            <a:endParaRPr/>
          </a:p>
        </p:txBody>
      </p:sp>
      <p:sp>
        <p:nvSpPr>
          <p:cNvPr id="588" name="Google Shape;588;p30"/>
          <p:cNvSpPr/>
          <p:nvPr/>
        </p:nvSpPr>
        <p:spPr>
          <a:xfrm>
            <a:off x="622733" y="3703270"/>
            <a:ext cx="3711084" cy="420569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89" name="Google Shape;589;p30"/>
          <p:cNvSpPr/>
          <p:nvPr/>
        </p:nvSpPr>
        <p:spPr>
          <a:xfrm>
            <a:off x="4779774" y="3703269"/>
            <a:ext cx="3711084" cy="420569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90" name="Google Shape;590;p30"/>
          <p:cNvSpPr/>
          <p:nvPr/>
        </p:nvSpPr>
        <p:spPr>
          <a:xfrm>
            <a:off x="8936815" y="3703268"/>
            <a:ext cx="3711084" cy="420569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91" name="Google Shape;591;p30"/>
          <p:cNvSpPr txBox="1"/>
          <p:nvPr/>
        </p:nvSpPr>
        <p:spPr>
          <a:xfrm>
            <a:off x="622733" y="4085291"/>
            <a:ext cx="3613326" cy="995144"/>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教室内のアクティブ</a:t>
            </a:r>
            <a:br>
              <a:rPr b="1" i="0" lang="ja-JP" sz="2400" u="none" cap="none" strike="noStrike">
                <a:solidFill>
                  <a:schemeClr val="lt2"/>
                </a:solidFill>
                <a:latin typeface="Arial"/>
                <a:ea typeface="Arial"/>
                <a:cs typeface="Arial"/>
                <a:sym typeface="Arial"/>
              </a:rPr>
            </a:br>
            <a:r>
              <a:rPr b="1" i="0" lang="ja-JP" sz="2400" u="none" cap="none" strike="noStrike">
                <a:solidFill>
                  <a:schemeClr val="lt2"/>
                </a:solidFill>
                <a:latin typeface="Arial"/>
                <a:ea typeface="Arial"/>
                <a:cs typeface="Arial"/>
                <a:sym typeface="Arial"/>
              </a:rPr>
              <a:t>ラーニングを支える</a:t>
            </a:r>
            <a:endParaRPr b="1" i="0" sz="2400" u="none" cap="none" strike="noStrike">
              <a:solidFill>
                <a:schemeClr val="lt2"/>
              </a:solidFill>
              <a:latin typeface="Arial"/>
              <a:ea typeface="Arial"/>
              <a:cs typeface="Arial"/>
              <a:sym typeface="Arial"/>
            </a:endParaRPr>
          </a:p>
        </p:txBody>
      </p:sp>
      <p:sp>
        <p:nvSpPr>
          <p:cNvPr id="592" name="Google Shape;592;p30"/>
          <p:cNvSpPr txBox="1"/>
          <p:nvPr/>
        </p:nvSpPr>
        <p:spPr>
          <a:xfrm>
            <a:off x="4828653" y="4327474"/>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学生に教材を読ませる</a:t>
            </a:r>
            <a:endParaRPr b="1" i="0" sz="2400" u="none" cap="none" strike="noStrike">
              <a:solidFill>
                <a:schemeClr val="lt2"/>
              </a:solidFill>
              <a:latin typeface="Arial"/>
              <a:ea typeface="Arial"/>
              <a:cs typeface="Arial"/>
              <a:sym typeface="Arial"/>
            </a:endParaRPr>
          </a:p>
        </p:txBody>
      </p:sp>
      <p:sp>
        <p:nvSpPr>
          <p:cNvPr id="593" name="Google Shape;593;p30"/>
          <p:cNvSpPr txBox="1"/>
          <p:nvPr/>
        </p:nvSpPr>
        <p:spPr>
          <a:xfrm>
            <a:off x="9432026" y="4324512"/>
            <a:ext cx="2950041"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反転授業を実践する</a:t>
            </a:r>
            <a:endParaRPr b="1" i="0" sz="2400" u="none" cap="none" strike="noStrike">
              <a:solidFill>
                <a:schemeClr val="lt2"/>
              </a:solidFill>
              <a:latin typeface="Arial"/>
              <a:ea typeface="Arial"/>
              <a:cs typeface="Arial"/>
              <a:sym typeface="Arial"/>
            </a:endParaRPr>
          </a:p>
        </p:txBody>
      </p:sp>
      <p:sp>
        <p:nvSpPr>
          <p:cNvPr id="594" name="Google Shape;594;p30"/>
          <p:cNvSpPr txBox="1"/>
          <p:nvPr/>
        </p:nvSpPr>
        <p:spPr>
          <a:xfrm>
            <a:off x="787812" y="5243589"/>
            <a:ext cx="3380926" cy="1833835"/>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学生が授業時間外に知識を習得すれば、授業内ではその知識を活用したアクティブラーニングを効果的に取り入れることができる。</a:t>
            </a:r>
            <a:endParaRPr b="0" i="0" sz="1800" u="none" cap="none" strike="noStrike">
              <a:solidFill>
                <a:schemeClr val="lt2"/>
              </a:solidFill>
              <a:latin typeface="Arial"/>
              <a:ea typeface="Arial"/>
              <a:cs typeface="Arial"/>
              <a:sym typeface="Arial"/>
            </a:endParaRPr>
          </a:p>
        </p:txBody>
      </p:sp>
      <p:sp>
        <p:nvSpPr>
          <p:cNvPr id="595" name="Google Shape;595;p30"/>
          <p:cNvSpPr txBox="1"/>
          <p:nvPr/>
        </p:nvSpPr>
        <p:spPr>
          <a:xfrm>
            <a:off x="4931025" y="5228620"/>
            <a:ext cx="3408583" cy="1487587"/>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授業に関わる教材の該当箇所を予め読ませておき、授業では、学生が理解できなかった箇所を確認して補足したりする。</a:t>
            </a:r>
            <a:endParaRPr b="0" i="0" sz="1800" u="none" cap="none" strike="noStrike">
              <a:solidFill>
                <a:schemeClr val="lt2"/>
              </a:solidFill>
              <a:latin typeface="Arial"/>
              <a:ea typeface="Arial"/>
              <a:cs typeface="Arial"/>
              <a:sym typeface="Arial"/>
            </a:endParaRPr>
          </a:p>
        </p:txBody>
      </p:sp>
      <p:sp>
        <p:nvSpPr>
          <p:cNvPr id="596" name="Google Shape;596;p30"/>
          <p:cNvSpPr txBox="1"/>
          <p:nvPr/>
        </p:nvSpPr>
        <p:spPr>
          <a:xfrm>
            <a:off x="9200046" y="5204613"/>
            <a:ext cx="3182021" cy="1487587"/>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授業時間外に講義映像を学生に視聴させ、授業時間内にアクティブラーニングを導入する授業を反転授業と呼ぶ。</a:t>
            </a:r>
            <a:endParaRPr b="0" i="0" sz="1400" u="none" cap="none" strike="noStrike">
              <a:solidFill>
                <a:srgbClr val="000000"/>
              </a:solidFill>
              <a:latin typeface="Arial"/>
              <a:ea typeface="Arial"/>
              <a:cs typeface="Arial"/>
              <a:sym typeface="Arial"/>
            </a:endParaRPr>
          </a:p>
        </p:txBody>
      </p:sp>
      <p:pic>
        <p:nvPicPr>
          <p:cNvPr id="597" name="Google Shape;597;p30"/>
          <p:cNvPicPr preferRelativeResize="0"/>
          <p:nvPr/>
        </p:nvPicPr>
        <p:blipFill rotWithShape="1">
          <a:blip r:embed="rId3">
            <a:alphaModFix/>
          </a:blip>
          <a:srcRect b="0" l="0" r="0" t="0"/>
          <a:stretch/>
        </p:blipFill>
        <p:spPr>
          <a:xfrm>
            <a:off x="6134637" y="7415571"/>
            <a:ext cx="979473" cy="979473"/>
          </a:xfrm>
          <a:prstGeom prst="rect">
            <a:avLst/>
          </a:prstGeom>
          <a:noFill/>
          <a:ln>
            <a:noFill/>
          </a:ln>
        </p:spPr>
      </p:pic>
      <p:pic>
        <p:nvPicPr>
          <p:cNvPr id="598" name="Google Shape;598;p30"/>
          <p:cNvPicPr preferRelativeResize="0"/>
          <p:nvPr/>
        </p:nvPicPr>
        <p:blipFill rotWithShape="1">
          <a:blip r:embed="rId4">
            <a:alphaModFix/>
          </a:blip>
          <a:srcRect b="0" l="0" r="0" t="0"/>
          <a:stretch/>
        </p:blipFill>
        <p:spPr>
          <a:xfrm>
            <a:off x="1793267" y="7240578"/>
            <a:ext cx="1154466" cy="1154466"/>
          </a:xfrm>
          <a:prstGeom prst="rect">
            <a:avLst/>
          </a:prstGeom>
          <a:noFill/>
          <a:ln>
            <a:noFill/>
          </a:ln>
        </p:spPr>
      </p:pic>
      <p:pic>
        <p:nvPicPr>
          <p:cNvPr id="599" name="Google Shape;599;p30"/>
          <p:cNvPicPr preferRelativeResize="0"/>
          <p:nvPr/>
        </p:nvPicPr>
        <p:blipFill rotWithShape="1">
          <a:blip r:embed="rId5">
            <a:alphaModFix/>
          </a:blip>
          <a:srcRect b="0" l="0" r="0" t="0"/>
          <a:stretch/>
        </p:blipFill>
        <p:spPr>
          <a:xfrm>
            <a:off x="10435782" y="7396813"/>
            <a:ext cx="979473" cy="979473"/>
          </a:xfrm>
          <a:prstGeom prst="rect">
            <a:avLst/>
          </a:prstGeom>
          <a:noFill/>
          <a:ln>
            <a:noFill/>
          </a:ln>
        </p:spPr>
      </p:pic>
      <p:sp>
        <p:nvSpPr>
          <p:cNvPr id="600" name="Google Shape;600;p30"/>
          <p:cNvSpPr txBox="1"/>
          <p:nvPr/>
        </p:nvSpPr>
        <p:spPr>
          <a:xfrm>
            <a:off x="10771323" y="9180000"/>
            <a:ext cx="2126684" cy="471924"/>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pp.45-47</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31"/>
          <p:cNvSpPr txBox="1"/>
          <p:nvPr/>
        </p:nvSpPr>
        <p:spPr>
          <a:xfrm>
            <a:off x="1269999" y="2083916"/>
            <a:ext cx="10464801" cy="992490"/>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授業時間外の学習を支援する</a:t>
            </a:r>
            <a:endParaRPr b="1" i="0" sz="3200" u="none" cap="none" strike="noStrike">
              <a:solidFill>
                <a:schemeClr val="lt2"/>
              </a:solidFill>
              <a:latin typeface="Arial"/>
              <a:ea typeface="Arial"/>
              <a:cs typeface="Arial"/>
              <a:sym typeface="Arial"/>
            </a:endParaRPr>
          </a:p>
        </p:txBody>
      </p:sp>
      <p:sp>
        <p:nvSpPr>
          <p:cNvPr id="606" name="Google Shape;606;p31"/>
          <p:cNvSpPr txBox="1"/>
          <p:nvPr>
            <p:ph type="title"/>
          </p:nvPr>
        </p:nvSpPr>
        <p:spPr>
          <a:xfrm>
            <a:off x="788653" y="342295"/>
            <a:ext cx="12317748"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t>５</a:t>
            </a:r>
            <a:r>
              <a:rPr b="1" lang="ja-JP" sz="4000">
                <a:latin typeface="Arial"/>
                <a:ea typeface="Arial"/>
                <a:cs typeface="Arial"/>
                <a:sym typeface="Arial"/>
              </a:rPr>
              <a:t>章 授業時間外の学習を促す⑤</a:t>
            </a:r>
            <a:endParaRPr/>
          </a:p>
        </p:txBody>
      </p:sp>
      <p:sp>
        <p:nvSpPr>
          <p:cNvPr id="607" name="Google Shape;607;p31"/>
          <p:cNvSpPr/>
          <p:nvPr/>
        </p:nvSpPr>
        <p:spPr>
          <a:xfrm>
            <a:off x="622732" y="3703270"/>
            <a:ext cx="3757908" cy="341005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08" name="Google Shape;608;p31"/>
          <p:cNvSpPr/>
          <p:nvPr/>
        </p:nvSpPr>
        <p:spPr>
          <a:xfrm>
            <a:off x="4779773" y="3703269"/>
            <a:ext cx="3757908" cy="341005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09" name="Google Shape;609;p31"/>
          <p:cNvSpPr/>
          <p:nvPr/>
        </p:nvSpPr>
        <p:spPr>
          <a:xfrm>
            <a:off x="8936814" y="3703268"/>
            <a:ext cx="3757908" cy="341005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10" name="Google Shape;610;p31"/>
          <p:cNvSpPr txBox="1"/>
          <p:nvPr/>
        </p:nvSpPr>
        <p:spPr>
          <a:xfrm>
            <a:off x="671612" y="3955729"/>
            <a:ext cx="3613326" cy="995144"/>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授業時間外の対応の</a:t>
            </a:r>
            <a:br>
              <a:rPr b="1" i="0" lang="ja-JP" sz="2400" u="none" cap="none" strike="noStrike">
                <a:solidFill>
                  <a:schemeClr val="lt2"/>
                </a:solidFill>
                <a:latin typeface="Arial"/>
                <a:ea typeface="Arial"/>
                <a:cs typeface="Arial"/>
                <a:sym typeface="Arial"/>
              </a:rPr>
            </a:br>
            <a:r>
              <a:rPr b="1" i="0" lang="ja-JP" sz="2400" u="none" cap="none" strike="noStrike">
                <a:solidFill>
                  <a:schemeClr val="lt2"/>
                </a:solidFill>
                <a:latin typeface="Arial"/>
                <a:ea typeface="Arial"/>
                <a:cs typeface="Arial"/>
                <a:sym typeface="Arial"/>
              </a:rPr>
              <a:t>方針を伝達する</a:t>
            </a:r>
            <a:endParaRPr b="1" i="0" sz="2400" u="none" cap="none" strike="noStrike">
              <a:solidFill>
                <a:schemeClr val="lt2"/>
              </a:solidFill>
              <a:latin typeface="Arial"/>
              <a:ea typeface="Arial"/>
              <a:cs typeface="Arial"/>
              <a:sym typeface="Arial"/>
            </a:endParaRPr>
          </a:p>
        </p:txBody>
      </p:sp>
      <p:sp>
        <p:nvSpPr>
          <p:cNvPr id="611" name="Google Shape;611;p31"/>
          <p:cNvSpPr txBox="1"/>
          <p:nvPr/>
        </p:nvSpPr>
        <p:spPr>
          <a:xfrm>
            <a:off x="4924355" y="3994727"/>
            <a:ext cx="3613326" cy="995144"/>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オフィスアワーの</a:t>
            </a:r>
            <a:br>
              <a:rPr b="1" i="0" lang="ja-JP" sz="2400" u="none" cap="none" strike="noStrike">
                <a:solidFill>
                  <a:schemeClr val="lt2"/>
                </a:solidFill>
                <a:latin typeface="Arial"/>
                <a:ea typeface="Arial"/>
                <a:cs typeface="Arial"/>
                <a:sym typeface="Arial"/>
              </a:rPr>
            </a:br>
            <a:r>
              <a:rPr b="1" i="0" lang="ja-JP" sz="2400" u="none" cap="none" strike="noStrike">
                <a:solidFill>
                  <a:schemeClr val="lt2"/>
                </a:solidFill>
                <a:latin typeface="Arial"/>
                <a:ea typeface="Arial"/>
                <a:cs typeface="Arial"/>
                <a:sym typeface="Arial"/>
              </a:rPr>
              <a:t>利用を奨励する</a:t>
            </a:r>
            <a:endParaRPr b="1" i="0" sz="2400" u="none" cap="none" strike="noStrike">
              <a:solidFill>
                <a:schemeClr val="lt2"/>
              </a:solidFill>
              <a:latin typeface="Arial"/>
              <a:ea typeface="Arial"/>
              <a:cs typeface="Arial"/>
              <a:sym typeface="Arial"/>
            </a:endParaRPr>
          </a:p>
        </p:txBody>
      </p:sp>
      <p:sp>
        <p:nvSpPr>
          <p:cNvPr id="612" name="Google Shape;612;p31"/>
          <p:cNvSpPr txBox="1"/>
          <p:nvPr/>
        </p:nvSpPr>
        <p:spPr>
          <a:xfrm>
            <a:off x="9461398" y="4007865"/>
            <a:ext cx="2810804" cy="995144"/>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学内の学習支援</a:t>
            </a:r>
            <a:br>
              <a:rPr b="1" i="0" lang="ja-JP" sz="2400" u="none" cap="none" strike="noStrike">
                <a:solidFill>
                  <a:schemeClr val="lt2"/>
                </a:solidFill>
                <a:latin typeface="Arial"/>
                <a:ea typeface="Arial"/>
                <a:cs typeface="Arial"/>
                <a:sym typeface="Arial"/>
              </a:rPr>
            </a:br>
            <a:r>
              <a:rPr b="1" i="0" lang="ja-JP" sz="2400" u="none" cap="none" strike="noStrike">
                <a:solidFill>
                  <a:schemeClr val="lt2"/>
                </a:solidFill>
                <a:latin typeface="Arial"/>
                <a:ea typeface="Arial"/>
                <a:cs typeface="Arial"/>
                <a:sym typeface="Arial"/>
              </a:rPr>
              <a:t>施設を活用させる</a:t>
            </a:r>
            <a:endParaRPr b="1" i="0" sz="2400" u="none" cap="none" strike="noStrike">
              <a:solidFill>
                <a:schemeClr val="lt2"/>
              </a:solidFill>
              <a:latin typeface="Arial"/>
              <a:ea typeface="Arial"/>
              <a:cs typeface="Arial"/>
              <a:sym typeface="Arial"/>
            </a:endParaRPr>
          </a:p>
        </p:txBody>
      </p:sp>
      <p:sp>
        <p:nvSpPr>
          <p:cNvPr id="613" name="Google Shape;613;p31"/>
          <p:cNvSpPr txBox="1"/>
          <p:nvPr/>
        </p:nvSpPr>
        <p:spPr>
          <a:xfrm>
            <a:off x="788653" y="5058408"/>
            <a:ext cx="3381326" cy="1487587"/>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オフィスアワーやメールで、授業の内容についての質問や学習上の悩みなどについて相談を受け入れることを伝える。</a:t>
            </a:r>
            <a:endParaRPr b="0" i="0" sz="1800" u="none" cap="none" strike="noStrike">
              <a:solidFill>
                <a:schemeClr val="lt2"/>
              </a:solidFill>
              <a:latin typeface="Arial"/>
              <a:ea typeface="Arial"/>
              <a:cs typeface="Arial"/>
              <a:sym typeface="Arial"/>
            </a:endParaRPr>
          </a:p>
        </p:txBody>
      </p:sp>
      <p:sp>
        <p:nvSpPr>
          <p:cNvPr id="614" name="Google Shape;614;p31"/>
          <p:cNvSpPr txBox="1"/>
          <p:nvPr/>
        </p:nvSpPr>
        <p:spPr>
          <a:xfrm>
            <a:off x="4892983" y="5101936"/>
            <a:ext cx="3531488" cy="1141338"/>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オフィスアワーの目的や意義を説明したり、授業終了後に教室にとどまり学生の質問に対応する。</a:t>
            </a:r>
            <a:endParaRPr b="0" i="0" sz="1800" u="none" cap="none" strike="noStrike">
              <a:solidFill>
                <a:schemeClr val="lt2"/>
              </a:solidFill>
              <a:latin typeface="Arial"/>
              <a:ea typeface="Arial"/>
              <a:cs typeface="Arial"/>
              <a:sym typeface="Arial"/>
            </a:endParaRPr>
          </a:p>
        </p:txBody>
      </p:sp>
      <p:sp>
        <p:nvSpPr>
          <p:cNvPr id="615" name="Google Shape;615;p31"/>
          <p:cNvSpPr txBox="1"/>
          <p:nvPr/>
        </p:nvSpPr>
        <p:spPr>
          <a:xfrm>
            <a:off x="9168184" y="5115785"/>
            <a:ext cx="3397231" cy="1487587"/>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担当教員以外の教員や図書館やラーニングコモンズなどの学習支援施設を、活用できることを伝える。</a:t>
            </a:r>
            <a:endParaRPr b="0" i="0" sz="1400" u="none" cap="none" strike="noStrike">
              <a:solidFill>
                <a:srgbClr val="000000"/>
              </a:solidFill>
              <a:latin typeface="Arial"/>
              <a:ea typeface="Arial"/>
              <a:cs typeface="Arial"/>
              <a:sym typeface="Arial"/>
            </a:endParaRPr>
          </a:p>
        </p:txBody>
      </p:sp>
      <p:pic>
        <p:nvPicPr>
          <p:cNvPr id="616" name="Google Shape;616;p31"/>
          <p:cNvPicPr preferRelativeResize="0"/>
          <p:nvPr/>
        </p:nvPicPr>
        <p:blipFill rotWithShape="1">
          <a:blip r:embed="rId3">
            <a:alphaModFix/>
          </a:blip>
          <a:srcRect b="0" l="0" r="0" t="0"/>
          <a:stretch/>
        </p:blipFill>
        <p:spPr>
          <a:xfrm>
            <a:off x="10525698" y="6700041"/>
            <a:ext cx="826560" cy="826560"/>
          </a:xfrm>
          <a:prstGeom prst="rect">
            <a:avLst/>
          </a:prstGeom>
          <a:noFill/>
          <a:ln>
            <a:noFill/>
          </a:ln>
        </p:spPr>
      </p:pic>
      <p:pic>
        <p:nvPicPr>
          <p:cNvPr id="617" name="Google Shape;617;p31"/>
          <p:cNvPicPr preferRelativeResize="0"/>
          <p:nvPr/>
        </p:nvPicPr>
        <p:blipFill rotWithShape="1">
          <a:blip r:embed="rId4">
            <a:alphaModFix/>
          </a:blip>
          <a:srcRect b="0" l="0" r="0" t="0"/>
          <a:stretch/>
        </p:blipFill>
        <p:spPr>
          <a:xfrm>
            <a:off x="6172691" y="6577733"/>
            <a:ext cx="972071" cy="972071"/>
          </a:xfrm>
          <a:prstGeom prst="rect">
            <a:avLst/>
          </a:prstGeom>
          <a:noFill/>
          <a:ln>
            <a:noFill/>
          </a:ln>
        </p:spPr>
      </p:pic>
      <p:pic>
        <p:nvPicPr>
          <p:cNvPr id="618" name="Google Shape;618;p31"/>
          <p:cNvPicPr preferRelativeResize="0"/>
          <p:nvPr/>
        </p:nvPicPr>
        <p:blipFill rotWithShape="1">
          <a:blip r:embed="rId5">
            <a:alphaModFix/>
          </a:blip>
          <a:srcRect b="0" l="0" r="0" t="0"/>
          <a:stretch/>
        </p:blipFill>
        <p:spPr>
          <a:xfrm>
            <a:off x="1952433" y="6663230"/>
            <a:ext cx="972070" cy="972070"/>
          </a:xfrm>
          <a:prstGeom prst="rect">
            <a:avLst/>
          </a:prstGeom>
          <a:noFill/>
          <a:ln>
            <a:noFill/>
          </a:ln>
        </p:spPr>
      </p:pic>
      <p:sp>
        <p:nvSpPr>
          <p:cNvPr id="619" name="Google Shape;619;p31"/>
          <p:cNvSpPr txBox="1"/>
          <p:nvPr/>
        </p:nvSpPr>
        <p:spPr>
          <a:xfrm>
            <a:off x="10771323" y="9180000"/>
            <a:ext cx="2126684" cy="471924"/>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pp.47-49</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sp>
        <p:nvSpPr>
          <p:cNvPr id="624" name="Google Shape;624;p32"/>
          <p:cNvSpPr txBox="1"/>
          <p:nvPr>
            <p:ph type="title"/>
          </p:nvPr>
        </p:nvSpPr>
        <p:spPr>
          <a:xfrm>
            <a:off x="4577144" y="324847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t>８</a:t>
            </a:r>
            <a:r>
              <a:rPr b="1" lang="ja-JP" sz="4000">
                <a:latin typeface="Arial"/>
                <a:ea typeface="Arial"/>
                <a:cs typeface="Arial"/>
                <a:sym typeface="Arial"/>
              </a:rPr>
              <a:t>章 発問で思考を刺激する</a:t>
            </a:r>
            <a:endParaRPr b="1" sz="4000">
              <a:solidFill>
                <a:schemeClr val="lt2"/>
              </a:solidFill>
              <a:latin typeface="Arial"/>
              <a:ea typeface="Arial"/>
              <a:cs typeface="Arial"/>
              <a:sym typeface="Arial"/>
            </a:endParaRPr>
          </a:p>
        </p:txBody>
      </p:sp>
      <p:sp>
        <p:nvSpPr>
          <p:cNvPr id="625" name="Google Shape;625;p32"/>
          <p:cNvSpPr txBox="1"/>
          <p:nvPr/>
        </p:nvSpPr>
        <p:spPr>
          <a:xfrm>
            <a:off x="4577144" y="4328476"/>
            <a:ext cx="7579880" cy="2345040"/>
          </a:xfrm>
          <a:prstGeom prst="rect">
            <a:avLst/>
          </a:prstGeom>
          <a:noFill/>
          <a:ln>
            <a:noFill/>
          </a:ln>
        </p:spPr>
        <p:txBody>
          <a:bodyPr anchorCtr="0" anchor="ctr" bIns="50800" lIns="50800" spcFirstLastPara="1" rIns="50800" wrap="square" tIns="50800">
            <a:normAutofit/>
          </a:bodyPr>
          <a:lstStyle/>
          <a:p>
            <a:pPr indent="0" lvl="0" marL="0" marR="0" rtl="0" algn="l">
              <a:lnSpc>
                <a:spcPct val="150000"/>
              </a:lnSpc>
              <a:spcBef>
                <a:spcPts val="0"/>
              </a:spcBef>
              <a:spcAft>
                <a:spcPts val="0"/>
              </a:spcAft>
              <a:buNone/>
            </a:pPr>
            <a:r>
              <a:rPr b="0" i="0" lang="ja-JP" sz="2400" u="none" cap="none" strike="noStrike">
                <a:solidFill>
                  <a:schemeClr val="lt2"/>
                </a:solidFill>
                <a:latin typeface="Arial"/>
                <a:ea typeface="Arial"/>
                <a:cs typeface="Arial"/>
                <a:sym typeface="Arial"/>
              </a:rPr>
              <a:t>学習者に問いを与えながら考えを深めさせるのは「発問」と呼ばれる伝統的な教育技法である。発問の意義やその方法について理解する。</a:t>
            </a:r>
            <a:endParaRPr b="0" i="0" sz="2400" u="none" cap="none" strike="noStrike">
              <a:solidFill>
                <a:schemeClr val="lt2"/>
              </a:solidFill>
              <a:latin typeface="Arial"/>
              <a:ea typeface="Arial"/>
              <a:cs typeface="Arial"/>
              <a:sym typeface="Arial"/>
            </a:endParaRPr>
          </a:p>
        </p:txBody>
      </p:sp>
      <p:sp>
        <p:nvSpPr>
          <p:cNvPr id="626" name="Google Shape;626;p32"/>
          <p:cNvSpPr/>
          <p:nvPr/>
        </p:nvSpPr>
        <p:spPr>
          <a:xfrm rot="3125219">
            <a:off x="-2578075" y="-8345181"/>
            <a:ext cx="7896440" cy="17284721"/>
          </a:xfrm>
          <a:prstGeom prst="rect">
            <a:avLst/>
          </a:prstGeom>
          <a:solidFill>
            <a:srgbClr val="C4D96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627" name="Google Shape;627;p32"/>
          <p:cNvSpPr/>
          <p:nvPr/>
        </p:nvSpPr>
        <p:spPr>
          <a:xfrm>
            <a:off x="0" y="3459480"/>
            <a:ext cx="7696200" cy="6294119"/>
          </a:xfrm>
          <a:prstGeom prst="rtTriangle">
            <a:avLst/>
          </a:prstGeom>
          <a:solidFill>
            <a:srgbClr val="00924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p33"/>
          <p:cNvSpPr txBox="1"/>
          <p:nvPr/>
        </p:nvSpPr>
        <p:spPr>
          <a:xfrm>
            <a:off x="1269999" y="2255478"/>
            <a:ext cx="10464801" cy="992490"/>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問われると、人は考える</a:t>
            </a:r>
            <a:endParaRPr b="1" i="0" sz="3200" u="none" cap="none" strike="noStrike">
              <a:solidFill>
                <a:schemeClr val="lt2"/>
              </a:solidFill>
              <a:latin typeface="Arial"/>
              <a:ea typeface="Arial"/>
              <a:cs typeface="Arial"/>
              <a:sym typeface="Arial"/>
            </a:endParaRPr>
          </a:p>
        </p:txBody>
      </p:sp>
      <p:sp>
        <p:nvSpPr>
          <p:cNvPr id="633" name="Google Shape;633;p33"/>
          <p:cNvSpPr txBox="1"/>
          <p:nvPr>
            <p:ph type="title"/>
          </p:nvPr>
        </p:nvSpPr>
        <p:spPr>
          <a:xfrm>
            <a:off x="788653" y="342295"/>
            <a:ext cx="12317748"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t>８</a:t>
            </a:r>
            <a:r>
              <a:rPr b="1" lang="ja-JP" sz="4000">
                <a:latin typeface="Arial"/>
                <a:ea typeface="Arial"/>
                <a:cs typeface="Arial"/>
                <a:sym typeface="Arial"/>
              </a:rPr>
              <a:t>章 発問で思考を刺激する①</a:t>
            </a:r>
            <a:endParaRPr/>
          </a:p>
        </p:txBody>
      </p:sp>
      <p:sp>
        <p:nvSpPr>
          <p:cNvPr id="634" name="Google Shape;634;p33"/>
          <p:cNvSpPr/>
          <p:nvPr/>
        </p:nvSpPr>
        <p:spPr>
          <a:xfrm>
            <a:off x="478150" y="3703270"/>
            <a:ext cx="3757908" cy="341005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35" name="Google Shape;635;p33"/>
          <p:cNvSpPr/>
          <p:nvPr/>
        </p:nvSpPr>
        <p:spPr>
          <a:xfrm>
            <a:off x="4635191" y="3703269"/>
            <a:ext cx="3757908" cy="341005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36" name="Google Shape;636;p33"/>
          <p:cNvSpPr/>
          <p:nvPr/>
        </p:nvSpPr>
        <p:spPr>
          <a:xfrm>
            <a:off x="8792232" y="3703268"/>
            <a:ext cx="3757908" cy="341005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37" name="Google Shape;637;p33"/>
          <p:cNvSpPr txBox="1"/>
          <p:nvPr/>
        </p:nvSpPr>
        <p:spPr>
          <a:xfrm>
            <a:off x="478150" y="4076283"/>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伝統的な教育技法</a:t>
            </a:r>
            <a:endParaRPr b="1" i="0" sz="2400" u="none" cap="none" strike="noStrike">
              <a:solidFill>
                <a:schemeClr val="lt2"/>
              </a:solidFill>
              <a:latin typeface="Arial"/>
              <a:ea typeface="Arial"/>
              <a:cs typeface="Arial"/>
              <a:sym typeface="Arial"/>
            </a:endParaRPr>
          </a:p>
        </p:txBody>
      </p:sp>
      <p:sp>
        <p:nvSpPr>
          <p:cNvPr id="638" name="Google Shape;638;p33"/>
          <p:cNvSpPr txBox="1"/>
          <p:nvPr/>
        </p:nvSpPr>
        <p:spPr>
          <a:xfrm>
            <a:off x="4726103" y="4073043"/>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発問と呼ばれる理由</a:t>
            </a:r>
            <a:endParaRPr b="1" i="0" sz="2400" u="none" cap="none" strike="noStrike">
              <a:solidFill>
                <a:schemeClr val="lt2"/>
              </a:solidFill>
              <a:latin typeface="Arial"/>
              <a:ea typeface="Arial"/>
              <a:cs typeface="Arial"/>
              <a:sym typeface="Arial"/>
            </a:endParaRPr>
          </a:p>
        </p:txBody>
      </p:sp>
      <p:sp>
        <p:nvSpPr>
          <p:cNvPr id="639" name="Google Shape;639;p33"/>
          <p:cNvSpPr txBox="1"/>
          <p:nvPr/>
        </p:nvSpPr>
        <p:spPr>
          <a:xfrm>
            <a:off x="8978873" y="4085370"/>
            <a:ext cx="33846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説明・発問・指示</a:t>
            </a:r>
            <a:endParaRPr b="1" i="0" sz="2400" u="none" cap="none" strike="noStrike">
              <a:solidFill>
                <a:schemeClr val="lt2"/>
              </a:solidFill>
              <a:latin typeface="Arial"/>
              <a:ea typeface="Arial"/>
              <a:cs typeface="Arial"/>
              <a:sym typeface="Arial"/>
            </a:endParaRPr>
          </a:p>
        </p:txBody>
      </p:sp>
      <p:sp>
        <p:nvSpPr>
          <p:cNvPr id="640" name="Google Shape;640;p33"/>
          <p:cNvSpPr txBox="1"/>
          <p:nvPr/>
        </p:nvSpPr>
        <p:spPr>
          <a:xfrm>
            <a:off x="645684" y="4904362"/>
            <a:ext cx="3445792" cy="1487587"/>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学習者に問いを与えながら考えを深めさせるのは、「発問」と呼ばれる伝統的な教育技法である。</a:t>
            </a:r>
            <a:endParaRPr b="0" i="0" sz="1800" u="none" cap="none" strike="noStrike">
              <a:solidFill>
                <a:schemeClr val="lt2"/>
              </a:solidFill>
              <a:latin typeface="Arial"/>
              <a:ea typeface="Arial"/>
              <a:cs typeface="Arial"/>
              <a:sym typeface="Arial"/>
            </a:endParaRPr>
          </a:p>
        </p:txBody>
      </p:sp>
      <p:sp>
        <p:nvSpPr>
          <p:cNvPr id="641" name="Google Shape;641;p33"/>
          <p:cNvSpPr txBox="1"/>
          <p:nvPr/>
        </p:nvSpPr>
        <p:spPr>
          <a:xfrm>
            <a:off x="4902856" y="4874953"/>
            <a:ext cx="3436573" cy="1833835"/>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教員が学習者に対して教育的な意図をもって問う行為を発問と言う。答えを知るためではなく、学習を促進するために尋ねることである。</a:t>
            </a:r>
            <a:endParaRPr b="0" i="0" sz="1800" u="none" cap="none" strike="noStrike">
              <a:solidFill>
                <a:schemeClr val="lt2"/>
              </a:solidFill>
              <a:latin typeface="Arial"/>
              <a:ea typeface="Arial"/>
              <a:cs typeface="Arial"/>
              <a:sym typeface="Arial"/>
            </a:endParaRPr>
          </a:p>
        </p:txBody>
      </p:sp>
      <p:sp>
        <p:nvSpPr>
          <p:cNvPr id="642" name="Google Shape;642;p33"/>
          <p:cNvSpPr txBox="1"/>
          <p:nvPr/>
        </p:nvSpPr>
        <p:spPr>
          <a:xfrm>
            <a:off x="9001412" y="4896549"/>
            <a:ext cx="3384626" cy="1487587"/>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授業中にアクティブラーニングを取り入れるには、発問と指示を効果的に活用できるかが鍵になる。</a:t>
            </a:r>
            <a:endParaRPr b="0" i="0" sz="1400" u="none" cap="none" strike="noStrike">
              <a:solidFill>
                <a:srgbClr val="000000"/>
              </a:solidFill>
              <a:latin typeface="Arial"/>
              <a:ea typeface="Arial"/>
              <a:cs typeface="Arial"/>
              <a:sym typeface="Arial"/>
            </a:endParaRPr>
          </a:p>
        </p:txBody>
      </p:sp>
      <p:pic>
        <p:nvPicPr>
          <p:cNvPr id="643" name="Google Shape;643;p33"/>
          <p:cNvPicPr preferRelativeResize="0"/>
          <p:nvPr/>
        </p:nvPicPr>
        <p:blipFill rotWithShape="1">
          <a:blip r:embed="rId3">
            <a:alphaModFix/>
          </a:blip>
          <a:srcRect b="0" l="0" r="0" t="0"/>
          <a:stretch/>
        </p:blipFill>
        <p:spPr>
          <a:xfrm>
            <a:off x="1756553" y="6551756"/>
            <a:ext cx="1076923" cy="1076923"/>
          </a:xfrm>
          <a:prstGeom prst="rect">
            <a:avLst/>
          </a:prstGeom>
          <a:noFill/>
          <a:ln>
            <a:noFill/>
          </a:ln>
        </p:spPr>
      </p:pic>
      <p:pic>
        <p:nvPicPr>
          <p:cNvPr id="644" name="Google Shape;644;p33"/>
          <p:cNvPicPr preferRelativeResize="0"/>
          <p:nvPr/>
        </p:nvPicPr>
        <p:blipFill rotWithShape="1">
          <a:blip r:embed="rId4">
            <a:alphaModFix/>
          </a:blip>
          <a:srcRect b="0" l="0" r="0" t="0"/>
          <a:stretch/>
        </p:blipFill>
        <p:spPr>
          <a:xfrm>
            <a:off x="6037772" y="6717368"/>
            <a:ext cx="952745" cy="985302"/>
          </a:xfrm>
          <a:prstGeom prst="rect">
            <a:avLst/>
          </a:prstGeom>
          <a:noFill/>
          <a:ln>
            <a:noFill/>
          </a:ln>
        </p:spPr>
      </p:pic>
      <p:pic>
        <p:nvPicPr>
          <p:cNvPr id="645" name="Google Shape;645;p33"/>
          <p:cNvPicPr preferRelativeResize="0"/>
          <p:nvPr/>
        </p:nvPicPr>
        <p:blipFill rotWithShape="1">
          <a:blip r:embed="rId5">
            <a:alphaModFix/>
          </a:blip>
          <a:srcRect b="0" l="0" r="0" t="0"/>
          <a:stretch/>
        </p:blipFill>
        <p:spPr>
          <a:xfrm>
            <a:off x="10066746" y="6408421"/>
            <a:ext cx="1287103" cy="1287103"/>
          </a:xfrm>
          <a:prstGeom prst="rect">
            <a:avLst/>
          </a:prstGeom>
          <a:noFill/>
          <a:ln>
            <a:noFill/>
          </a:ln>
        </p:spPr>
      </p:pic>
      <p:sp>
        <p:nvSpPr>
          <p:cNvPr id="646" name="Google Shape;646;p33"/>
          <p:cNvSpPr txBox="1"/>
          <p:nvPr/>
        </p:nvSpPr>
        <p:spPr>
          <a:xfrm>
            <a:off x="10771323" y="9180000"/>
            <a:ext cx="2126684" cy="471924"/>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pp.74-75</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0" name="Shape 650"/>
        <p:cNvGrpSpPr/>
        <p:nvPr/>
      </p:nvGrpSpPr>
      <p:grpSpPr>
        <a:xfrm>
          <a:off x="0" y="0"/>
          <a:ext cx="0" cy="0"/>
          <a:chOff x="0" y="0"/>
          <a:chExt cx="0" cy="0"/>
        </a:xfrm>
      </p:grpSpPr>
      <p:sp>
        <p:nvSpPr>
          <p:cNvPr id="651" name="Google Shape;651;p34"/>
          <p:cNvSpPr txBox="1"/>
          <p:nvPr/>
        </p:nvSpPr>
        <p:spPr>
          <a:xfrm>
            <a:off x="4563432" y="1846547"/>
            <a:ext cx="3877936" cy="995144"/>
          </a:xfrm>
          <a:prstGeom prst="rect">
            <a:avLst/>
          </a:prstGeom>
          <a:noFill/>
          <a:ln>
            <a:noFill/>
          </a:ln>
        </p:spPr>
        <p:txBody>
          <a:bodyPr anchorCtr="0" anchor="t" bIns="50800" lIns="50800" spcFirstLastPara="1" rIns="50800" wrap="square" tIns="50800">
            <a:spAutoFit/>
          </a:bodyPr>
          <a:lstStyle/>
          <a:p>
            <a:pPr indent="0" lvl="0" marL="0" marR="0" rtl="0" algn="ctr">
              <a:lnSpc>
                <a:spcPct val="15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発問の様々な機能</a:t>
            </a:r>
            <a:endParaRPr b="0" i="0" sz="1400" u="none" cap="none" strike="noStrike">
              <a:solidFill>
                <a:srgbClr val="000000"/>
              </a:solidFill>
              <a:latin typeface="Arial"/>
              <a:ea typeface="Arial"/>
              <a:cs typeface="Arial"/>
              <a:sym typeface="Arial"/>
            </a:endParaRPr>
          </a:p>
        </p:txBody>
      </p:sp>
      <p:sp>
        <p:nvSpPr>
          <p:cNvPr id="652" name="Google Shape;652;p34"/>
          <p:cNvSpPr/>
          <p:nvPr/>
        </p:nvSpPr>
        <p:spPr>
          <a:xfrm>
            <a:off x="605772" y="3265946"/>
            <a:ext cx="3630286"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53" name="Google Shape;653;p34"/>
          <p:cNvSpPr/>
          <p:nvPr/>
        </p:nvSpPr>
        <p:spPr>
          <a:xfrm>
            <a:off x="4762813" y="3265945"/>
            <a:ext cx="3630286"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54" name="Google Shape;654;p34"/>
          <p:cNvSpPr/>
          <p:nvPr/>
        </p:nvSpPr>
        <p:spPr>
          <a:xfrm>
            <a:off x="8919854" y="3265944"/>
            <a:ext cx="3630286"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55" name="Google Shape;655;p34"/>
          <p:cNvSpPr/>
          <p:nvPr/>
        </p:nvSpPr>
        <p:spPr>
          <a:xfrm>
            <a:off x="605772" y="6231126"/>
            <a:ext cx="3630286"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56" name="Google Shape;656;p34"/>
          <p:cNvSpPr/>
          <p:nvPr/>
        </p:nvSpPr>
        <p:spPr>
          <a:xfrm>
            <a:off x="4762813" y="6231125"/>
            <a:ext cx="3630286"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57" name="Google Shape;657;p34"/>
          <p:cNvSpPr/>
          <p:nvPr/>
        </p:nvSpPr>
        <p:spPr>
          <a:xfrm>
            <a:off x="8919854" y="6231124"/>
            <a:ext cx="3630286"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58" name="Google Shape;658;p34"/>
          <p:cNvSpPr txBox="1"/>
          <p:nvPr/>
        </p:nvSpPr>
        <p:spPr>
          <a:xfrm>
            <a:off x="622732" y="3413866"/>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学習意欲の喚起</a:t>
            </a:r>
            <a:endParaRPr b="1" i="0" sz="2400" u="none" cap="none" strike="noStrike">
              <a:solidFill>
                <a:schemeClr val="lt2"/>
              </a:solidFill>
              <a:latin typeface="Arial"/>
              <a:ea typeface="Arial"/>
              <a:cs typeface="Arial"/>
              <a:sym typeface="Arial"/>
            </a:endParaRPr>
          </a:p>
        </p:txBody>
      </p:sp>
      <p:sp>
        <p:nvSpPr>
          <p:cNvPr id="659" name="Google Shape;659;p34"/>
          <p:cNvSpPr txBox="1"/>
          <p:nvPr/>
        </p:nvSpPr>
        <p:spPr>
          <a:xfrm>
            <a:off x="4779773" y="3413866"/>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重要な問題への対峙</a:t>
            </a:r>
            <a:endParaRPr b="0" i="0" sz="1400" u="none" cap="none" strike="noStrike">
              <a:solidFill>
                <a:srgbClr val="000000"/>
              </a:solidFill>
              <a:latin typeface="Arial"/>
              <a:ea typeface="Arial"/>
              <a:cs typeface="Arial"/>
              <a:sym typeface="Arial"/>
            </a:endParaRPr>
          </a:p>
        </p:txBody>
      </p:sp>
      <p:sp>
        <p:nvSpPr>
          <p:cNvPr id="660" name="Google Shape;660;p34"/>
          <p:cNvSpPr txBox="1"/>
          <p:nvPr/>
        </p:nvSpPr>
        <p:spPr>
          <a:xfrm>
            <a:off x="8919854" y="3407943"/>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思考の焦点化</a:t>
            </a:r>
            <a:endParaRPr b="1" i="0" sz="2400" u="none" cap="none" strike="noStrike">
              <a:solidFill>
                <a:schemeClr val="lt2"/>
              </a:solidFill>
              <a:latin typeface="Arial"/>
              <a:ea typeface="Arial"/>
              <a:cs typeface="Arial"/>
              <a:sym typeface="Arial"/>
            </a:endParaRPr>
          </a:p>
        </p:txBody>
      </p:sp>
      <p:sp>
        <p:nvSpPr>
          <p:cNvPr id="661" name="Google Shape;661;p34"/>
          <p:cNvSpPr txBox="1"/>
          <p:nvPr/>
        </p:nvSpPr>
        <p:spPr>
          <a:xfrm>
            <a:off x="616832" y="6489105"/>
            <a:ext cx="3613326" cy="548868"/>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思考の拡張</a:t>
            </a:r>
            <a:endParaRPr b="1" i="0" sz="2400" u="none" cap="none" strike="noStrike">
              <a:solidFill>
                <a:schemeClr val="lt2"/>
              </a:solidFill>
              <a:latin typeface="Arial"/>
              <a:ea typeface="Arial"/>
              <a:cs typeface="Arial"/>
              <a:sym typeface="Arial"/>
            </a:endParaRPr>
          </a:p>
        </p:txBody>
      </p:sp>
      <p:sp>
        <p:nvSpPr>
          <p:cNvPr id="662" name="Google Shape;662;p34"/>
          <p:cNvSpPr txBox="1"/>
          <p:nvPr/>
        </p:nvSpPr>
        <p:spPr>
          <a:xfrm>
            <a:off x="4773873" y="6450632"/>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学生の問いづくりの促進</a:t>
            </a:r>
            <a:endParaRPr b="1" i="0" sz="2400" u="none" cap="none" strike="noStrike">
              <a:solidFill>
                <a:schemeClr val="lt2"/>
              </a:solidFill>
              <a:latin typeface="Arial"/>
              <a:ea typeface="Arial"/>
              <a:cs typeface="Arial"/>
              <a:sym typeface="Arial"/>
            </a:endParaRPr>
          </a:p>
        </p:txBody>
      </p:sp>
      <p:sp>
        <p:nvSpPr>
          <p:cNvPr id="663" name="Google Shape;663;p34"/>
          <p:cNvSpPr txBox="1"/>
          <p:nvPr/>
        </p:nvSpPr>
        <p:spPr>
          <a:xfrm>
            <a:off x="8913954" y="6451138"/>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学生の学習状況の把握</a:t>
            </a:r>
            <a:endParaRPr b="1" i="0" sz="2400" u="none" cap="none" strike="noStrike">
              <a:solidFill>
                <a:schemeClr val="lt2"/>
              </a:solidFill>
              <a:latin typeface="Arial"/>
              <a:ea typeface="Arial"/>
              <a:cs typeface="Arial"/>
              <a:sym typeface="Arial"/>
            </a:endParaRPr>
          </a:p>
        </p:txBody>
      </p:sp>
      <p:sp>
        <p:nvSpPr>
          <p:cNvPr id="664" name="Google Shape;664;p34"/>
          <p:cNvSpPr txBox="1"/>
          <p:nvPr>
            <p:ph type="title"/>
          </p:nvPr>
        </p:nvSpPr>
        <p:spPr>
          <a:xfrm>
            <a:off x="788653" y="342295"/>
            <a:ext cx="12317748"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t>８</a:t>
            </a:r>
            <a:r>
              <a:rPr b="1" lang="ja-JP" sz="4000">
                <a:latin typeface="Arial"/>
                <a:ea typeface="Arial"/>
                <a:cs typeface="Arial"/>
                <a:sym typeface="Arial"/>
              </a:rPr>
              <a:t>章 発問で思考を刺激する②</a:t>
            </a:r>
            <a:endParaRPr b="1" sz="4000">
              <a:latin typeface="Arial"/>
              <a:ea typeface="Arial"/>
              <a:cs typeface="Arial"/>
              <a:sym typeface="Arial"/>
            </a:endParaRPr>
          </a:p>
        </p:txBody>
      </p:sp>
      <p:pic>
        <p:nvPicPr>
          <p:cNvPr id="665" name="Google Shape;665;p34"/>
          <p:cNvPicPr preferRelativeResize="0"/>
          <p:nvPr/>
        </p:nvPicPr>
        <p:blipFill rotWithShape="1">
          <a:blip r:embed="rId3">
            <a:alphaModFix/>
          </a:blip>
          <a:srcRect b="0" l="0" r="0" t="0"/>
          <a:stretch/>
        </p:blipFill>
        <p:spPr>
          <a:xfrm>
            <a:off x="1910817" y="4260380"/>
            <a:ext cx="982241" cy="982241"/>
          </a:xfrm>
          <a:prstGeom prst="rect">
            <a:avLst/>
          </a:prstGeom>
          <a:noFill/>
          <a:ln>
            <a:noFill/>
          </a:ln>
        </p:spPr>
      </p:pic>
      <p:pic>
        <p:nvPicPr>
          <p:cNvPr id="666" name="Google Shape;666;p34"/>
          <p:cNvPicPr preferRelativeResize="0"/>
          <p:nvPr/>
        </p:nvPicPr>
        <p:blipFill rotWithShape="1">
          <a:blip r:embed="rId4">
            <a:alphaModFix/>
          </a:blip>
          <a:srcRect b="0" l="0" r="0" t="0"/>
          <a:stretch/>
        </p:blipFill>
        <p:spPr>
          <a:xfrm>
            <a:off x="6057070" y="4327118"/>
            <a:ext cx="1058731" cy="985302"/>
          </a:xfrm>
          <a:prstGeom prst="rect">
            <a:avLst/>
          </a:prstGeom>
          <a:noFill/>
          <a:ln>
            <a:noFill/>
          </a:ln>
        </p:spPr>
      </p:pic>
      <p:pic>
        <p:nvPicPr>
          <p:cNvPr id="667" name="Google Shape;667;p34"/>
          <p:cNvPicPr preferRelativeResize="0"/>
          <p:nvPr/>
        </p:nvPicPr>
        <p:blipFill rotWithShape="1">
          <a:blip r:embed="rId5">
            <a:alphaModFix/>
          </a:blip>
          <a:srcRect b="0" l="0" r="0" t="0"/>
          <a:stretch/>
        </p:blipFill>
        <p:spPr>
          <a:xfrm>
            <a:off x="5963899" y="7293517"/>
            <a:ext cx="1077002" cy="1077002"/>
          </a:xfrm>
          <a:prstGeom prst="rect">
            <a:avLst/>
          </a:prstGeom>
          <a:noFill/>
          <a:ln>
            <a:noFill/>
          </a:ln>
        </p:spPr>
      </p:pic>
      <p:pic>
        <p:nvPicPr>
          <p:cNvPr id="668" name="Google Shape;668;p34"/>
          <p:cNvPicPr preferRelativeResize="0"/>
          <p:nvPr/>
        </p:nvPicPr>
        <p:blipFill rotWithShape="1">
          <a:blip r:embed="rId6">
            <a:alphaModFix/>
          </a:blip>
          <a:srcRect b="0" l="0" r="0" t="0"/>
          <a:stretch/>
        </p:blipFill>
        <p:spPr>
          <a:xfrm>
            <a:off x="1830573" y="7293517"/>
            <a:ext cx="1062485" cy="1062485"/>
          </a:xfrm>
          <a:prstGeom prst="rect">
            <a:avLst/>
          </a:prstGeom>
          <a:noFill/>
          <a:ln>
            <a:noFill/>
          </a:ln>
        </p:spPr>
      </p:pic>
      <p:pic>
        <p:nvPicPr>
          <p:cNvPr id="669" name="Google Shape;669;p34"/>
          <p:cNvPicPr preferRelativeResize="0"/>
          <p:nvPr/>
        </p:nvPicPr>
        <p:blipFill rotWithShape="1">
          <a:blip r:embed="rId7">
            <a:alphaModFix/>
          </a:blip>
          <a:srcRect b="0" l="0" r="0" t="0"/>
          <a:stretch/>
        </p:blipFill>
        <p:spPr>
          <a:xfrm>
            <a:off x="10201044" y="7202837"/>
            <a:ext cx="1153165" cy="1153165"/>
          </a:xfrm>
          <a:prstGeom prst="rect">
            <a:avLst/>
          </a:prstGeom>
          <a:noFill/>
          <a:ln>
            <a:noFill/>
          </a:ln>
        </p:spPr>
      </p:pic>
      <p:pic>
        <p:nvPicPr>
          <p:cNvPr id="670" name="Google Shape;670;p34"/>
          <p:cNvPicPr preferRelativeResize="0"/>
          <p:nvPr/>
        </p:nvPicPr>
        <p:blipFill rotWithShape="1">
          <a:blip r:embed="rId8">
            <a:alphaModFix/>
          </a:blip>
          <a:srcRect b="0" l="0" r="0" t="0"/>
          <a:stretch/>
        </p:blipFill>
        <p:spPr>
          <a:xfrm>
            <a:off x="10235018" y="4222795"/>
            <a:ext cx="1096024" cy="1096024"/>
          </a:xfrm>
          <a:prstGeom prst="rect">
            <a:avLst/>
          </a:prstGeom>
          <a:noFill/>
          <a:ln>
            <a:noFill/>
          </a:ln>
        </p:spPr>
      </p:pic>
      <p:sp>
        <p:nvSpPr>
          <p:cNvPr id="671" name="Google Shape;671;p34"/>
          <p:cNvSpPr txBox="1"/>
          <p:nvPr/>
        </p:nvSpPr>
        <p:spPr>
          <a:xfrm>
            <a:off x="10771323" y="9180000"/>
            <a:ext cx="2126684" cy="471924"/>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pp.75-77</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sp>
        <p:nvSpPr>
          <p:cNvPr id="676" name="Google Shape;676;p35"/>
          <p:cNvSpPr/>
          <p:nvPr/>
        </p:nvSpPr>
        <p:spPr>
          <a:xfrm>
            <a:off x="541757" y="3028369"/>
            <a:ext cx="3803202"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77" name="Google Shape;677;p35"/>
          <p:cNvSpPr txBox="1"/>
          <p:nvPr/>
        </p:nvSpPr>
        <p:spPr>
          <a:xfrm>
            <a:off x="1383306" y="3205753"/>
            <a:ext cx="1966620"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発問を明確に与える</a:t>
            </a:r>
            <a:endParaRPr b="1" i="0" sz="2400" u="none" cap="none" strike="noStrike">
              <a:solidFill>
                <a:schemeClr val="lt2"/>
              </a:solidFill>
              <a:latin typeface="Arial"/>
              <a:ea typeface="Arial"/>
              <a:cs typeface="Arial"/>
              <a:sym typeface="Arial"/>
            </a:endParaRPr>
          </a:p>
        </p:txBody>
      </p:sp>
      <p:sp>
        <p:nvSpPr>
          <p:cNvPr id="678" name="Google Shape;678;p35"/>
          <p:cNvSpPr/>
          <p:nvPr/>
        </p:nvSpPr>
        <p:spPr>
          <a:xfrm>
            <a:off x="4612083" y="3028369"/>
            <a:ext cx="3803202"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79" name="Google Shape;679;p35"/>
          <p:cNvSpPr txBox="1"/>
          <p:nvPr/>
        </p:nvSpPr>
        <p:spPr>
          <a:xfrm>
            <a:off x="5308629" y="3208267"/>
            <a:ext cx="2214794"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多様な種類の発問を与える</a:t>
            </a:r>
            <a:endParaRPr b="1" i="0" sz="2400" u="none" cap="none" strike="noStrike">
              <a:solidFill>
                <a:schemeClr val="lt2"/>
              </a:solidFill>
              <a:latin typeface="Arial"/>
              <a:ea typeface="Arial"/>
              <a:cs typeface="Arial"/>
              <a:sym typeface="Arial"/>
            </a:endParaRPr>
          </a:p>
        </p:txBody>
      </p:sp>
      <p:sp>
        <p:nvSpPr>
          <p:cNvPr id="680" name="Google Shape;680;p35"/>
          <p:cNvSpPr/>
          <p:nvPr/>
        </p:nvSpPr>
        <p:spPr>
          <a:xfrm>
            <a:off x="8682409" y="3028369"/>
            <a:ext cx="3803202"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81" name="Google Shape;681;p35"/>
          <p:cNvSpPr txBox="1"/>
          <p:nvPr/>
        </p:nvSpPr>
        <p:spPr>
          <a:xfrm>
            <a:off x="9438481" y="3205753"/>
            <a:ext cx="2026803"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考えるための時間を与える</a:t>
            </a:r>
            <a:endParaRPr b="0" i="0" sz="1400" u="none" cap="none" strike="noStrike">
              <a:solidFill>
                <a:srgbClr val="000000"/>
              </a:solidFill>
              <a:latin typeface="Arial"/>
              <a:ea typeface="Arial"/>
              <a:cs typeface="Arial"/>
              <a:sym typeface="Arial"/>
            </a:endParaRPr>
          </a:p>
        </p:txBody>
      </p:sp>
      <p:sp>
        <p:nvSpPr>
          <p:cNvPr id="682" name="Google Shape;682;p35"/>
          <p:cNvSpPr txBox="1"/>
          <p:nvPr/>
        </p:nvSpPr>
        <p:spPr>
          <a:xfrm>
            <a:off x="1269999" y="1785204"/>
            <a:ext cx="10464801" cy="780653"/>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効果的な発問の方法</a:t>
            </a:r>
            <a:endParaRPr b="0" i="0" sz="1400" u="none" cap="none" strike="noStrike">
              <a:solidFill>
                <a:srgbClr val="000000"/>
              </a:solidFill>
              <a:latin typeface="Arial"/>
              <a:ea typeface="Arial"/>
              <a:cs typeface="Arial"/>
              <a:sym typeface="Arial"/>
            </a:endParaRPr>
          </a:p>
        </p:txBody>
      </p:sp>
      <p:sp>
        <p:nvSpPr>
          <p:cNvPr id="683" name="Google Shape;683;p35"/>
          <p:cNvSpPr txBox="1"/>
          <p:nvPr/>
        </p:nvSpPr>
        <p:spPr>
          <a:xfrm>
            <a:off x="765558" y="3968727"/>
            <a:ext cx="3355600" cy="1487587"/>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複雑な発問や曖昧な発問は、学習者に混乱を与えてしまう。簡潔な表現で、一度に一つの発問を与えることで、混乱を防ぐ。</a:t>
            </a:r>
            <a:endParaRPr b="0" i="0" sz="1400" u="none" cap="none" strike="noStrike">
              <a:solidFill>
                <a:srgbClr val="000000"/>
              </a:solidFill>
              <a:latin typeface="Arial"/>
              <a:ea typeface="Arial"/>
              <a:cs typeface="Arial"/>
              <a:sym typeface="Arial"/>
            </a:endParaRPr>
          </a:p>
        </p:txBody>
      </p:sp>
      <p:sp>
        <p:nvSpPr>
          <p:cNvPr id="684" name="Google Shape;684;p35"/>
          <p:cNvSpPr/>
          <p:nvPr/>
        </p:nvSpPr>
        <p:spPr>
          <a:xfrm>
            <a:off x="2710482" y="6071691"/>
            <a:ext cx="3803202"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85" name="Google Shape;685;p35"/>
          <p:cNvSpPr txBox="1"/>
          <p:nvPr/>
        </p:nvSpPr>
        <p:spPr>
          <a:xfrm>
            <a:off x="3510998" y="6265143"/>
            <a:ext cx="2033939"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適切な指示を与える</a:t>
            </a:r>
            <a:endParaRPr b="1" i="0" sz="2400" u="none" cap="none" strike="noStrike">
              <a:solidFill>
                <a:schemeClr val="lt2"/>
              </a:solidFill>
              <a:latin typeface="Arial"/>
              <a:ea typeface="Arial"/>
              <a:cs typeface="Arial"/>
              <a:sym typeface="Arial"/>
            </a:endParaRPr>
          </a:p>
        </p:txBody>
      </p:sp>
      <p:sp>
        <p:nvSpPr>
          <p:cNvPr id="686" name="Google Shape;686;p35"/>
          <p:cNvSpPr/>
          <p:nvPr/>
        </p:nvSpPr>
        <p:spPr>
          <a:xfrm>
            <a:off x="6780808" y="6071691"/>
            <a:ext cx="3803202"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87" name="Google Shape;687;p35"/>
          <p:cNvSpPr txBox="1"/>
          <p:nvPr/>
        </p:nvSpPr>
        <p:spPr>
          <a:xfrm>
            <a:off x="7450697" y="6259662"/>
            <a:ext cx="2202705"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学生の意見を報告させる</a:t>
            </a:r>
            <a:endParaRPr b="1" i="0" sz="2400" u="none" cap="none" strike="noStrike">
              <a:solidFill>
                <a:schemeClr val="lt2"/>
              </a:solidFill>
              <a:latin typeface="Arial"/>
              <a:ea typeface="Arial"/>
              <a:cs typeface="Arial"/>
              <a:sym typeface="Arial"/>
            </a:endParaRPr>
          </a:p>
        </p:txBody>
      </p:sp>
      <p:sp>
        <p:nvSpPr>
          <p:cNvPr id="688" name="Google Shape;688;p35"/>
          <p:cNvSpPr txBox="1"/>
          <p:nvPr/>
        </p:nvSpPr>
        <p:spPr>
          <a:xfrm>
            <a:off x="4792462" y="3854181"/>
            <a:ext cx="3419874" cy="1795363"/>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事象を比較させたり、原因を考えさせたりするなど、思考を深める発問を使う。また、クローズドクエスチョン, オープンクエスチョンも使う。</a:t>
            </a:r>
            <a:endParaRPr b="0" i="0" sz="1600" u="none" cap="none" strike="noStrike">
              <a:solidFill>
                <a:schemeClr val="lt2"/>
              </a:solidFill>
              <a:latin typeface="Arial"/>
              <a:ea typeface="Arial"/>
              <a:cs typeface="Arial"/>
              <a:sym typeface="Arial"/>
            </a:endParaRPr>
          </a:p>
        </p:txBody>
      </p:sp>
      <p:sp>
        <p:nvSpPr>
          <p:cNvPr id="689" name="Google Shape;689;p35"/>
          <p:cNvSpPr txBox="1"/>
          <p:nvPr/>
        </p:nvSpPr>
        <p:spPr>
          <a:xfrm>
            <a:off x="8856812" y="3963403"/>
            <a:ext cx="3454396" cy="1487587"/>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沈黙が学習を促進する場合があることを理解する。また、ある程度時間をとれば、自発的に発言する学生も出てくることもある。</a:t>
            </a:r>
            <a:endParaRPr b="0" i="0" sz="1600" u="none" cap="none" strike="noStrike">
              <a:solidFill>
                <a:schemeClr val="lt2"/>
              </a:solidFill>
              <a:latin typeface="Arial"/>
              <a:ea typeface="Arial"/>
              <a:cs typeface="Arial"/>
              <a:sym typeface="Arial"/>
            </a:endParaRPr>
          </a:p>
        </p:txBody>
      </p:sp>
      <p:sp>
        <p:nvSpPr>
          <p:cNvPr id="690" name="Google Shape;690;p35"/>
          <p:cNvSpPr txBox="1"/>
          <p:nvPr/>
        </p:nvSpPr>
        <p:spPr>
          <a:xfrm>
            <a:off x="2810439" y="7011394"/>
            <a:ext cx="3691960" cy="1487587"/>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発問の後に、考えるための時間をとるだけなく、具体的な指示を与えることも有効である。例えば、発問したことに対して、どう回答するかなど。</a:t>
            </a:r>
            <a:endParaRPr b="0" i="0" sz="1600" u="none" cap="none" strike="noStrike">
              <a:solidFill>
                <a:schemeClr val="lt2"/>
              </a:solidFill>
              <a:latin typeface="Arial"/>
              <a:ea typeface="Arial"/>
              <a:cs typeface="Arial"/>
              <a:sym typeface="Arial"/>
            </a:endParaRPr>
          </a:p>
        </p:txBody>
      </p:sp>
      <p:sp>
        <p:nvSpPr>
          <p:cNvPr id="691" name="Google Shape;691;p35"/>
          <p:cNvSpPr txBox="1"/>
          <p:nvPr/>
        </p:nvSpPr>
        <p:spPr>
          <a:xfrm>
            <a:off x="7010400" y="7005687"/>
            <a:ext cx="3400648" cy="1179810"/>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発問を与えた後に、学生が授業の内容をどの程度理解しているのかを確認する。</a:t>
            </a:r>
            <a:endParaRPr b="0" i="0" sz="1600" u="none" cap="none" strike="noStrike">
              <a:solidFill>
                <a:schemeClr val="lt2"/>
              </a:solidFill>
              <a:latin typeface="Arial"/>
              <a:ea typeface="Arial"/>
              <a:cs typeface="Arial"/>
              <a:sym typeface="Arial"/>
            </a:endParaRPr>
          </a:p>
        </p:txBody>
      </p:sp>
      <p:sp>
        <p:nvSpPr>
          <p:cNvPr id="692" name="Google Shape;692;p35"/>
          <p:cNvSpPr txBox="1"/>
          <p:nvPr>
            <p:ph type="title"/>
          </p:nvPr>
        </p:nvSpPr>
        <p:spPr>
          <a:xfrm>
            <a:off x="788653" y="342295"/>
            <a:ext cx="12317748"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t>８</a:t>
            </a:r>
            <a:r>
              <a:rPr b="1" lang="ja-JP" sz="4000">
                <a:latin typeface="Arial"/>
                <a:ea typeface="Arial"/>
                <a:cs typeface="Arial"/>
                <a:sym typeface="Arial"/>
              </a:rPr>
              <a:t>章 発問で思考を刺激する③</a:t>
            </a:r>
            <a:endParaRPr/>
          </a:p>
        </p:txBody>
      </p:sp>
      <p:pic>
        <p:nvPicPr>
          <p:cNvPr id="693" name="Google Shape;693;p35"/>
          <p:cNvPicPr preferRelativeResize="0"/>
          <p:nvPr/>
        </p:nvPicPr>
        <p:blipFill rotWithShape="1">
          <a:blip r:embed="rId3">
            <a:alphaModFix/>
          </a:blip>
          <a:srcRect b="0" l="0" r="0" t="0"/>
          <a:stretch/>
        </p:blipFill>
        <p:spPr>
          <a:xfrm>
            <a:off x="9653402" y="6441277"/>
            <a:ext cx="640916" cy="640916"/>
          </a:xfrm>
          <a:prstGeom prst="rect">
            <a:avLst/>
          </a:prstGeom>
          <a:noFill/>
          <a:ln>
            <a:noFill/>
          </a:ln>
        </p:spPr>
      </p:pic>
      <p:pic>
        <p:nvPicPr>
          <p:cNvPr id="694" name="Google Shape;694;p35"/>
          <p:cNvPicPr preferRelativeResize="0"/>
          <p:nvPr/>
        </p:nvPicPr>
        <p:blipFill rotWithShape="1">
          <a:blip r:embed="rId4">
            <a:alphaModFix/>
          </a:blip>
          <a:srcRect b="0" l="0" r="0" t="0"/>
          <a:stretch/>
        </p:blipFill>
        <p:spPr>
          <a:xfrm>
            <a:off x="11471524" y="3320940"/>
            <a:ext cx="758283" cy="758283"/>
          </a:xfrm>
          <a:prstGeom prst="rect">
            <a:avLst/>
          </a:prstGeom>
          <a:noFill/>
          <a:ln>
            <a:noFill/>
          </a:ln>
        </p:spPr>
      </p:pic>
      <p:pic>
        <p:nvPicPr>
          <p:cNvPr id="695" name="Google Shape;695;p35"/>
          <p:cNvPicPr preferRelativeResize="0"/>
          <p:nvPr/>
        </p:nvPicPr>
        <p:blipFill rotWithShape="1">
          <a:blip r:embed="rId5">
            <a:alphaModFix/>
          </a:blip>
          <a:srcRect b="0" l="0" r="0" t="0"/>
          <a:stretch/>
        </p:blipFill>
        <p:spPr>
          <a:xfrm>
            <a:off x="3552875" y="3500491"/>
            <a:ext cx="590467" cy="549515"/>
          </a:xfrm>
          <a:prstGeom prst="rect">
            <a:avLst/>
          </a:prstGeom>
          <a:noFill/>
          <a:ln>
            <a:noFill/>
          </a:ln>
        </p:spPr>
      </p:pic>
      <p:pic>
        <p:nvPicPr>
          <p:cNvPr id="696" name="Google Shape;696;p35"/>
          <p:cNvPicPr preferRelativeResize="0"/>
          <p:nvPr/>
        </p:nvPicPr>
        <p:blipFill rotWithShape="1">
          <a:blip r:embed="rId6">
            <a:alphaModFix/>
          </a:blip>
          <a:srcRect b="0" l="0" r="0" t="0"/>
          <a:stretch/>
        </p:blipFill>
        <p:spPr>
          <a:xfrm>
            <a:off x="5492583" y="6308829"/>
            <a:ext cx="721722" cy="721722"/>
          </a:xfrm>
          <a:prstGeom prst="rect">
            <a:avLst/>
          </a:prstGeom>
          <a:noFill/>
          <a:ln>
            <a:noFill/>
          </a:ln>
        </p:spPr>
      </p:pic>
      <p:pic>
        <p:nvPicPr>
          <p:cNvPr id="697" name="Google Shape;697;p35"/>
          <p:cNvPicPr preferRelativeResize="0"/>
          <p:nvPr/>
        </p:nvPicPr>
        <p:blipFill rotWithShape="1">
          <a:blip r:embed="rId7">
            <a:alphaModFix/>
          </a:blip>
          <a:srcRect b="0" l="0" r="0" t="0"/>
          <a:stretch/>
        </p:blipFill>
        <p:spPr>
          <a:xfrm>
            <a:off x="7422310" y="3360610"/>
            <a:ext cx="602793" cy="602793"/>
          </a:xfrm>
          <a:prstGeom prst="rect">
            <a:avLst/>
          </a:prstGeom>
          <a:noFill/>
          <a:ln>
            <a:noFill/>
          </a:ln>
        </p:spPr>
      </p:pic>
      <p:sp>
        <p:nvSpPr>
          <p:cNvPr id="698" name="Google Shape;698;p35"/>
          <p:cNvSpPr txBox="1"/>
          <p:nvPr/>
        </p:nvSpPr>
        <p:spPr>
          <a:xfrm>
            <a:off x="10771323" y="9180000"/>
            <a:ext cx="2126684" cy="471924"/>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pp.75-77</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sp>
        <p:nvSpPr>
          <p:cNvPr id="703" name="Google Shape;703;p36"/>
          <p:cNvSpPr/>
          <p:nvPr/>
        </p:nvSpPr>
        <p:spPr>
          <a:xfrm>
            <a:off x="670389" y="3506804"/>
            <a:ext cx="5351523" cy="3923936"/>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04" name="Google Shape;704;p36"/>
          <p:cNvSpPr txBox="1"/>
          <p:nvPr/>
        </p:nvSpPr>
        <p:spPr>
          <a:xfrm>
            <a:off x="1604829" y="3965359"/>
            <a:ext cx="3482641" cy="471924"/>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悪魔のように問いかける</a:t>
            </a:r>
            <a:endParaRPr b="0" i="0" sz="1400" u="none" cap="none" strike="noStrike">
              <a:solidFill>
                <a:srgbClr val="000000"/>
              </a:solidFill>
              <a:latin typeface="Arial"/>
              <a:ea typeface="Arial"/>
              <a:cs typeface="Arial"/>
              <a:sym typeface="Arial"/>
            </a:endParaRPr>
          </a:p>
        </p:txBody>
      </p:sp>
      <p:sp>
        <p:nvSpPr>
          <p:cNvPr id="705" name="Google Shape;705;p36"/>
          <p:cNvSpPr/>
          <p:nvPr/>
        </p:nvSpPr>
        <p:spPr>
          <a:xfrm>
            <a:off x="6864626" y="3465298"/>
            <a:ext cx="5351523" cy="3955919"/>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06" name="Google Shape;706;p36"/>
          <p:cNvSpPr txBox="1"/>
          <p:nvPr/>
        </p:nvSpPr>
        <p:spPr>
          <a:xfrm>
            <a:off x="7333674" y="3965359"/>
            <a:ext cx="4413424"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ソクラテス式問答法を活用する</a:t>
            </a:r>
            <a:endParaRPr b="0" i="0" sz="1400" u="none" cap="none" strike="noStrike">
              <a:solidFill>
                <a:srgbClr val="000000"/>
              </a:solidFill>
              <a:latin typeface="Arial"/>
              <a:ea typeface="Arial"/>
              <a:cs typeface="Arial"/>
              <a:sym typeface="Arial"/>
            </a:endParaRPr>
          </a:p>
        </p:txBody>
      </p:sp>
      <p:sp>
        <p:nvSpPr>
          <p:cNvPr id="707" name="Google Shape;707;p36"/>
          <p:cNvSpPr txBox="1"/>
          <p:nvPr/>
        </p:nvSpPr>
        <p:spPr>
          <a:xfrm>
            <a:off x="1269999" y="2147862"/>
            <a:ext cx="10464801" cy="780653"/>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発問で学生の思考を鍛える</a:t>
            </a:r>
            <a:endParaRPr b="0" i="0" sz="1400" u="none" cap="none" strike="noStrike">
              <a:solidFill>
                <a:srgbClr val="000000"/>
              </a:solidFill>
              <a:latin typeface="Arial"/>
              <a:ea typeface="Arial"/>
              <a:cs typeface="Arial"/>
              <a:sym typeface="Arial"/>
            </a:endParaRPr>
          </a:p>
        </p:txBody>
      </p:sp>
      <p:sp>
        <p:nvSpPr>
          <p:cNvPr id="708" name="Google Shape;708;p36"/>
          <p:cNvSpPr txBox="1"/>
          <p:nvPr/>
        </p:nvSpPr>
        <p:spPr>
          <a:xfrm>
            <a:off x="1079843" y="4587377"/>
            <a:ext cx="4641120" cy="1910779"/>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ディスカッションの中では、教員があえて厳しい問いかけやコメントを与えることも有効である。ただし、教員による反論に慣れていない学生もいるので、言い方には注意がいる。</a:t>
            </a:r>
            <a:endParaRPr b="0" i="0" sz="1800" u="none" cap="none" strike="noStrike">
              <a:solidFill>
                <a:schemeClr val="lt2"/>
              </a:solidFill>
              <a:latin typeface="Arial"/>
              <a:ea typeface="Arial"/>
              <a:cs typeface="Arial"/>
              <a:sym typeface="Arial"/>
            </a:endParaRPr>
          </a:p>
        </p:txBody>
      </p:sp>
      <p:sp>
        <p:nvSpPr>
          <p:cNvPr id="709" name="Google Shape;709;p36"/>
          <p:cNvSpPr txBox="1"/>
          <p:nvPr/>
        </p:nvSpPr>
        <p:spPr>
          <a:xfrm>
            <a:off x="7089230" y="4587377"/>
            <a:ext cx="4902313" cy="2333972"/>
          </a:xfrm>
          <a:prstGeom prst="rect">
            <a:avLst/>
          </a:prstGeom>
          <a:noFill/>
          <a:ln>
            <a:noFill/>
          </a:ln>
        </p:spPr>
        <p:txBody>
          <a:bodyPr anchorCtr="0" anchor="ctr" bIns="50800" lIns="50800" spcFirstLastPara="1" rIns="50800" wrap="square" tIns="50800">
            <a:spAutoFit/>
          </a:bodyPr>
          <a:lstStyle/>
          <a:p>
            <a:pPr indent="-342900" lvl="0" marL="342900" marR="0" rtl="0" algn="l">
              <a:lnSpc>
                <a:spcPct val="125000"/>
              </a:lnSpc>
              <a:spcBef>
                <a:spcPts val="600"/>
              </a:spcBef>
              <a:spcAft>
                <a:spcPts val="0"/>
              </a:spcAft>
              <a:buClr>
                <a:schemeClr val="lt2"/>
              </a:buClr>
              <a:buSzPts val="1800"/>
              <a:buFont typeface="Arial"/>
              <a:buAutoNum type="arabicPeriod"/>
            </a:pPr>
            <a:r>
              <a:rPr b="0" i="0" lang="ja-JP" sz="1800" u="none" cap="none" strike="noStrike">
                <a:solidFill>
                  <a:schemeClr val="lt2"/>
                </a:solidFill>
                <a:latin typeface="Arial"/>
                <a:ea typeface="Arial"/>
                <a:cs typeface="Arial"/>
                <a:sym typeface="Arial"/>
              </a:rPr>
              <a:t>問いと答えを基本形にして展開される教授法であり、教員が学生に対して問いかけをし、学生に考えさせる。</a:t>
            </a:r>
            <a:endParaRPr b="0" i="0" sz="1800" u="none" cap="none" strike="noStrike">
              <a:solidFill>
                <a:schemeClr val="lt2"/>
              </a:solidFill>
              <a:latin typeface="Arial"/>
              <a:ea typeface="Arial"/>
              <a:cs typeface="Arial"/>
              <a:sym typeface="Arial"/>
            </a:endParaRPr>
          </a:p>
          <a:p>
            <a:pPr indent="-342900" lvl="0" marL="342900" marR="0" rtl="0" algn="l">
              <a:lnSpc>
                <a:spcPct val="125000"/>
              </a:lnSpc>
              <a:spcBef>
                <a:spcPts val="600"/>
              </a:spcBef>
              <a:spcAft>
                <a:spcPts val="0"/>
              </a:spcAft>
              <a:buClr>
                <a:schemeClr val="lt2"/>
              </a:buClr>
              <a:buSzPts val="1800"/>
              <a:buFont typeface="Arial"/>
              <a:buAutoNum type="arabicPeriod"/>
            </a:pPr>
            <a:r>
              <a:rPr b="0" i="0" lang="ja-JP" sz="1800" u="none" cap="none" strike="noStrike">
                <a:solidFill>
                  <a:schemeClr val="lt2"/>
                </a:solidFill>
                <a:latin typeface="Arial"/>
                <a:ea typeface="Arial"/>
                <a:cs typeface="Arial"/>
                <a:sym typeface="Arial"/>
              </a:rPr>
              <a:t>学生の回答に合わせて、教員は新たな問いかけを続ける。その際、多面的な問いかけをする。</a:t>
            </a:r>
            <a:endParaRPr b="0" i="0" sz="1800" u="none" cap="none" strike="noStrike">
              <a:solidFill>
                <a:schemeClr val="lt2"/>
              </a:solidFill>
              <a:latin typeface="Arial"/>
              <a:ea typeface="Arial"/>
              <a:cs typeface="Arial"/>
              <a:sym typeface="Arial"/>
            </a:endParaRPr>
          </a:p>
        </p:txBody>
      </p:sp>
      <p:sp>
        <p:nvSpPr>
          <p:cNvPr id="710" name="Google Shape;710;p36"/>
          <p:cNvSpPr txBox="1"/>
          <p:nvPr>
            <p:ph type="title"/>
          </p:nvPr>
        </p:nvSpPr>
        <p:spPr>
          <a:xfrm>
            <a:off x="788653" y="342295"/>
            <a:ext cx="12317748"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latin typeface="Arial"/>
                <a:ea typeface="Arial"/>
                <a:cs typeface="Arial"/>
                <a:sym typeface="Arial"/>
              </a:rPr>
              <a:t>8章 発問で思考を刺激する④</a:t>
            </a:r>
            <a:endParaRPr/>
          </a:p>
        </p:txBody>
      </p:sp>
      <p:pic>
        <p:nvPicPr>
          <p:cNvPr id="711" name="Google Shape;711;p36"/>
          <p:cNvPicPr preferRelativeResize="0"/>
          <p:nvPr/>
        </p:nvPicPr>
        <p:blipFill rotWithShape="1">
          <a:blip r:embed="rId3">
            <a:alphaModFix/>
          </a:blip>
          <a:srcRect b="0" l="0" r="0" t="0"/>
          <a:stretch/>
        </p:blipFill>
        <p:spPr>
          <a:xfrm>
            <a:off x="2749784" y="6838569"/>
            <a:ext cx="1423292" cy="1423292"/>
          </a:xfrm>
          <a:prstGeom prst="rect">
            <a:avLst/>
          </a:prstGeom>
          <a:noFill/>
          <a:ln>
            <a:noFill/>
          </a:ln>
        </p:spPr>
      </p:pic>
      <p:pic>
        <p:nvPicPr>
          <p:cNvPr id="712" name="Google Shape;712;p36"/>
          <p:cNvPicPr preferRelativeResize="0"/>
          <p:nvPr/>
        </p:nvPicPr>
        <p:blipFill rotWithShape="1">
          <a:blip r:embed="rId4">
            <a:alphaModFix/>
          </a:blip>
          <a:srcRect b="0" l="0" r="0" t="0"/>
          <a:stretch/>
        </p:blipFill>
        <p:spPr>
          <a:xfrm>
            <a:off x="8938213" y="6933262"/>
            <a:ext cx="1322601" cy="1322601"/>
          </a:xfrm>
          <a:prstGeom prst="rect">
            <a:avLst/>
          </a:prstGeom>
          <a:noFill/>
          <a:ln>
            <a:noFill/>
          </a:ln>
        </p:spPr>
      </p:pic>
      <p:sp>
        <p:nvSpPr>
          <p:cNvPr id="713" name="Google Shape;713;p36"/>
          <p:cNvSpPr txBox="1"/>
          <p:nvPr/>
        </p:nvSpPr>
        <p:spPr>
          <a:xfrm>
            <a:off x="10771323" y="9180000"/>
            <a:ext cx="2126684" cy="471924"/>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pp.80-81</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7" name="Shape 717"/>
        <p:cNvGrpSpPr/>
        <p:nvPr/>
      </p:nvGrpSpPr>
      <p:grpSpPr>
        <a:xfrm>
          <a:off x="0" y="0"/>
          <a:ext cx="0" cy="0"/>
          <a:chOff x="0" y="0"/>
          <a:chExt cx="0" cy="0"/>
        </a:xfrm>
      </p:grpSpPr>
      <p:sp>
        <p:nvSpPr>
          <p:cNvPr id="718" name="Google Shape;718;p37"/>
          <p:cNvSpPr txBox="1"/>
          <p:nvPr>
            <p:ph type="title"/>
          </p:nvPr>
        </p:nvSpPr>
        <p:spPr>
          <a:xfrm>
            <a:off x="4577144" y="3106556"/>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t>９</a:t>
            </a:r>
            <a:r>
              <a:rPr b="1" lang="ja-JP" sz="4000">
                <a:latin typeface="Arial"/>
                <a:ea typeface="Arial"/>
                <a:cs typeface="Arial"/>
                <a:sym typeface="Arial"/>
              </a:rPr>
              <a:t>章 ディスカッションを導く</a:t>
            </a:r>
            <a:endParaRPr b="1" sz="4000">
              <a:solidFill>
                <a:schemeClr val="lt2"/>
              </a:solidFill>
              <a:latin typeface="Arial"/>
              <a:ea typeface="Arial"/>
              <a:cs typeface="Arial"/>
              <a:sym typeface="Arial"/>
            </a:endParaRPr>
          </a:p>
        </p:txBody>
      </p:sp>
      <p:sp>
        <p:nvSpPr>
          <p:cNvPr id="719" name="Google Shape;719;p37"/>
          <p:cNvSpPr txBox="1"/>
          <p:nvPr/>
        </p:nvSpPr>
        <p:spPr>
          <a:xfrm>
            <a:off x="4577144" y="4186556"/>
            <a:ext cx="7579880" cy="2304015"/>
          </a:xfrm>
          <a:prstGeom prst="rect">
            <a:avLst/>
          </a:prstGeom>
          <a:noFill/>
          <a:ln>
            <a:noFill/>
          </a:ln>
        </p:spPr>
        <p:txBody>
          <a:bodyPr anchorCtr="0" anchor="ctr" bIns="50800" lIns="50800" spcFirstLastPara="1" rIns="50800" wrap="square" tIns="50800">
            <a:normAutofit/>
          </a:bodyPr>
          <a:lstStyle/>
          <a:p>
            <a:pPr indent="0" lvl="0" marL="0" marR="0" rtl="0" algn="l">
              <a:lnSpc>
                <a:spcPct val="150000"/>
              </a:lnSpc>
              <a:spcBef>
                <a:spcPts val="0"/>
              </a:spcBef>
              <a:spcAft>
                <a:spcPts val="0"/>
              </a:spcAft>
              <a:buClr>
                <a:schemeClr val="lt2"/>
              </a:buClr>
              <a:buSzPts val="2400"/>
              <a:buFont typeface="Arial"/>
              <a:buNone/>
            </a:pPr>
            <a:r>
              <a:rPr b="0" i="0" lang="ja-JP" sz="2400" u="none" cap="none" strike="noStrike">
                <a:solidFill>
                  <a:schemeClr val="lt2"/>
                </a:solidFill>
                <a:latin typeface="Arial"/>
                <a:ea typeface="Arial"/>
                <a:cs typeface="Arial"/>
                <a:sym typeface="Arial"/>
              </a:rPr>
              <a:t>ディスカッションのための問いの立て方や議論の進め方などについて理解する。</a:t>
            </a:r>
            <a:endParaRPr b="0" i="0" sz="2400" u="none" cap="none" strike="noStrike">
              <a:solidFill>
                <a:schemeClr val="lt2"/>
              </a:solidFill>
              <a:latin typeface="Arial"/>
              <a:ea typeface="Arial"/>
              <a:cs typeface="Arial"/>
              <a:sym typeface="Arial"/>
            </a:endParaRPr>
          </a:p>
        </p:txBody>
      </p:sp>
      <p:sp>
        <p:nvSpPr>
          <p:cNvPr id="720" name="Google Shape;720;p37"/>
          <p:cNvSpPr/>
          <p:nvPr/>
        </p:nvSpPr>
        <p:spPr>
          <a:xfrm rot="3125219">
            <a:off x="-2578075" y="-8345181"/>
            <a:ext cx="7896440" cy="17284721"/>
          </a:xfrm>
          <a:prstGeom prst="rect">
            <a:avLst/>
          </a:prstGeom>
          <a:solidFill>
            <a:srgbClr val="C4D96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721" name="Google Shape;721;p37"/>
          <p:cNvSpPr/>
          <p:nvPr/>
        </p:nvSpPr>
        <p:spPr>
          <a:xfrm>
            <a:off x="0" y="3459480"/>
            <a:ext cx="7696200" cy="6294119"/>
          </a:xfrm>
          <a:prstGeom prst="rtTriangle">
            <a:avLst/>
          </a:prstGeom>
          <a:solidFill>
            <a:srgbClr val="00924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5" name="Shape 725"/>
        <p:cNvGrpSpPr/>
        <p:nvPr/>
      </p:nvGrpSpPr>
      <p:grpSpPr>
        <a:xfrm>
          <a:off x="0" y="0"/>
          <a:ext cx="0" cy="0"/>
          <a:chOff x="0" y="0"/>
          <a:chExt cx="0" cy="0"/>
        </a:xfrm>
      </p:grpSpPr>
      <p:sp>
        <p:nvSpPr>
          <p:cNvPr id="726" name="Google Shape;726;p38"/>
          <p:cNvSpPr txBox="1"/>
          <p:nvPr/>
        </p:nvSpPr>
        <p:spPr>
          <a:xfrm>
            <a:off x="1269999" y="2118278"/>
            <a:ext cx="10464801" cy="992490"/>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ディスカッションの有効性</a:t>
            </a:r>
            <a:endParaRPr b="1" i="0" sz="3200" u="none" cap="none" strike="noStrike">
              <a:solidFill>
                <a:schemeClr val="lt2"/>
              </a:solidFill>
              <a:latin typeface="Arial"/>
              <a:ea typeface="Arial"/>
              <a:cs typeface="Arial"/>
              <a:sym typeface="Arial"/>
            </a:endParaRPr>
          </a:p>
        </p:txBody>
      </p:sp>
      <p:sp>
        <p:nvSpPr>
          <p:cNvPr id="727" name="Google Shape;727;p38"/>
          <p:cNvSpPr txBox="1"/>
          <p:nvPr>
            <p:ph type="title"/>
          </p:nvPr>
        </p:nvSpPr>
        <p:spPr>
          <a:xfrm>
            <a:off x="788653" y="342295"/>
            <a:ext cx="12317748"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t>９</a:t>
            </a:r>
            <a:r>
              <a:rPr b="1" lang="ja-JP" sz="4000">
                <a:latin typeface="Arial"/>
                <a:ea typeface="Arial"/>
                <a:cs typeface="Arial"/>
                <a:sym typeface="Arial"/>
              </a:rPr>
              <a:t>章 ディスカッションを導く①</a:t>
            </a:r>
            <a:endParaRPr/>
          </a:p>
        </p:txBody>
      </p:sp>
      <p:sp>
        <p:nvSpPr>
          <p:cNvPr id="728" name="Google Shape;728;p38"/>
          <p:cNvSpPr/>
          <p:nvPr/>
        </p:nvSpPr>
        <p:spPr>
          <a:xfrm>
            <a:off x="622732" y="3703270"/>
            <a:ext cx="3757908" cy="341005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29" name="Google Shape;729;p38"/>
          <p:cNvSpPr/>
          <p:nvPr/>
        </p:nvSpPr>
        <p:spPr>
          <a:xfrm>
            <a:off x="4779773" y="3703269"/>
            <a:ext cx="3757908" cy="341005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30" name="Google Shape;730;p38"/>
          <p:cNvSpPr/>
          <p:nvPr/>
        </p:nvSpPr>
        <p:spPr>
          <a:xfrm>
            <a:off x="8936814" y="3703268"/>
            <a:ext cx="3757908" cy="341005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31" name="Google Shape;731;p38"/>
          <p:cNvSpPr txBox="1"/>
          <p:nvPr/>
        </p:nvSpPr>
        <p:spPr>
          <a:xfrm>
            <a:off x="704391" y="3890554"/>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学生の主体性を引き出す</a:t>
            </a:r>
            <a:endParaRPr b="1" i="0" sz="2400" u="none" cap="none" strike="noStrike">
              <a:solidFill>
                <a:schemeClr val="lt2"/>
              </a:solidFill>
              <a:latin typeface="Arial"/>
              <a:ea typeface="Arial"/>
              <a:cs typeface="Arial"/>
              <a:sym typeface="Arial"/>
            </a:endParaRPr>
          </a:p>
        </p:txBody>
      </p:sp>
      <p:sp>
        <p:nvSpPr>
          <p:cNvPr id="732" name="Google Shape;732;p38"/>
          <p:cNvSpPr txBox="1"/>
          <p:nvPr/>
        </p:nvSpPr>
        <p:spPr>
          <a:xfrm>
            <a:off x="4828653" y="3769555"/>
            <a:ext cx="3613326" cy="995144"/>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テーマに対する理解を</a:t>
            </a:r>
            <a:br>
              <a:rPr b="1" i="0" lang="ja-JP" sz="2400" u="none" cap="none" strike="noStrike">
                <a:solidFill>
                  <a:schemeClr val="lt2"/>
                </a:solidFill>
                <a:latin typeface="Arial"/>
                <a:ea typeface="Arial"/>
                <a:cs typeface="Arial"/>
                <a:sym typeface="Arial"/>
              </a:rPr>
            </a:br>
            <a:r>
              <a:rPr b="1" i="0" lang="ja-JP" sz="2400" u="none" cap="none" strike="noStrike">
                <a:solidFill>
                  <a:schemeClr val="lt2"/>
                </a:solidFill>
                <a:latin typeface="Arial"/>
                <a:ea typeface="Arial"/>
                <a:cs typeface="Arial"/>
                <a:sym typeface="Arial"/>
              </a:rPr>
              <a:t>深める</a:t>
            </a:r>
            <a:endParaRPr b="1" i="0" sz="2400" u="none" cap="none" strike="noStrike">
              <a:solidFill>
                <a:schemeClr val="lt2"/>
              </a:solidFill>
              <a:latin typeface="Arial"/>
              <a:ea typeface="Arial"/>
              <a:cs typeface="Arial"/>
              <a:sym typeface="Arial"/>
            </a:endParaRPr>
          </a:p>
        </p:txBody>
      </p:sp>
      <p:sp>
        <p:nvSpPr>
          <p:cNvPr id="733" name="Google Shape;733;p38"/>
          <p:cNvSpPr txBox="1"/>
          <p:nvPr/>
        </p:nvSpPr>
        <p:spPr>
          <a:xfrm>
            <a:off x="9176435" y="3894485"/>
            <a:ext cx="33846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思考力を高める</a:t>
            </a:r>
            <a:endParaRPr b="1" i="0" sz="2400" u="none" cap="none" strike="noStrike">
              <a:solidFill>
                <a:schemeClr val="lt2"/>
              </a:solidFill>
              <a:latin typeface="Arial"/>
              <a:ea typeface="Arial"/>
              <a:cs typeface="Arial"/>
              <a:sym typeface="Arial"/>
            </a:endParaRPr>
          </a:p>
        </p:txBody>
      </p:sp>
      <p:sp>
        <p:nvSpPr>
          <p:cNvPr id="734" name="Google Shape;734;p38"/>
          <p:cNvSpPr txBox="1"/>
          <p:nvPr/>
        </p:nvSpPr>
        <p:spPr>
          <a:xfrm>
            <a:off x="741531" y="4767831"/>
            <a:ext cx="3539045" cy="1833835"/>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学生は、教員が最初に提示する問いをきっかけに考え、自らの意見を述べ、他人の意見に耳を傾け、さらに、自分の考えを再構成する。</a:t>
            </a:r>
            <a:endParaRPr b="0" i="0" sz="1800" u="none" cap="none" strike="noStrike">
              <a:solidFill>
                <a:schemeClr val="lt2"/>
              </a:solidFill>
              <a:latin typeface="Arial"/>
              <a:ea typeface="Arial"/>
              <a:cs typeface="Arial"/>
              <a:sym typeface="Arial"/>
            </a:endParaRPr>
          </a:p>
        </p:txBody>
      </p:sp>
      <p:sp>
        <p:nvSpPr>
          <p:cNvPr id="735" name="Google Shape;735;p38"/>
          <p:cNvSpPr txBox="1"/>
          <p:nvPr/>
        </p:nvSpPr>
        <p:spPr>
          <a:xfrm>
            <a:off x="4873027" y="4767831"/>
            <a:ext cx="3631644" cy="1833835"/>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様々な側面から特定のテーマについて検討することで、深い理解を得ることができる。また、自ら説明することで、自身の不足に気づくこともある。</a:t>
            </a:r>
            <a:endParaRPr b="0" i="0" sz="1800" u="none" cap="none" strike="noStrike">
              <a:solidFill>
                <a:schemeClr val="lt2"/>
              </a:solidFill>
              <a:latin typeface="Arial"/>
              <a:ea typeface="Arial"/>
              <a:cs typeface="Arial"/>
              <a:sym typeface="Arial"/>
            </a:endParaRPr>
          </a:p>
        </p:txBody>
      </p:sp>
      <p:sp>
        <p:nvSpPr>
          <p:cNvPr id="736" name="Google Shape;736;p38"/>
          <p:cNvSpPr txBox="1"/>
          <p:nvPr/>
        </p:nvSpPr>
        <p:spPr>
          <a:xfrm>
            <a:off x="9030006" y="4764699"/>
            <a:ext cx="3571524" cy="1487587"/>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ものごとを複数の側面から考え直す多面的な思考や、本当にそうなのかを探求する批判的思考など、鍛えることができる。</a:t>
            </a:r>
            <a:endParaRPr b="0" i="0" sz="1400" u="none" cap="none" strike="noStrike">
              <a:solidFill>
                <a:srgbClr val="000000"/>
              </a:solidFill>
              <a:latin typeface="Arial"/>
              <a:ea typeface="Arial"/>
              <a:cs typeface="Arial"/>
              <a:sym typeface="Arial"/>
            </a:endParaRPr>
          </a:p>
        </p:txBody>
      </p:sp>
      <p:pic>
        <p:nvPicPr>
          <p:cNvPr id="737" name="Google Shape;737;p38"/>
          <p:cNvPicPr preferRelativeResize="0"/>
          <p:nvPr/>
        </p:nvPicPr>
        <p:blipFill rotWithShape="1">
          <a:blip r:embed="rId3">
            <a:alphaModFix/>
          </a:blip>
          <a:srcRect b="0" l="0" r="0" t="0"/>
          <a:stretch/>
        </p:blipFill>
        <p:spPr>
          <a:xfrm>
            <a:off x="6194366" y="6672371"/>
            <a:ext cx="881899" cy="881899"/>
          </a:xfrm>
          <a:prstGeom prst="rect">
            <a:avLst/>
          </a:prstGeom>
          <a:noFill/>
          <a:ln>
            <a:noFill/>
          </a:ln>
        </p:spPr>
      </p:pic>
      <p:pic>
        <p:nvPicPr>
          <p:cNvPr id="738" name="Google Shape;738;p38"/>
          <p:cNvPicPr preferRelativeResize="0"/>
          <p:nvPr/>
        </p:nvPicPr>
        <p:blipFill rotWithShape="1">
          <a:blip r:embed="rId4">
            <a:alphaModFix/>
          </a:blip>
          <a:srcRect b="0" l="0" r="0" t="0"/>
          <a:stretch/>
        </p:blipFill>
        <p:spPr>
          <a:xfrm>
            <a:off x="10427799" y="6695270"/>
            <a:ext cx="881899" cy="881899"/>
          </a:xfrm>
          <a:prstGeom prst="rect">
            <a:avLst/>
          </a:prstGeom>
          <a:noFill/>
          <a:ln>
            <a:noFill/>
          </a:ln>
        </p:spPr>
      </p:pic>
      <p:pic>
        <p:nvPicPr>
          <p:cNvPr id="739" name="Google Shape;739;p38"/>
          <p:cNvPicPr preferRelativeResize="0"/>
          <p:nvPr/>
        </p:nvPicPr>
        <p:blipFill rotWithShape="1">
          <a:blip r:embed="rId5">
            <a:alphaModFix/>
          </a:blip>
          <a:srcRect b="0" l="0" r="0" t="0"/>
          <a:stretch/>
        </p:blipFill>
        <p:spPr>
          <a:xfrm>
            <a:off x="1960933" y="6653917"/>
            <a:ext cx="881899" cy="881899"/>
          </a:xfrm>
          <a:prstGeom prst="rect">
            <a:avLst/>
          </a:prstGeom>
          <a:noFill/>
          <a:ln>
            <a:noFill/>
          </a:ln>
        </p:spPr>
      </p:pic>
      <p:sp>
        <p:nvSpPr>
          <p:cNvPr id="740" name="Google Shape;740;p38"/>
          <p:cNvSpPr txBox="1"/>
          <p:nvPr/>
        </p:nvSpPr>
        <p:spPr>
          <a:xfrm>
            <a:off x="10771323" y="9180000"/>
            <a:ext cx="2126684" cy="471924"/>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pp.82-83</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4" name="Shape 744"/>
        <p:cNvGrpSpPr/>
        <p:nvPr/>
      </p:nvGrpSpPr>
      <p:grpSpPr>
        <a:xfrm>
          <a:off x="0" y="0"/>
          <a:ext cx="0" cy="0"/>
          <a:chOff x="0" y="0"/>
          <a:chExt cx="0" cy="0"/>
        </a:xfrm>
      </p:grpSpPr>
      <p:sp>
        <p:nvSpPr>
          <p:cNvPr id="745" name="Google Shape;745;p39"/>
          <p:cNvSpPr/>
          <p:nvPr/>
        </p:nvSpPr>
        <p:spPr>
          <a:xfrm>
            <a:off x="541757" y="3028369"/>
            <a:ext cx="3803202"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46" name="Google Shape;746;p39"/>
          <p:cNvSpPr txBox="1"/>
          <p:nvPr/>
        </p:nvSpPr>
        <p:spPr>
          <a:xfrm>
            <a:off x="1103458" y="3547682"/>
            <a:ext cx="2303516"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a. 目的の明確化</a:t>
            </a:r>
            <a:endParaRPr b="1" i="0" sz="2400" u="none" cap="none" strike="noStrike">
              <a:solidFill>
                <a:schemeClr val="lt2"/>
              </a:solidFill>
              <a:latin typeface="Arial"/>
              <a:ea typeface="Arial"/>
              <a:cs typeface="Arial"/>
              <a:sym typeface="Arial"/>
            </a:endParaRPr>
          </a:p>
        </p:txBody>
      </p:sp>
      <p:sp>
        <p:nvSpPr>
          <p:cNvPr id="747" name="Google Shape;747;p39"/>
          <p:cNvSpPr/>
          <p:nvPr/>
        </p:nvSpPr>
        <p:spPr>
          <a:xfrm>
            <a:off x="4612083" y="3028369"/>
            <a:ext cx="3803202"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48" name="Google Shape;748;p39"/>
          <p:cNvSpPr txBox="1"/>
          <p:nvPr/>
        </p:nvSpPr>
        <p:spPr>
          <a:xfrm>
            <a:off x="5260551" y="3434574"/>
            <a:ext cx="2257766"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b. 中心となる問いの準備</a:t>
            </a:r>
            <a:endParaRPr b="1" i="0" sz="2400" u="none" cap="none" strike="noStrike">
              <a:solidFill>
                <a:schemeClr val="lt2"/>
              </a:solidFill>
              <a:latin typeface="Arial"/>
              <a:ea typeface="Arial"/>
              <a:cs typeface="Arial"/>
              <a:sym typeface="Arial"/>
            </a:endParaRPr>
          </a:p>
        </p:txBody>
      </p:sp>
      <p:sp>
        <p:nvSpPr>
          <p:cNvPr id="749" name="Google Shape;749;p39"/>
          <p:cNvSpPr/>
          <p:nvPr/>
        </p:nvSpPr>
        <p:spPr>
          <a:xfrm>
            <a:off x="8682409" y="3028369"/>
            <a:ext cx="3803202"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50" name="Google Shape;750;p39"/>
          <p:cNvSpPr txBox="1"/>
          <p:nvPr/>
        </p:nvSpPr>
        <p:spPr>
          <a:xfrm>
            <a:off x="9425258" y="3548559"/>
            <a:ext cx="1986121"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c. 指示の準備</a:t>
            </a:r>
            <a:endParaRPr b="0" i="0" sz="1400" u="none" cap="none" strike="noStrike">
              <a:solidFill>
                <a:srgbClr val="000000"/>
              </a:solidFill>
              <a:latin typeface="Arial"/>
              <a:ea typeface="Arial"/>
              <a:cs typeface="Arial"/>
              <a:sym typeface="Arial"/>
            </a:endParaRPr>
          </a:p>
        </p:txBody>
      </p:sp>
      <p:sp>
        <p:nvSpPr>
          <p:cNvPr id="751" name="Google Shape;751;p39"/>
          <p:cNvSpPr txBox="1"/>
          <p:nvPr/>
        </p:nvSpPr>
        <p:spPr>
          <a:xfrm>
            <a:off x="1269999" y="1937601"/>
            <a:ext cx="10464801" cy="780653"/>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ディスカッションを準備する</a:t>
            </a:r>
            <a:endParaRPr b="0" i="0" sz="1400" u="none" cap="none" strike="noStrike">
              <a:solidFill>
                <a:srgbClr val="000000"/>
              </a:solidFill>
              <a:latin typeface="Arial"/>
              <a:ea typeface="Arial"/>
              <a:cs typeface="Arial"/>
              <a:sym typeface="Arial"/>
            </a:endParaRPr>
          </a:p>
        </p:txBody>
      </p:sp>
      <p:sp>
        <p:nvSpPr>
          <p:cNvPr id="752" name="Google Shape;752;p39"/>
          <p:cNvSpPr txBox="1"/>
          <p:nvPr/>
        </p:nvSpPr>
        <p:spPr>
          <a:xfrm>
            <a:off x="704804" y="4275830"/>
            <a:ext cx="3651952" cy="1141338"/>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教員は取り組む際に、何を目的にディスカッションをするのかを明確にする必要がある。</a:t>
            </a:r>
            <a:endParaRPr b="0" i="0" sz="1400" u="none" cap="none" strike="noStrike">
              <a:solidFill>
                <a:srgbClr val="000000"/>
              </a:solidFill>
              <a:latin typeface="Arial"/>
              <a:ea typeface="Arial"/>
              <a:cs typeface="Arial"/>
              <a:sym typeface="Arial"/>
            </a:endParaRPr>
          </a:p>
        </p:txBody>
      </p:sp>
      <p:sp>
        <p:nvSpPr>
          <p:cNvPr id="753" name="Google Shape;753;p39"/>
          <p:cNvSpPr/>
          <p:nvPr/>
        </p:nvSpPr>
        <p:spPr>
          <a:xfrm>
            <a:off x="2460396" y="6071691"/>
            <a:ext cx="4053288"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54" name="Google Shape;754;p39"/>
          <p:cNvSpPr txBox="1"/>
          <p:nvPr/>
        </p:nvSpPr>
        <p:spPr>
          <a:xfrm>
            <a:off x="2806429" y="6427137"/>
            <a:ext cx="3077059"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d. 学生が考えるための材料の準備</a:t>
            </a:r>
            <a:endParaRPr b="1" i="0" sz="2400" u="none" cap="none" strike="noStrike">
              <a:solidFill>
                <a:schemeClr val="lt2"/>
              </a:solidFill>
              <a:latin typeface="Arial"/>
              <a:ea typeface="Arial"/>
              <a:cs typeface="Arial"/>
              <a:sym typeface="Arial"/>
            </a:endParaRPr>
          </a:p>
        </p:txBody>
      </p:sp>
      <p:sp>
        <p:nvSpPr>
          <p:cNvPr id="755" name="Google Shape;755;p39"/>
          <p:cNvSpPr/>
          <p:nvPr/>
        </p:nvSpPr>
        <p:spPr>
          <a:xfrm>
            <a:off x="6945711" y="6071691"/>
            <a:ext cx="4053288"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56" name="Google Shape;756;p39"/>
          <p:cNvSpPr txBox="1"/>
          <p:nvPr/>
        </p:nvSpPr>
        <p:spPr>
          <a:xfrm>
            <a:off x="7358892" y="6321781"/>
            <a:ext cx="2920671"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e. 適切な教室環境を</a:t>
            </a:r>
            <a:endParaRPr b="1" i="0" sz="2400" u="none" cap="none" strike="noStrike">
              <a:solidFill>
                <a:schemeClr val="lt2"/>
              </a:solidFill>
              <a:latin typeface="Arial"/>
              <a:ea typeface="Arial"/>
              <a:cs typeface="Arial"/>
              <a:sym typeface="Arial"/>
            </a:endParaRPr>
          </a:p>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用意する</a:t>
            </a:r>
            <a:endParaRPr b="1" i="0" sz="2400" u="none" cap="none" strike="noStrike">
              <a:solidFill>
                <a:schemeClr val="lt2"/>
              </a:solidFill>
              <a:latin typeface="Arial"/>
              <a:ea typeface="Arial"/>
              <a:cs typeface="Arial"/>
              <a:sym typeface="Arial"/>
            </a:endParaRPr>
          </a:p>
        </p:txBody>
      </p:sp>
      <p:sp>
        <p:nvSpPr>
          <p:cNvPr id="757" name="Google Shape;757;p39"/>
          <p:cNvSpPr txBox="1"/>
          <p:nvPr/>
        </p:nvSpPr>
        <p:spPr>
          <a:xfrm>
            <a:off x="4781704" y="4296455"/>
            <a:ext cx="3463959" cy="1141338"/>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学生が常に何を問われているのかが明確になっていることが大事である。</a:t>
            </a:r>
            <a:endParaRPr b="0" i="0" sz="1800" u="none" cap="none" strike="noStrike">
              <a:solidFill>
                <a:schemeClr val="lt2"/>
              </a:solidFill>
              <a:latin typeface="Arial"/>
              <a:ea typeface="Arial"/>
              <a:cs typeface="Arial"/>
              <a:sym typeface="Arial"/>
            </a:endParaRPr>
          </a:p>
        </p:txBody>
      </p:sp>
      <p:sp>
        <p:nvSpPr>
          <p:cNvPr id="758" name="Google Shape;758;p39"/>
          <p:cNvSpPr txBox="1"/>
          <p:nvPr/>
        </p:nvSpPr>
        <p:spPr>
          <a:xfrm>
            <a:off x="8938296" y="3950308"/>
            <a:ext cx="3269899" cy="1603003"/>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4つの指示を用いる</a:t>
            </a:r>
            <a:endParaRPr b="0" i="0" sz="1800" u="none" cap="none" strike="noStrike">
              <a:solidFill>
                <a:schemeClr val="lt2"/>
              </a:solidFill>
              <a:latin typeface="Arial"/>
              <a:ea typeface="Arial"/>
              <a:cs typeface="Arial"/>
              <a:sym typeface="Arial"/>
            </a:endParaRPr>
          </a:p>
          <a:p>
            <a:pPr indent="-114300" lvl="0" marL="3600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挙手</a:t>
            </a:r>
            <a:endParaRPr b="0" i="0" sz="1800" u="none" cap="none" strike="noStrike">
              <a:solidFill>
                <a:schemeClr val="lt2"/>
              </a:solidFill>
              <a:latin typeface="Arial"/>
              <a:ea typeface="Arial"/>
              <a:cs typeface="Arial"/>
              <a:sym typeface="Arial"/>
            </a:endParaRPr>
          </a:p>
          <a:p>
            <a:pPr indent="-114300" lvl="0" marL="3600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書き出し</a:t>
            </a:r>
            <a:endParaRPr b="0" i="0" sz="1800" u="none" cap="none" strike="noStrike">
              <a:solidFill>
                <a:schemeClr val="lt2"/>
              </a:solidFill>
              <a:latin typeface="Arial"/>
              <a:ea typeface="Arial"/>
              <a:cs typeface="Arial"/>
              <a:sym typeface="Arial"/>
            </a:endParaRPr>
          </a:p>
        </p:txBody>
      </p:sp>
      <p:sp>
        <p:nvSpPr>
          <p:cNvPr id="759" name="Google Shape;759;p39"/>
          <p:cNvSpPr txBox="1"/>
          <p:nvPr/>
        </p:nvSpPr>
        <p:spPr>
          <a:xfrm>
            <a:off x="2686639" y="7357397"/>
            <a:ext cx="3668416" cy="1141338"/>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教科書, データ, 書籍, 雑誌, 記事のコピーなど、議論をサポートする材料を準備する。</a:t>
            </a:r>
            <a:endParaRPr b="0" i="0" sz="1800" u="none" cap="none" strike="noStrike">
              <a:solidFill>
                <a:schemeClr val="lt2"/>
              </a:solidFill>
              <a:latin typeface="Arial"/>
              <a:ea typeface="Arial"/>
              <a:cs typeface="Arial"/>
              <a:sym typeface="Arial"/>
            </a:endParaRPr>
          </a:p>
        </p:txBody>
      </p:sp>
      <p:sp>
        <p:nvSpPr>
          <p:cNvPr id="760" name="Google Shape;760;p39"/>
          <p:cNvSpPr txBox="1"/>
          <p:nvPr/>
        </p:nvSpPr>
        <p:spPr>
          <a:xfrm>
            <a:off x="7055807" y="7248104"/>
            <a:ext cx="3924193" cy="1487587"/>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基本的に可動式のイスや机がある教室で授業にする。お互いの顔が見える状態で進めた方が活発な議論になる。</a:t>
            </a:r>
            <a:endParaRPr b="0" i="0" sz="1800" u="none" cap="none" strike="noStrike">
              <a:solidFill>
                <a:schemeClr val="lt2"/>
              </a:solidFill>
              <a:latin typeface="Arial"/>
              <a:ea typeface="Arial"/>
              <a:cs typeface="Arial"/>
              <a:sym typeface="Arial"/>
            </a:endParaRPr>
          </a:p>
        </p:txBody>
      </p:sp>
      <p:sp>
        <p:nvSpPr>
          <p:cNvPr id="761" name="Google Shape;761;p39"/>
          <p:cNvSpPr txBox="1"/>
          <p:nvPr>
            <p:ph type="title"/>
          </p:nvPr>
        </p:nvSpPr>
        <p:spPr>
          <a:xfrm>
            <a:off x="788653" y="342295"/>
            <a:ext cx="12317748"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t>９</a:t>
            </a:r>
            <a:r>
              <a:rPr b="1" lang="ja-JP" sz="4000">
                <a:latin typeface="Arial"/>
                <a:ea typeface="Arial"/>
                <a:cs typeface="Arial"/>
                <a:sym typeface="Arial"/>
              </a:rPr>
              <a:t>章 ディスカッションを導く②</a:t>
            </a:r>
            <a:endParaRPr/>
          </a:p>
        </p:txBody>
      </p:sp>
      <p:pic>
        <p:nvPicPr>
          <p:cNvPr id="762" name="Google Shape;762;p39"/>
          <p:cNvPicPr preferRelativeResize="0"/>
          <p:nvPr/>
        </p:nvPicPr>
        <p:blipFill rotWithShape="1">
          <a:blip r:embed="rId3">
            <a:alphaModFix/>
          </a:blip>
          <a:srcRect b="0" l="0" r="0" t="0"/>
          <a:stretch/>
        </p:blipFill>
        <p:spPr>
          <a:xfrm>
            <a:off x="3375150" y="3383197"/>
            <a:ext cx="746008" cy="746008"/>
          </a:xfrm>
          <a:prstGeom prst="rect">
            <a:avLst/>
          </a:prstGeom>
          <a:noFill/>
          <a:ln>
            <a:noFill/>
          </a:ln>
        </p:spPr>
      </p:pic>
      <p:pic>
        <p:nvPicPr>
          <p:cNvPr id="763" name="Google Shape;763;p39"/>
          <p:cNvPicPr preferRelativeResize="0"/>
          <p:nvPr/>
        </p:nvPicPr>
        <p:blipFill rotWithShape="1">
          <a:blip r:embed="rId4">
            <a:alphaModFix/>
          </a:blip>
          <a:srcRect b="0" l="0" r="0" t="0"/>
          <a:stretch/>
        </p:blipFill>
        <p:spPr>
          <a:xfrm>
            <a:off x="5764124" y="6549927"/>
            <a:ext cx="590931" cy="590931"/>
          </a:xfrm>
          <a:prstGeom prst="rect">
            <a:avLst/>
          </a:prstGeom>
          <a:noFill/>
          <a:ln>
            <a:noFill/>
          </a:ln>
        </p:spPr>
      </p:pic>
      <p:pic>
        <p:nvPicPr>
          <p:cNvPr id="764" name="Google Shape;764;p39"/>
          <p:cNvPicPr preferRelativeResize="0"/>
          <p:nvPr/>
        </p:nvPicPr>
        <p:blipFill rotWithShape="1">
          <a:blip r:embed="rId5">
            <a:alphaModFix/>
          </a:blip>
          <a:srcRect b="0" l="0" r="0" t="0"/>
          <a:stretch/>
        </p:blipFill>
        <p:spPr>
          <a:xfrm>
            <a:off x="7358892" y="3559355"/>
            <a:ext cx="620186" cy="577173"/>
          </a:xfrm>
          <a:prstGeom prst="rect">
            <a:avLst/>
          </a:prstGeom>
          <a:noFill/>
          <a:ln>
            <a:noFill/>
          </a:ln>
        </p:spPr>
      </p:pic>
      <p:pic>
        <p:nvPicPr>
          <p:cNvPr id="765" name="Google Shape;765;p39"/>
          <p:cNvPicPr preferRelativeResize="0"/>
          <p:nvPr/>
        </p:nvPicPr>
        <p:blipFill rotWithShape="1">
          <a:blip r:embed="rId6">
            <a:alphaModFix/>
          </a:blip>
          <a:srcRect b="0" l="0" r="0" t="0"/>
          <a:stretch/>
        </p:blipFill>
        <p:spPr>
          <a:xfrm>
            <a:off x="10255863" y="6477823"/>
            <a:ext cx="607044" cy="607044"/>
          </a:xfrm>
          <a:prstGeom prst="rect">
            <a:avLst/>
          </a:prstGeom>
          <a:noFill/>
          <a:ln>
            <a:noFill/>
          </a:ln>
        </p:spPr>
      </p:pic>
      <p:pic>
        <p:nvPicPr>
          <p:cNvPr id="766" name="Google Shape;766;p39"/>
          <p:cNvPicPr preferRelativeResize="0"/>
          <p:nvPr/>
        </p:nvPicPr>
        <p:blipFill rotWithShape="1">
          <a:blip r:embed="rId7">
            <a:alphaModFix/>
          </a:blip>
          <a:srcRect b="0" l="0" r="0" t="0"/>
          <a:stretch/>
        </p:blipFill>
        <p:spPr>
          <a:xfrm>
            <a:off x="11401994" y="3300915"/>
            <a:ext cx="828290" cy="828290"/>
          </a:xfrm>
          <a:prstGeom prst="rect">
            <a:avLst/>
          </a:prstGeom>
          <a:noFill/>
          <a:ln>
            <a:noFill/>
          </a:ln>
        </p:spPr>
      </p:pic>
      <p:sp>
        <p:nvSpPr>
          <p:cNvPr id="767" name="Google Shape;767;p39"/>
          <p:cNvSpPr txBox="1"/>
          <p:nvPr/>
        </p:nvSpPr>
        <p:spPr>
          <a:xfrm>
            <a:off x="10148081" y="4593048"/>
            <a:ext cx="1601759" cy="908582"/>
          </a:xfrm>
          <a:prstGeom prst="rect">
            <a:avLst/>
          </a:prstGeom>
          <a:noFill/>
          <a:ln>
            <a:noFill/>
          </a:ln>
        </p:spPr>
        <p:txBody>
          <a:bodyPr anchorCtr="0" anchor="t" bIns="45700" lIns="91425" spcFirstLastPara="1" rIns="91425" wrap="square" tIns="45700">
            <a:spAutoFit/>
          </a:bodyPr>
          <a:lstStyle/>
          <a:p>
            <a:pPr indent="-162899" lvl="0" marL="342900" marR="0" rtl="0" algn="l">
              <a:lnSpc>
                <a:spcPct val="125000"/>
              </a:lnSpc>
              <a:spcBef>
                <a:spcPts val="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共有</a:t>
            </a:r>
            <a:endParaRPr b="0" i="0" sz="1800" u="none" cap="none" strike="noStrike">
              <a:solidFill>
                <a:schemeClr val="lt2"/>
              </a:solidFill>
              <a:latin typeface="Arial"/>
              <a:ea typeface="Arial"/>
              <a:cs typeface="Arial"/>
              <a:sym typeface="Arial"/>
            </a:endParaRPr>
          </a:p>
          <a:p>
            <a:pPr indent="-162899" lvl="0" marL="34290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指名</a:t>
            </a:r>
            <a:endParaRPr b="0" i="0" sz="1800" u="none" cap="none" strike="noStrike">
              <a:solidFill>
                <a:schemeClr val="lt2"/>
              </a:solidFill>
              <a:latin typeface="Arial"/>
              <a:ea typeface="Arial"/>
              <a:cs typeface="Arial"/>
              <a:sym typeface="Arial"/>
            </a:endParaRPr>
          </a:p>
        </p:txBody>
      </p:sp>
      <p:sp>
        <p:nvSpPr>
          <p:cNvPr id="768" name="Google Shape;768;p39"/>
          <p:cNvSpPr txBox="1"/>
          <p:nvPr/>
        </p:nvSpPr>
        <p:spPr>
          <a:xfrm>
            <a:off x="10771323" y="9180000"/>
            <a:ext cx="2126684" cy="471924"/>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pp.83-85</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2" name="Shape 772"/>
        <p:cNvGrpSpPr/>
        <p:nvPr/>
      </p:nvGrpSpPr>
      <p:grpSpPr>
        <a:xfrm>
          <a:off x="0" y="0"/>
          <a:ext cx="0" cy="0"/>
          <a:chOff x="0" y="0"/>
          <a:chExt cx="0" cy="0"/>
        </a:xfrm>
      </p:grpSpPr>
      <p:sp>
        <p:nvSpPr>
          <p:cNvPr id="773" name="Google Shape;773;p40"/>
          <p:cNvSpPr/>
          <p:nvPr/>
        </p:nvSpPr>
        <p:spPr>
          <a:xfrm>
            <a:off x="1268712" y="3009143"/>
            <a:ext cx="4766328"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74" name="Google Shape;774;p40"/>
          <p:cNvSpPr/>
          <p:nvPr/>
        </p:nvSpPr>
        <p:spPr>
          <a:xfrm>
            <a:off x="6872891" y="3009143"/>
            <a:ext cx="4766328"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75" name="Google Shape;775;p40"/>
          <p:cNvSpPr txBox="1"/>
          <p:nvPr/>
        </p:nvSpPr>
        <p:spPr>
          <a:xfrm>
            <a:off x="2280656" y="3317949"/>
            <a:ext cx="2623388"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挙手</a:t>
            </a:r>
            <a:endParaRPr b="1" i="0" sz="2400" u="none" cap="none" strike="noStrike">
              <a:solidFill>
                <a:schemeClr val="lt2"/>
              </a:solidFill>
              <a:latin typeface="Arial"/>
              <a:ea typeface="Arial"/>
              <a:cs typeface="Arial"/>
              <a:sym typeface="Arial"/>
            </a:endParaRPr>
          </a:p>
        </p:txBody>
      </p:sp>
      <p:sp>
        <p:nvSpPr>
          <p:cNvPr id="776" name="Google Shape;776;p40"/>
          <p:cNvSpPr txBox="1"/>
          <p:nvPr/>
        </p:nvSpPr>
        <p:spPr>
          <a:xfrm>
            <a:off x="1268713" y="1843146"/>
            <a:ext cx="10370506" cy="748923"/>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ディスカッションの準備における４つの指示</a:t>
            </a:r>
            <a:endParaRPr b="0" i="0" sz="1400" u="none" cap="none" strike="noStrike">
              <a:solidFill>
                <a:srgbClr val="000000"/>
              </a:solidFill>
              <a:latin typeface="Arial"/>
              <a:ea typeface="Arial"/>
              <a:cs typeface="Arial"/>
              <a:sym typeface="Arial"/>
            </a:endParaRPr>
          </a:p>
        </p:txBody>
      </p:sp>
      <p:sp>
        <p:nvSpPr>
          <p:cNvPr id="777" name="Google Shape;777;p40"/>
          <p:cNvSpPr txBox="1"/>
          <p:nvPr/>
        </p:nvSpPr>
        <p:spPr>
          <a:xfrm>
            <a:off x="1463784" y="4086209"/>
            <a:ext cx="4378876" cy="1141338"/>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発言したい人に手を挙げてもらう方法と、選択肢の中から当てはまるものに手を挙げてもらう方法である。</a:t>
            </a:r>
            <a:endParaRPr b="0" i="0" sz="1800" u="none" cap="none" strike="noStrike">
              <a:solidFill>
                <a:schemeClr val="lt2"/>
              </a:solidFill>
              <a:latin typeface="Arial"/>
              <a:ea typeface="Arial"/>
              <a:cs typeface="Arial"/>
              <a:sym typeface="Arial"/>
            </a:endParaRPr>
          </a:p>
        </p:txBody>
      </p:sp>
      <p:sp>
        <p:nvSpPr>
          <p:cNvPr id="778" name="Google Shape;778;p40"/>
          <p:cNvSpPr txBox="1"/>
          <p:nvPr/>
        </p:nvSpPr>
        <p:spPr>
          <a:xfrm>
            <a:off x="7523872" y="3418886"/>
            <a:ext cx="346436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書き出し</a:t>
            </a:r>
            <a:endParaRPr b="1" i="0" sz="2400" u="none" cap="none" strike="noStrike">
              <a:solidFill>
                <a:schemeClr val="lt2"/>
              </a:solidFill>
              <a:latin typeface="Arial"/>
              <a:ea typeface="Arial"/>
              <a:cs typeface="Arial"/>
              <a:sym typeface="Arial"/>
            </a:endParaRPr>
          </a:p>
        </p:txBody>
      </p:sp>
      <p:sp>
        <p:nvSpPr>
          <p:cNvPr id="779" name="Google Shape;779;p40"/>
          <p:cNvSpPr txBox="1"/>
          <p:nvPr/>
        </p:nvSpPr>
        <p:spPr>
          <a:xfrm>
            <a:off x="7052575" y="4089964"/>
            <a:ext cx="4543590" cy="1141338"/>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「ノートに自分なりの回答を書いてみてください」と指示してから挙手してもらう方法である。</a:t>
            </a:r>
            <a:endParaRPr b="1" i="0" sz="1800" u="none" cap="none" strike="noStrike">
              <a:solidFill>
                <a:schemeClr val="lt2"/>
              </a:solidFill>
              <a:latin typeface="Arial"/>
              <a:ea typeface="Arial"/>
              <a:cs typeface="Arial"/>
              <a:sym typeface="Arial"/>
            </a:endParaRPr>
          </a:p>
        </p:txBody>
      </p:sp>
      <p:sp>
        <p:nvSpPr>
          <p:cNvPr id="780" name="Google Shape;780;p40"/>
          <p:cNvSpPr/>
          <p:nvPr/>
        </p:nvSpPr>
        <p:spPr>
          <a:xfrm>
            <a:off x="1268712" y="5966557"/>
            <a:ext cx="4766328"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81" name="Google Shape;781;p40"/>
          <p:cNvSpPr/>
          <p:nvPr/>
        </p:nvSpPr>
        <p:spPr>
          <a:xfrm>
            <a:off x="6872891" y="5966557"/>
            <a:ext cx="4766328"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82" name="Google Shape;782;p40"/>
          <p:cNvSpPr txBox="1"/>
          <p:nvPr/>
        </p:nvSpPr>
        <p:spPr>
          <a:xfrm>
            <a:off x="1933089" y="6276201"/>
            <a:ext cx="3318522"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共有</a:t>
            </a:r>
            <a:endParaRPr b="1" i="0" sz="2400" u="none" cap="none" strike="noStrike">
              <a:solidFill>
                <a:schemeClr val="lt2"/>
              </a:solidFill>
              <a:latin typeface="Arial"/>
              <a:ea typeface="Arial"/>
              <a:cs typeface="Arial"/>
              <a:sym typeface="Arial"/>
            </a:endParaRPr>
          </a:p>
        </p:txBody>
      </p:sp>
      <p:sp>
        <p:nvSpPr>
          <p:cNvPr id="783" name="Google Shape;783;p40"/>
          <p:cNvSpPr txBox="1"/>
          <p:nvPr/>
        </p:nvSpPr>
        <p:spPr>
          <a:xfrm>
            <a:off x="1357007" y="6921210"/>
            <a:ext cx="4581880" cy="1141338"/>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まず、近くの席の人と意見交換したり、グループをつくって少し議論させたりしてから全体に向けて発表させる。</a:t>
            </a:r>
            <a:endParaRPr b="0" i="0" sz="1800" u="none" cap="none" strike="noStrike">
              <a:solidFill>
                <a:schemeClr val="lt2"/>
              </a:solidFill>
              <a:latin typeface="Arial"/>
              <a:ea typeface="Arial"/>
              <a:cs typeface="Arial"/>
              <a:sym typeface="Arial"/>
            </a:endParaRPr>
          </a:p>
        </p:txBody>
      </p:sp>
      <p:sp>
        <p:nvSpPr>
          <p:cNvPr id="784" name="Google Shape;784;p40"/>
          <p:cNvSpPr txBox="1"/>
          <p:nvPr/>
        </p:nvSpPr>
        <p:spPr>
          <a:xfrm>
            <a:off x="7417456" y="6276201"/>
            <a:ext cx="3677195"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指名</a:t>
            </a:r>
            <a:endParaRPr b="1" i="0" sz="2400" u="none" cap="none" strike="noStrike">
              <a:solidFill>
                <a:schemeClr val="lt2"/>
              </a:solidFill>
              <a:latin typeface="Arial"/>
              <a:ea typeface="Arial"/>
              <a:cs typeface="Arial"/>
              <a:sym typeface="Arial"/>
            </a:endParaRPr>
          </a:p>
        </p:txBody>
      </p:sp>
      <p:sp>
        <p:nvSpPr>
          <p:cNvPr id="785" name="Google Shape;785;p40"/>
          <p:cNvSpPr txBox="1"/>
          <p:nvPr/>
        </p:nvSpPr>
        <p:spPr>
          <a:xfrm>
            <a:off x="7118187" y="6792067"/>
            <a:ext cx="4412366" cy="1295226"/>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「前から三列目の人にお願いします」と指示し、心の準備させながら議論を進める方法である。</a:t>
            </a:r>
            <a:endParaRPr b="1" i="0" sz="1800" u="none" cap="none" strike="noStrike">
              <a:solidFill>
                <a:schemeClr val="lt2"/>
              </a:solidFill>
              <a:latin typeface="Arial"/>
              <a:ea typeface="Arial"/>
              <a:cs typeface="Arial"/>
              <a:sym typeface="Arial"/>
            </a:endParaRPr>
          </a:p>
        </p:txBody>
      </p:sp>
      <p:sp>
        <p:nvSpPr>
          <p:cNvPr id="786" name="Google Shape;786;p40"/>
          <p:cNvSpPr txBox="1"/>
          <p:nvPr>
            <p:ph type="title"/>
          </p:nvPr>
        </p:nvSpPr>
        <p:spPr>
          <a:xfrm>
            <a:off x="788653" y="342295"/>
            <a:ext cx="12317748"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latin typeface="Arial"/>
                <a:ea typeface="Arial"/>
                <a:cs typeface="Arial"/>
                <a:sym typeface="Arial"/>
              </a:rPr>
              <a:t>９章 ディスカッションを導く③</a:t>
            </a:r>
            <a:endParaRPr/>
          </a:p>
        </p:txBody>
      </p:sp>
      <p:pic>
        <p:nvPicPr>
          <p:cNvPr id="787" name="Google Shape;787;p40"/>
          <p:cNvPicPr preferRelativeResize="0"/>
          <p:nvPr/>
        </p:nvPicPr>
        <p:blipFill rotWithShape="1">
          <a:blip r:embed="rId3">
            <a:alphaModFix/>
          </a:blip>
          <a:srcRect b="0" l="0" r="0" t="0"/>
          <a:stretch/>
        </p:blipFill>
        <p:spPr>
          <a:xfrm>
            <a:off x="4961709" y="6137554"/>
            <a:ext cx="773938" cy="773938"/>
          </a:xfrm>
          <a:prstGeom prst="rect">
            <a:avLst/>
          </a:prstGeom>
          <a:noFill/>
          <a:ln>
            <a:noFill/>
          </a:ln>
        </p:spPr>
      </p:pic>
      <p:pic>
        <p:nvPicPr>
          <p:cNvPr id="788" name="Google Shape;788;p40"/>
          <p:cNvPicPr preferRelativeResize="0"/>
          <p:nvPr/>
        </p:nvPicPr>
        <p:blipFill rotWithShape="1">
          <a:blip r:embed="rId4">
            <a:alphaModFix/>
          </a:blip>
          <a:srcRect b="0" l="0" r="0" t="0"/>
          <a:stretch/>
        </p:blipFill>
        <p:spPr>
          <a:xfrm>
            <a:off x="10450085" y="6174618"/>
            <a:ext cx="828978" cy="828978"/>
          </a:xfrm>
          <a:prstGeom prst="rect">
            <a:avLst/>
          </a:prstGeom>
          <a:noFill/>
          <a:ln>
            <a:noFill/>
          </a:ln>
        </p:spPr>
      </p:pic>
      <p:pic>
        <p:nvPicPr>
          <p:cNvPr id="789" name="Google Shape;789;p40"/>
          <p:cNvPicPr preferRelativeResize="0"/>
          <p:nvPr/>
        </p:nvPicPr>
        <p:blipFill rotWithShape="1">
          <a:blip r:embed="rId5">
            <a:alphaModFix/>
          </a:blip>
          <a:srcRect b="0" l="0" r="0" t="0"/>
          <a:stretch/>
        </p:blipFill>
        <p:spPr>
          <a:xfrm>
            <a:off x="10590504" y="3311215"/>
            <a:ext cx="795468" cy="795468"/>
          </a:xfrm>
          <a:prstGeom prst="rect">
            <a:avLst/>
          </a:prstGeom>
          <a:noFill/>
          <a:ln>
            <a:noFill/>
          </a:ln>
        </p:spPr>
      </p:pic>
      <p:pic>
        <p:nvPicPr>
          <p:cNvPr id="790" name="Google Shape;790;p40"/>
          <p:cNvPicPr preferRelativeResize="0"/>
          <p:nvPr/>
        </p:nvPicPr>
        <p:blipFill rotWithShape="1">
          <a:blip r:embed="rId6">
            <a:alphaModFix/>
          </a:blip>
          <a:srcRect b="0" l="0" r="0" t="0"/>
          <a:stretch/>
        </p:blipFill>
        <p:spPr>
          <a:xfrm>
            <a:off x="4904044" y="3197761"/>
            <a:ext cx="895195" cy="895195"/>
          </a:xfrm>
          <a:prstGeom prst="rect">
            <a:avLst/>
          </a:prstGeom>
          <a:noFill/>
          <a:ln>
            <a:noFill/>
          </a:ln>
        </p:spPr>
      </p:pic>
      <p:sp>
        <p:nvSpPr>
          <p:cNvPr id="791" name="Google Shape;791;p40"/>
          <p:cNvSpPr txBox="1"/>
          <p:nvPr/>
        </p:nvSpPr>
        <p:spPr>
          <a:xfrm>
            <a:off x="10771323" y="9180000"/>
            <a:ext cx="2126684" cy="471924"/>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p.84</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5" name="Shape 795"/>
        <p:cNvGrpSpPr/>
        <p:nvPr/>
      </p:nvGrpSpPr>
      <p:grpSpPr>
        <a:xfrm>
          <a:off x="0" y="0"/>
          <a:ext cx="0" cy="0"/>
          <a:chOff x="0" y="0"/>
          <a:chExt cx="0" cy="0"/>
        </a:xfrm>
      </p:grpSpPr>
      <p:sp>
        <p:nvSpPr>
          <p:cNvPr id="796" name="Google Shape;796;p41"/>
          <p:cNvSpPr/>
          <p:nvPr/>
        </p:nvSpPr>
        <p:spPr>
          <a:xfrm>
            <a:off x="1268711" y="3009143"/>
            <a:ext cx="5033163" cy="2665793"/>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97" name="Google Shape;797;p41"/>
          <p:cNvSpPr/>
          <p:nvPr/>
        </p:nvSpPr>
        <p:spPr>
          <a:xfrm>
            <a:off x="6579301" y="3009143"/>
            <a:ext cx="5033163" cy="2665793"/>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98" name="Google Shape;798;p41"/>
          <p:cNvSpPr txBox="1"/>
          <p:nvPr/>
        </p:nvSpPr>
        <p:spPr>
          <a:xfrm>
            <a:off x="1979922" y="3411954"/>
            <a:ext cx="3051492" cy="995144"/>
          </a:xfrm>
          <a:prstGeom prst="rect">
            <a:avLst/>
          </a:prstGeom>
          <a:noFill/>
          <a:ln>
            <a:noFill/>
          </a:ln>
        </p:spPr>
        <p:txBody>
          <a:bodyPr anchorCtr="0" anchor="t" bIns="50800" lIns="50800" spcFirstLastPara="1" rIns="50800" wrap="square" tIns="50800">
            <a:spAutoFit/>
          </a:bodyPr>
          <a:lstStyle/>
          <a:p>
            <a:pPr indent="-457200" lvl="0" marL="457200" marR="0" rtl="0" algn="ctr">
              <a:lnSpc>
                <a:spcPct val="100000"/>
              </a:lnSpc>
              <a:spcBef>
                <a:spcPts val="1200"/>
              </a:spcBef>
              <a:spcAft>
                <a:spcPts val="0"/>
              </a:spcAft>
              <a:buClr>
                <a:schemeClr val="lt2"/>
              </a:buClr>
              <a:buSzPts val="2400"/>
              <a:buFont typeface="Arial"/>
              <a:buAutoNum type="alphaLcPeriod"/>
            </a:pPr>
            <a:r>
              <a:rPr b="1" i="0" lang="ja-JP" sz="2400" u="none" cap="none" strike="noStrike">
                <a:solidFill>
                  <a:schemeClr val="lt2"/>
                </a:solidFill>
                <a:latin typeface="Arial"/>
                <a:ea typeface="Arial"/>
                <a:cs typeface="Arial"/>
                <a:sym typeface="Arial"/>
              </a:rPr>
              <a:t>ディスカッションを始める</a:t>
            </a:r>
            <a:endParaRPr b="1" i="0" sz="2400" u="none" cap="none" strike="noStrike">
              <a:solidFill>
                <a:schemeClr val="lt2"/>
              </a:solidFill>
              <a:latin typeface="Arial"/>
              <a:ea typeface="Arial"/>
              <a:cs typeface="Arial"/>
              <a:sym typeface="Arial"/>
            </a:endParaRPr>
          </a:p>
        </p:txBody>
      </p:sp>
      <p:sp>
        <p:nvSpPr>
          <p:cNvPr id="799" name="Google Shape;799;p41"/>
          <p:cNvSpPr txBox="1"/>
          <p:nvPr/>
        </p:nvSpPr>
        <p:spPr>
          <a:xfrm>
            <a:off x="3112821" y="1768463"/>
            <a:ext cx="6779157" cy="748923"/>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ディスカッションを運営する</a:t>
            </a:r>
            <a:endParaRPr b="0" i="0" sz="1400" u="none" cap="none" strike="noStrike">
              <a:solidFill>
                <a:srgbClr val="000000"/>
              </a:solidFill>
              <a:latin typeface="Arial"/>
              <a:ea typeface="Arial"/>
              <a:cs typeface="Arial"/>
              <a:sym typeface="Arial"/>
            </a:endParaRPr>
          </a:p>
        </p:txBody>
      </p:sp>
      <p:sp>
        <p:nvSpPr>
          <p:cNvPr id="800" name="Google Shape;800;p41"/>
          <p:cNvSpPr txBox="1"/>
          <p:nvPr/>
        </p:nvSpPr>
        <p:spPr>
          <a:xfrm>
            <a:off x="1645377" y="4478602"/>
            <a:ext cx="4279830" cy="795089"/>
          </a:xfrm>
          <a:prstGeom prst="rect">
            <a:avLst/>
          </a:prstGeom>
          <a:noFill/>
          <a:ln>
            <a:noFill/>
          </a:ln>
        </p:spPr>
        <p:txBody>
          <a:bodyPr anchorCtr="0" anchor="t" bIns="50800" lIns="50800" spcFirstLastPara="1" rIns="50800" wrap="square" tIns="50800">
            <a:spAutoFit/>
          </a:bodyPr>
          <a:lstStyle/>
          <a:p>
            <a:pPr indent="-342900" lvl="0" marL="342900" marR="0" rtl="0" algn="l">
              <a:lnSpc>
                <a:spcPct val="125000"/>
              </a:lnSpc>
              <a:spcBef>
                <a:spcPts val="0"/>
              </a:spcBef>
              <a:spcAft>
                <a:spcPts val="0"/>
              </a:spcAft>
              <a:buClr>
                <a:schemeClr val="lt2"/>
              </a:buClr>
              <a:buSzPts val="1800"/>
              <a:buFont typeface="Arial"/>
              <a:buAutoNum type="arabicPeriod"/>
            </a:pPr>
            <a:r>
              <a:rPr b="0" i="0" lang="ja-JP" sz="1800" u="none" cap="none" strike="noStrike">
                <a:solidFill>
                  <a:schemeClr val="lt2"/>
                </a:solidFill>
                <a:latin typeface="Arial"/>
                <a:ea typeface="Arial"/>
                <a:cs typeface="Arial"/>
                <a:sym typeface="Arial"/>
              </a:rPr>
              <a:t>ディスカッションの目的を伝える</a:t>
            </a:r>
            <a:endParaRPr b="0" i="0" sz="1800" u="none" cap="none" strike="noStrike">
              <a:solidFill>
                <a:schemeClr val="lt2"/>
              </a:solidFill>
              <a:latin typeface="Arial"/>
              <a:ea typeface="Arial"/>
              <a:cs typeface="Arial"/>
              <a:sym typeface="Arial"/>
            </a:endParaRPr>
          </a:p>
          <a:p>
            <a:pPr indent="-342900" lvl="0" marL="342900" marR="0" rtl="0" algn="l">
              <a:lnSpc>
                <a:spcPct val="125000"/>
              </a:lnSpc>
              <a:spcBef>
                <a:spcPts val="0"/>
              </a:spcBef>
              <a:spcAft>
                <a:spcPts val="0"/>
              </a:spcAft>
              <a:buClr>
                <a:schemeClr val="lt2"/>
              </a:buClr>
              <a:buSzPts val="1800"/>
              <a:buFont typeface="Arial"/>
              <a:buAutoNum type="arabicPeriod"/>
            </a:pPr>
            <a:r>
              <a:rPr b="0" i="0" lang="ja-JP" sz="1800" u="none" cap="none" strike="noStrike">
                <a:solidFill>
                  <a:schemeClr val="lt2"/>
                </a:solidFill>
                <a:latin typeface="Arial"/>
                <a:ea typeface="Arial"/>
                <a:cs typeface="Arial"/>
                <a:sym typeface="Arial"/>
              </a:rPr>
              <a:t>次に、学生の準備状況を確認する</a:t>
            </a:r>
            <a:endParaRPr b="0" i="0" sz="1800" u="none" cap="none" strike="noStrike">
              <a:solidFill>
                <a:schemeClr val="lt2"/>
              </a:solidFill>
              <a:latin typeface="Arial"/>
              <a:ea typeface="Arial"/>
              <a:cs typeface="Arial"/>
              <a:sym typeface="Arial"/>
            </a:endParaRPr>
          </a:p>
        </p:txBody>
      </p:sp>
      <p:sp>
        <p:nvSpPr>
          <p:cNvPr id="801" name="Google Shape;801;p41"/>
          <p:cNvSpPr txBox="1"/>
          <p:nvPr/>
        </p:nvSpPr>
        <p:spPr>
          <a:xfrm>
            <a:off x="7230279" y="3506648"/>
            <a:ext cx="346436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b. 議論を促す</a:t>
            </a:r>
            <a:endParaRPr b="1" i="0" sz="2400" u="none" cap="none" strike="noStrike">
              <a:solidFill>
                <a:schemeClr val="lt2"/>
              </a:solidFill>
              <a:latin typeface="Arial"/>
              <a:ea typeface="Arial"/>
              <a:cs typeface="Arial"/>
              <a:sym typeface="Arial"/>
            </a:endParaRPr>
          </a:p>
        </p:txBody>
      </p:sp>
      <p:sp>
        <p:nvSpPr>
          <p:cNvPr id="802" name="Google Shape;802;p41"/>
          <p:cNvSpPr txBox="1"/>
          <p:nvPr/>
        </p:nvSpPr>
        <p:spPr>
          <a:xfrm>
            <a:off x="6947527" y="4275140"/>
            <a:ext cx="3754449" cy="1141338"/>
          </a:xfrm>
          <a:prstGeom prst="rect">
            <a:avLst/>
          </a:prstGeom>
          <a:noFill/>
          <a:ln>
            <a:noFill/>
          </a:ln>
        </p:spPr>
        <p:txBody>
          <a:bodyPr anchorCtr="0" anchor="t" bIns="50800" lIns="50800" spcFirstLastPara="1" rIns="50800" wrap="square" tIns="50800">
            <a:spAutoFit/>
          </a:bodyPr>
          <a:lstStyle/>
          <a:p>
            <a:pPr indent="-342900" lvl="0" marL="342900" marR="0" rtl="0" algn="l">
              <a:lnSpc>
                <a:spcPct val="125000"/>
              </a:lnSpc>
              <a:spcBef>
                <a:spcPts val="0"/>
              </a:spcBef>
              <a:spcAft>
                <a:spcPts val="0"/>
              </a:spcAft>
              <a:buClr>
                <a:schemeClr val="lt2"/>
              </a:buClr>
              <a:buSzPts val="1800"/>
              <a:buFont typeface="Arial"/>
              <a:buAutoNum type="arabicPeriod"/>
            </a:pPr>
            <a:r>
              <a:rPr b="0" i="0" lang="ja-JP" sz="1800" u="none" cap="none" strike="noStrike">
                <a:solidFill>
                  <a:schemeClr val="lt2"/>
                </a:solidFill>
                <a:latin typeface="Arial"/>
                <a:ea typeface="Arial"/>
                <a:cs typeface="Arial"/>
                <a:sym typeface="Arial"/>
              </a:rPr>
              <a:t>観察する</a:t>
            </a:r>
            <a:endParaRPr b="0" i="0" sz="1800" u="none" cap="none" strike="noStrike">
              <a:solidFill>
                <a:schemeClr val="lt2"/>
              </a:solidFill>
              <a:latin typeface="Arial"/>
              <a:ea typeface="Arial"/>
              <a:cs typeface="Arial"/>
              <a:sym typeface="Arial"/>
            </a:endParaRPr>
          </a:p>
          <a:p>
            <a:pPr indent="-342900" lvl="0" marL="342900" marR="0" rtl="0" algn="l">
              <a:lnSpc>
                <a:spcPct val="125000"/>
              </a:lnSpc>
              <a:spcBef>
                <a:spcPts val="0"/>
              </a:spcBef>
              <a:spcAft>
                <a:spcPts val="0"/>
              </a:spcAft>
              <a:buClr>
                <a:schemeClr val="lt2"/>
              </a:buClr>
              <a:buSzPts val="1800"/>
              <a:buFont typeface="Arial"/>
              <a:buAutoNum type="arabicPeriod"/>
            </a:pPr>
            <a:r>
              <a:rPr b="0" i="0" lang="ja-JP" sz="1800" u="none" cap="none" strike="noStrike">
                <a:solidFill>
                  <a:schemeClr val="lt2"/>
                </a:solidFill>
                <a:latin typeface="Arial"/>
                <a:ea typeface="Arial"/>
                <a:cs typeface="Arial"/>
                <a:sym typeface="Arial"/>
              </a:rPr>
              <a:t>傾聴する</a:t>
            </a:r>
            <a:endParaRPr b="0" i="0" sz="1800" u="none" cap="none" strike="noStrike">
              <a:solidFill>
                <a:schemeClr val="lt2"/>
              </a:solidFill>
              <a:latin typeface="Arial"/>
              <a:ea typeface="Arial"/>
              <a:cs typeface="Arial"/>
              <a:sym typeface="Arial"/>
            </a:endParaRPr>
          </a:p>
          <a:p>
            <a:pPr indent="-342900" lvl="0" marL="342900" marR="0" rtl="0" algn="l">
              <a:lnSpc>
                <a:spcPct val="125000"/>
              </a:lnSpc>
              <a:spcBef>
                <a:spcPts val="0"/>
              </a:spcBef>
              <a:spcAft>
                <a:spcPts val="0"/>
              </a:spcAft>
              <a:buClr>
                <a:schemeClr val="lt2"/>
              </a:buClr>
              <a:buSzPts val="1800"/>
              <a:buFont typeface="Arial"/>
              <a:buAutoNum type="arabicPeriod"/>
            </a:pPr>
            <a:r>
              <a:rPr b="0" i="0" lang="ja-JP" sz="1800" u="none" cap="none" strike="noStrike">
                <a:solidFill>
                  <a:schemeClr val="lt2"/>
                </a:solidFill>
                <a:latin typeface="Arial"/>
                <a:ea typeface="Arial"/>
                <a:cs typeface="Arial"/>
                <a:sym typeface="Arial"/>
              </a:rPr>
              <a:t>受け止める</a:t>
            </a:r>
            <a:endParaRPr b="0" i="0" sz="1800" u="none" cap="none" strike="noStrike">
              <a:solidFill>
                <a:schemeClr val="lt2"/>
              </a:solidFill>
              <a:latin typeface="Arial"/>
              <a:ea typeface="Arial"/>
              <a:cs typeface="Arial"/>
              <a:sym typeface="Arial"/>
            </a:endParaRPr>
          </a:p>
        </p:txBody>
      </p:sp>
      <p:sp>
        <p:nvSpPr>
          <p:cNvPr id="803" name="Google Shape;803;p41"/>
          <p:cNvSpPr/>
          <p:nvPr/>
        </p:nvSpPr>
        <p:spPr>
          <a:xfrm>
            <a:off x="1268711" y="5966557"/>
            <a:ext cx="5033163" cy="2665793"/>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804" name="Google Shape;804;p41"/>
          <p:cNvSpPr/>
          <p:nvPr/>
        </p:nvSpPr>
        <p:spPr>
          <a:xfrm>
            <a:off x="6579301" y="5966557"/>
            <a:ext cx="5033163" cy="2665793"/>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805" name="Google Shape;805;p41"/>
          <p:cNvSpPr txBox="1"/>
          <p:nvPr/>
        </p:nvSpPr>
        <p:spPr>
          <a:xfrm>
            <a:off x="1852552" y="6313218"/>
            <a:ext cx="3318522"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c.軌道を修正する</a:t>
            </a:r>
            <a:endParaRPr b="1" i="0" sz="2400" u="none" cap="none" strike="noStrike">
              <a:solidFill>
                <a:schemeClr val="lt2"/>
              </a:solidFill>
              <a:latin typeface="Arial"/>
              <a:ea typeface="Arial"/>
              <a:cs typeface="Arial"/>
              <a:sym typeface="Arial"/>
            </a:endParaRPr>
          </a:p>
        </p:txBody>
      </p:sp>
      <p:sp>
        <p:nvSpPr>
          <p:cNvPr id="806" name="Google Shape;806;p41"/>
          <p:cNvSpPr txBox="1"/>
          <p:nvPr/>
        </p:nvSpPr>
        <p:spPr>
          <a:xfrm>
            <a:off x="1645377" y="7134590"/>
            <a:ext cx="4180784" cy="1141338"/>
          </a:xfrm>
          <a:prstGeom prst="rect">
            <a:avLst/>
          </a:prstGeom>
          <a:noFill/>
          <a:ln>
            <a:noFill/>
          </a:ln>
        </p:spPr>
        <p:txBody>
          <a:bodyPr anchorCtr="0" anchor="t" bIns="50800" lIns="50800" spcFirstLastPara="1" rIns="50800" wrap="square" tIns="50800">
            <a:spAutoFit/>
          </a:bodyPr>
          <a:lstStyle/>
          <a:p>
            <a:pPr indent="-342900" lvl="0" marL="342900" marR="0" rtl="0" algn="l">
              <a:lnSpc>
                <a:spcPct val="125000"/>
              </a:lnSpc>
              <a:spcBef>
                <a:spcPts val="0"/>
              </a:spcBef>
              <a:spcAft>
                <a:spcPts val="0"/>
              </a:spcAft>
              <a:buClr>
                <a:schemeClr val="lt2"/>
              </a:buClr>
              <a:buSzPts val="1800"/>
              <a:buFont typeface="Arial"/>
              <a:buAutoNum type="arabicPeriod"/>
            </a:pPr>
            <a:r>
              <a:rPr b="0" i="0" lang="ja-JP" sz="1800" u="none" cap="none" strike="noStrike">
                <a:solidFill>
                  <a:schemeClr val="lt2"/>
                </a:solidFill>
                <a:latin typeface="Arial"/>
                <a:ea typeface="Arial"/>
                <a:cs typeface="Arial"/>
                <a:sym typeface="Arial"/>
              </a:rPr>
              <a:t>気づかせる</a:t>
            </a:r>
            <a:endParaRPr b="0" i="0" sz="1800" u="none" cap="none" strike="noStrike">
              <a:solidFill>
                <a:schemeClr val="lt2"/>
              </a:solidFill>
              <a:latin typeface="Arial"/>
              <a:ea typeface="Arial"/>
              <a:cs typeface="Arial"/>
              <a:sym typeface="Arial"/>
            </a:endParaRPr>
          </a:p>
          <a:p>
            <a:pPr indent="-342900" lvl="0" marL="342900" marR="0" rtl="0" algn="l">
              <a:lnSpc>
                <a:spcPct val="125000"/>
              </a:lnSpc>
              <a:spcBef>
                <a:spcPts val="0"/>
              </a:spcBef>
              <a:spcAft>
                <a:spcPts val="0"/>
              </a:spcAft>
              <a:buClr>
                <a:schemeClr val="lt2"/>
              </a:buClr>
              <a:buSzPts val="1800"/>
              <a:buFont typeface="Arial"/>
              <a:buAutoNum type="arabicPeriod"/>
            </a:pPr>
            <a:r>
              <a:rPr b="0" i="0" lang="ja-JP" sz="1800" u="none" cap="none" strike="noStrike">
                <a:solidFill>
                  <a:schemeClr val="lt2"/>
                </a:solidFill>
                <a:latin typeface="Arial"/>
                <a:ea typeface="Arial"/>
                <a:cs typeface="Arial"/>
                <a:sym typeface="Arial"/>
              </a:rPr>
              <a:t>問いかけ方を変える</a:t>
            </a:r>
            <a:endParaRPr b="0" i="0" sz="1800" u="none" cap="none" strike="noStrike">
              <a:solidFill>
                <a:schemeClr val="lt2"/>
              </a:solidFill>
              <a:latin typeface="Arial"/>
              <a:ea typeface="Arial"/>
              <a:cs typeface="Arial"/>
              <a:sym typeface="Arial"/>
            </a:endParaRPr>
          </a:p>
          <a:p>
            <a:pPr indent="-342900" lvl="0" marL="342900" marR="0" rtl="0" algn="l">
              <a:lnSpc>
                <a:spcPct val="125000"/>
              </a:lnSpc>
              <a:spcBef>
                <a:spcPts val="0"/>
              </a:spcBef>
              <a:spcAft>
                <a:spcPts val="0"/>
              </a:spcAft>
              <a:buClr>
                <a:schemeClr val="lt2"/>
              </a:buClr>
              <a:buSzPts val="1800"/>
              <a:buFont typeface="Arial"/>
              <a:buAutoNum type="arabicPeriod"/>
            </a:pPr>
            <a:r>
              <a:rPr b="0" i="0" lang="ja-JP" sz="1800" u="none" cap="none" strike="noStrike">
                <a:solidFill>
                  <a:schemeClr val="lt2"/>
                </a:solidFill>
                <a:latin typeface="Arial"/>
                <a:ea typeface="Arial"/>
                <a:cs typeface="Arial"/>
                <a:sym typeface="Arial"/>
              </a:rPr>
              <a:t>他の学生を巻き込む</a:t>
            </a:r>
            <a:endParaRPr b="0" i="0" sz="1800" u="none" cap="none" strike="noStrike">
              <a:solidFill>
                <a:schemeClr val="lt2"/>
              </a:solidFill>
              <a:latin typeface="Arial"/>
              <a:ea typeface="Arial"/>
              <a:cs typeface="Arial"/>
              <a:sym typeface="Arial"/>
            </a:endParaRPr>
          </a:p>
        </p:txBody>
      </p:sp>
      <p:sp>
        <p:nvSpPr>
          <p:cNvPr id="807" name="Google Shape;807;p41"/>
          <p:cNvSpPr txBox="1"/>
          <p:nvPr/>
        </p:nvSpPr>
        <p:spPr>
          <a:xfrm>
            <a:off x="7156887" y="6235626"/>
            <a:ext cx="3677195" cy="995144"/>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d. ディスカッションを</a:t>
            </a:r>
            <a:br>
              <a:rPr b="1" i="0" lang="ja-JP" sz="2400" u="none" cap="none" strike="noStrike">
                <a:solidFill>
                  <a:schemeClr val="lt2"/>
                </a:solidFill>
                <a:latin typeface="Arial"/>
                <a:ea typeface="Arial"/>
                <a:cs typeface="Arial"/>
                <a:sym typeface="Arial"/>
              </a:rPr>
            </a:br>
            <a:r>
              <a:rPr b="1" i="0" lang="ja-JP" sz="2400" u="none" cap="none" strike="noStrike">
                <a:solidFill>
                  <a:schemeClr val="lt2"/>
                </a:solidFill>
                <a:latin typeface="Arial"/>
                <a:ea typeface="Arial"/>
                <a:cs typeface="Arial"/>
                <a:sym typeface="Arial"/>
              </a:rPr>
              <a:t>締めくくる</a:t>
            </a:r>
            <a:endParaRPr b="1" i="0" sz="2400" u="none" cap="none" strike="noStrike">
              <a:solidFill>
                <a:schemeClr val="lt2"/>
              </a:solidFill>
              <a:latin typeface="Arial"/>
              <a:ea typeface="Arial"/>
              <a:cs typeface="Arial"/>
              <a:sym typeface="Arial"/>
            </a:endParaRPr>
          </a:p>
        </p:txBody>
      </p:sp>
      <p:sp>
        <p:nvSpPr>
          <p:cNvPr id="808" name="Google Shape;808;p41"/>
          <p:cNvSpPr txBox="1"/>
          <p:nvPr/>
        </p:nvSpPr>
        <p:spPr>
          <a:xfrm>
            <a:off x="6894050" y="7230770"/>
            <a:ext cx="4465373" cy="948978"/>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学生を指名して今日のディスカッションの結論を述べさせてもよい。</a:t>
            </a:r>
            <a:endParaRPr b="1" i="0" sz="1800" u="none" cap="none" strike="noStrike">
              <a:solidFill>
                <a:schemeClr val="lt2"/>
              </a:solidFill>
              <a:latin typeface="Arial"/>
              <a:ea typeface="Arial"/>
              <a:cs typeface="Arial"/>
              <a:sym typeface="Arial"/>
            </a:endParaRPr>
          </a:p>
        </p:txBody>
      </p:sp>
      <p:sp>
        <p:nvSpPr>
          <p:cNvPr id="809" name="Google Shape;809;p41"/>
          <p:cNvSpPr txBox="1"/>
          <p:nvPr>
            <p:ph type="title"/>
          </p:nvPr>
        </p:nvSpPr>
        <p:spPr>
          <a:xfrm>
            <a:off x="788653" y="342295"/>
            <a:ext cx="12317748"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latin typeface="Arial"/>
                <a:ea typeface="Arial"/>
                <a:cs typeface="Arial"/>
                <a:sym typeface="Arial"/>
              </a:rPr>
              <a:t>9章 ディスカッションを導く④</a:t>
            </a:r>
            <a:endParaRPr/>
          </a:p>
        </p:txBody>
      </p:sp>
      <p:pic>
        <p:nvPicPr>
          <p:cNvPr id="810" name="Google Shape;810;p41"/>
          <p:cNvPicPr preferRelativeResize="0"/>
          <p:nvPr/>
        </p:nvPicPr>
        <p:blipFill rotWithShape="1">
          <a:blip r:embed="rId3">
            <a:alphaModFix/>
          </a:blip>
          <a:srcRect b="0" l="0" r="0" t="0"/>
          <a:stretch/>
        </p:blipFill>
        <p:spPr>
          <a:xfrm>
            <a:off x="5108016" y="3573598"/>
            <a:ext cx="718145" cy="718145"/>
          </a:xfrm>
          <a:prstGeom prst="rect">
            <a:avLst/>
          </a:prstGeom>
          <a:noFill/>
          <a:ln>
            <a:noFill/>
          </a:ln>
        </p:spPr>
      </p:pic>
      <p:pic>
        <p:nvPicPr>
          <p:cNvPr id="811" name="Google Shape;811;p41"/>
          <p:cNvPicPr preferRelativeResize="0"/>
          <p:nvPr/>
        </p:nvPicPr>
        <p:blipFill rotWithShape="1">
          <a:blip r:embed="rId4">
            <a:alphaModFix/>
          </a:blip>
          <a:srcRect b="0" l="0" r="0" t="0"/>
          <a:stretch/>
        </p:blipFill>
        <p:spPr>
          <a:xfrm>
            <a:off x="10577483" y="3528195"/>
            <a:ext cx="763548" cy="763548"/>
          </a:xfrm>
          <a:prstGeom prst="rect">
            <a:avLst/>
          </a:prstGeom>
          <a:noFill/>
          <a:ln>
            <a:noFill/>
          </a:ln>
        </p:spPr>
      </p:pic>
      <p:pic>
        <p:nvPicPr>
          <p:cNvPr id="812" name="Google Shape;812;p41"/>
          <p:cNvPicPr preferRelativeResize="0"/>
          <p:nvPr/>
        </p:nvPicPr>
        <p:blipFill rotWithShape="1">
          <a:blip r:embed="rId5">
            <a:alphaModFix/>
          </a:blip>
          <a:srcRect b="0" l="0" r="0" t="0"/>
          <a:stretch/>
        </p:blipFill>
        <p:spPr>
          <a:xfrm>
            <a:off x="10577484" y="6467223"/>
            <a:ext cx="763547" cy="763547"/>
          </a:xfrm>
          <a:prstGeom prst="rect">
            <a:avLst/>
          </a:prstGeom>
          <a:noFill/>
          <a:ln>
            <a:noFill/>
          </a:ln>
        </p:spPr>
      </p:pic>
      <p:pic>
        <p:nvPicPr>
          <p:cNvPr id="813" name="Google Shape;813;p41"/>
          <p:cNvPicPr preferRelativeResize="0"/>
          <p:nvPr/>
        </p:nvPicPr>
        <p:blipFill rotWithShape="1">
          <a:blip r:embed="rId6">
            <a:alphaModFix/>
          </a:blip>
          <a:srcRect b="0" l="0" r="0" t="0"/>
          <a:stretch/>
        </p:blipFill>
        <p:spPr>
          <a:xfrm>
            <a:off x="5093122" y="6314208"/>
            <a:ext cx="691090" cy="691090"/>
          </a:xfrm>
          <a:prstGeom prst="rect">
            <a:avLst/>
          </a:prstGeom>
          <a:noFill/>
          <a:ln>
            <a:noFill/>
          </a:ln>
        </p:spPr>
      </p:pic>
      <p:sp>
        <p:nvSpPr>
          <p:cNvPr id="814" name="Google Shape;814;p41"/>
          <p:cNvSpPr txBox="1"/>
          <p:nvPr/>
        </p:nvSpPr>
        <p:spPr>
          <a:xfrm>
            <a:off x="8708261" y="4291743"/>
            <a:ext cx="3396797" cy="1109535"/>
          </a:xfrm>
          <a:prstGeom prst="rect">
            <a:avLst/>
          </a:prstGeom>
          <a:noFill/>
          <a:ln>
            <a:noFill/>
          </a:ln>
        </p:spPr>
        <p:txBody>
          <a:bodyPr anchorCtr="0" anchor="t" bIns="45700" lIns="91425" spcFirstLastPara="1" rIns="91425" wrap="square" tIns="457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4.  議論を深める</a:t>
            </a:r>
            <a:endParaRPr b="0" i="0" sz="1800" u="none" cap="none" strike="noStrike">
              <a:solidFill>
                <a:schemeClr val="lt2"/>
              </a:solidFill>
              <a:latin typeface="Arial"/>
              <a:ea typeface="Arial"/>
              <a:cs typeface="Arial"/>
              <a:sym typeface="Arial"/>
            </a:endParaRPr>
          </a:p>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5.  整理し論点を</a:t>
            </a:r>
            <a:br>
              <a:rPr b="0" i="0" lang="ja-JP" sz="1800" u="none" cap="none" strike="noStrike">
                <a:solidFill>
                  <a:schemeClr val="lt2"/>
                </a:solidFill>
                <a:latin typeface="Arial"/>
                <a:ea typeface="Arial"/>
                <a:cs typeface="Arial"/>
                <a:sym typeface="Arial"/>
              </a:rPr>
            </a:br>
            <a:r>
              <a:rPr b="0" i="0" lang="ja-JP" sz="1800" u="none" cap="none" strike="noStrike">
                <a:solidFill>
                  <a:schemeClr val="lt2"/>
                </a:solidFill>
                <a:latin typeface="Arial"/>
                <a:ea typeface="Arial"/>
                <a:cs typeface="Arial"/>
                <a:sym typeface="Arial"/>
              </a:rPr>
              <a:t>     明確にする</a:t>
            </a:r>
            <a:endParaRPr b="0" i="0" sz="1800" u="none" cap="none" strike="noStrike">
              <a:solidFill>
                <a:schemeClr val="lt2"/>
              </a:solidFill>
              <a:latin typeface="Arial"/>
              <a:ea typeface="Arial"/>
              <a:cs typeface="Arial"/>
              <a:sym typeface="Arial"/>
            </a:endParaRPr>
          </a:p>
        </p:txBody>
      </p:sp>
      <p:sp>
        <p:nvSpPr>
          <p:cNvPr id="815" name="Google Shape;815;p41"/>
          <p:cNvSpPr txBox="1"/>
          <p:nvPr/>
        </p:nvSpPr>
        <p:spPr>
          <a:xfrm>
            <a:off x="10771323" y="9180000"/>
            <a:ext cx="2126684" cy="471924"/>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pp.86-89</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9" name="Shape 819"/>
        <p:cNvGrpSpPr/>
        <p:nvPr/>
      </p:nvGrpSpPr>
      <p:grpSpPr>
        <a:xfrm>
          <a:off x="0" y="0"/>
          <a:ext cx="0" cy="0"/>
          <a:chOff x="0" y="0"/>
          <a:chExt cx="0" cy="0"/>
        </a:xfrm>
      </p:grpSpPr>
      <p:sp>
        <p:nvSpPr>
          <p:cNvPr id="820" name="Google Shape;820;p42"/>
          <p:cNvSpPr/>
          <p:nvPr/>
        </p:nvSpPr>
        <p:spPr>
          <a:xfrm>
            <a:off x="541757" y="3028369"/>
            <a:ext cx="3803202"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821" name="Google Shape;821;p42"/>
          <p:cNvSpPr txBox="1"/>
          <p:nvPr/>
        </p:nvSpPr>
        <p:spPr>
          <a:xfrm>
            <a:off x="1601020" y="3536940"/>
            <a:ext cx="1333698"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観察する</a:t>
            </a:r>
            <a:endParaRPr b="1" i="0" sz="2400" u="none" cap="none" strike="noStrike">
              <a:solidFill>
                <a:schemeClr val="lt2"/>
              </a:solidFill>
              <a:latin typeface="Arial"/>
              <a:ea typeface="Arial"/>
              <a:cs typeface="Arial"/>
              <a:sym typeface="Arial"/>
            </a:endParaRPr>
          </a:p>
        </p:txBody>
      </p:sp>
      <p:sp>
        <p:nvSpPr>
          <p:cNvPr id="822" name="Google Shape;822;p42"/>
          <p:cNvSpPr/>
          <p:nvPr/>
        </p:nvSpPr>
        <p:spPr>
          <a:xfrm>
            <a:off x="4612083" y="3028369"/>
            <a:ext cx="3803202"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823" name="Google Shape;823;p42"/>
          <p:cNvSpPr txBox="1"/>
          <p:nvPr/>
        </p:nvSpPr>
        <p:spPr>
          <a:xfrm>
            <a:off x="5654667" y="3560390"/>
            <a:ext cx="1333698"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傾聴する</a:t>
            </a:r>
            <a:endParaRPr b="1" i="0" sz="2400" u="none" cap="none" strike="noStrike">
              <a:solidFill>
                <a:schemeClr val="lt2"/>
              </a:solidFill>
              <a:latin typeface="Arial"/>
              <a:ea typeface="Arial"/>
              <a:cs typeface="Arial"/>
              <a:sym typeface="Arial"/>
            </a:endParaRPr>
          </a:p>
        </p:txBody>
      </p:sp>
      <p:sp>
        <p:nvSpPr>
          <p:cNvPr id="824" name="Google Shape;824;p42"/>
          <p:cNvSpPr/>
          <p:nvPr/>
        </p:nvSpPr>
        <p:spPr>
          <a:xfrm>
            <a:off x="8682409" y="3028369"/>
            <a:ext cx="3803202"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825" name="Google Shape;825;p42"/>
          <p:cNvSpPr txBox="1"/>
          <p:nvPr/>
        </p:nvSpPr>
        <p:spPr>
          <a:xfrm>
            <a:off x="9679376" y="3516023"/>
            <a:ext cx="1641475"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受け止める</a:t>
            </a:r>
            <a:endParaRPr b="1" i="0" sz="2400" u="none" cap="none" strike="noStrike">
              <a:solidFill>
                <a:schemeClr val="lt2"/>
              </a:solidFill>
              <a:latin typeface="Arial"/>
              <a:ea typeface="Arial"/>
              <a:cs typeface="Arial"/>
              <a:sym typeface="Arial"/>
            </a:endParaRPr>
          </a:p>
        </p:txBody>
      </p:sp>
      <p:sp>
        <p:nvSpPr>
          <p:cNvPr id="826" name="Google Shape;826;p42"/>
          <p:cNvSpPr txBox="1"/>
          <p:nvPr/>
        </p:nvSpPr>
        <p:spPr>
          <a:xfrm>
            <a:off x="1269999" y="1785204"/>
            <a:ext cx="10464801" cy="780653"/>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ディスカッション運営時に議論を促す方法</a:t>
            </a:r>
            <a:endParaRPr b="0" i="0" sz="1400" u="none" cap="none" strike="noStrike">
              <a:solidFill>
                <a:srgbClr val="000000"/>
              </a:solidFill>
              <a:latin typeface="Arial"/>
              <a:ea typeface="Arial"/>
              <a:cs typeface="Arial"/>
              <a:sym typeface="Arial"/>
            </a:endParaRPr>
          </a:p>
        </p:txBody>
      </p:sp>
      <p:sp>
        <p:nvSpPr>
          <p:cNvPr id="827" name="Google Shape;827;p42"/>
          <p:cNvSpPr txBox="1"/>
          <p:nvPr/>
        </p:nvSpPr>
        <p:spPr>
          <a:xfrm>
            <a:off x="765557" y="4008864"/>
            <a:ext cx="3496121" cy="1487587"/>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教員は参加者ではなく、議論を導くファシリテーターである。学生の態度や表情を読み取りながら議論を進める。</a:t>
            </a:r>
            <a:endParaRPr b="0" i="0" sz="1400" u="none" cap="none" strike="noStrike">
              <a:solidFill>
                <a:srgbClr val="000000"/>
              </a:solidFill>
              <a:latin typeface="Arial"/>
              <a:ea typeface="Arial"/>
              <a:cs typeface="Arial"/>
              <a:sym typeface="Arial"/>
            </a:endParaRPr>
          </a:p>
        </p:txBody>
      </p:sp>
      <p:sp>
        <p:nvSpPr>
          <p:cNvPr id="828" name="Google Shape;828;p42"/>
          <p:cNvSpPr/>
          <p:nvPr/>
        </p:nvSpPr>
        <p:spPr>
          <a:xfrm>
            <a:off x="2710482" y="6071691"/>
            <a:ext cx="3803202"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829" name="Google Shape;829;p42"/>
          <p:cNvSpPr txBox="1"/>
          <p:nvPr/>
        </p:nvSpPr>
        <p:spPr>
          <a:xfrm>
            <a:off x="3405660" y="6752512"/>
            <a:ext cx="1949252"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議論を深める</a:t>
            </a:r>
            <a:endParaRPr b="1" i="0" sz="2400" u="none" cap="none" strike="noStrike">
              <a:solidFill>
                <a:schemeClr val="lt2"/>
              </a:solidFill>
              <a:latin typeface="Arial"/>
              <a:ea typeface="Arial"/>
              <a:cs typeface="Arial"/>
              <a:sym typeface="Arial"/>
            </a:endParaRPr>
          </a:p>
        </p:txBody>
      </p:sp>
      <p:sp>
        <p:nvSpPr>
          <p:cNvPr id="830" name="Google Shape;830;p42"/>
          <p:cNvSpPr/>
          <p:nvPr/>
        </p:nvSpPr>
        <p:spPr>
          <a:xfrm>
            <a:off x="6780808" y="6052837"/>
            <a:ext cx="3803202"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831" name="Google Shape;831;p42"/>
          <p:cNvSpPr txBox="1"/>
          <p:nvPr/>
        </p:nvSpPr>
        <p:spPr>
          <a:xfrm>
            <a:off x="7521413" y="6644721"/>
            <a:ext cx="1949252"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整理し論点を</a:t>
            </a:r>
            <a:br>
              <a:rPr b="1" i="0" lang="ja-JP" sz="2400" u="none" cap="none" strike="noStrike">
                <a:solidFill>
                  <a:schemeClr val="lt2"/>
                </a:solidFill>
                <a:latin typeface="Arial"/>
                <a:ea typeface="Arial"/>
                <a:cs typeface="Arial"/>
                <a:sym typeface="Arial"/>
              </a:rPr>
            </a:br>
            <a:r>
              <a:rPr b="1" i="0" lang="ja-JP" sz="2400" u="none" cap="none" strike="noStrike">
                <a:solidFill>
                  <a:schemeClr val="lt2"/>
                </a:solidFill>
                <a:latin typeface="Arial"/>
                <a:ea typeface="Arial"/>
                <a:cs typeface="Arial"/>
                <a:sym typeface="Arial"/>
              </a:rPr>
              <a:t>明確にする</a:t>
            </a:r>
            <a:endParaRPr b="1" i="0" sz="2400" u="none" cap="none" strike="noStrike">
              <a:solidFill>
                <a:schemeClr val="lt2"/>
              </a:solidFill>
              <a:latin typeface="Arial"/>
              <a:ea typeface="Arial"/>
              <a:cs typeface="Arial"/>
              <a:sym typeface="Arial"/>
            </a:endParaRPr>
          </a:p>
        </p:txBody>
      </p:sp>
      <p:sp>
        <p:nvSpPr>
          <p:cNvPr id="832" name="Google Shape;832;p42"/>
          <p:cNvSpPr txBox="1"/>
          <p:nvPr/>
        </p:nvSpPr>
        <p:spPr>
          <a:xfrm>
            <a:off x="4724959" y="4136762"/>
            <a:ext cx="3577450" cy="1141338"/>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頷き, 相槌, ほほえみを行うと、学生が話しやすい雰囲気をつくることができる。</a:t>
            </a:r>
            <a:endParaRPr b="0" i="0" sz="1800" u="none" cap="none" strike="noStrike">
              <a:solidFill>
                <a:schemeClr val="lt2"/>
              </a:solidFill>
              <a:latin typeface="Arial"/>
              <a:ea typeface="Arial"/>
              <a:cs typeface="Arial"/>
              <a:sym typeface="Arial"/>
            </a:endParaRPr>
          </a:p>
        </p:txBody>
      </p:sp>
      <p:sp>
        <p:nvSpPr>
          <p:cNvPr id="833" name="Google Shape;833;p42"/>
          <p:cNvSpPr txBox="1"/>
          <p:nvPr/>
        </p:nvSpPr>
        <p:spPr>
          <a:xfrm>
            <a:off x="8814875" y="3998796"/>
            <a:ext cx="3536551" cy="1487587"/>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学生が話し終わってから、「ということですね」と要約し、「他に言い残したことはないか？」と確認することは有効である。</a:t>
            </a:r>
            <a:endParaRPr b="0" i="0" sz="1800" u="none" cap="none" strike="noStrike">
              <a:solidFill>
                <a:schemeClr val="lt2"/>
              </a:solidFill>
              <a:latin typeface="Arial"/>
              <a:ea typeface="Arial"/>
              <a:cs typeface="Arial"/>
              <a:sym typeface="Arial"/>
            </a:endParaRPr>
          </a:p>
        </p:txBody>
      </p:sp>
      <p:sp>
        <p:nvSpPr>
          <p:cNvPr id="834" name="Google Shape;834;p42"/>
          <p:cNvSpPr txBox="1"/>
          <p:nvPr/>
        </p:nvSpPr>
        <p:spPr>
          <a:xfrm>
            <a:off x="2809288" y="7342011"/>
            <a:ext cx="3605590" cy="1141338"/>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学生の思考を尊重しながらも、学生の意見に対して重ねて問いかけることは重要である。</a:t>
            </a:r>
            <a:endParaRPr b="0" i="0" sz="1800" u="none" cap="none" strike="noStrike">
              <a:solidFill>
                <a:schemeClr val="lt2"/>
              </a:solidFill>
              <a:latin typeface="Arial"/>
              <a:ea typeface="Arial"/>
              <a:cs typeface="Arial"/>
              <a:sym typeface="Arial"/>
            </a:endParaRPr>
          </a:p>
        </p:txBody>
      </p:sp>
      <p:sp>
        <p:nvSpPr>
          <p:cNvPr id="835" name="Google Shape;835;p42"/>
          <p:cNvSpPr txBox="1"/>
          <p:nvPr/>
        </p:nvSpPr>
        <p:spPr>
          <a:xfrm>
            <a:off x="6918993" y="7493884"/>
            <a:ext cx="3664157" cy="795089"/>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数名の学生の意見を聞いた後に、議論を整理し論点を明確にする。</a:t>
            </a:r>
            <a:endParaRPr b="0" i="0" sz="1800" u="none" cap="none" strike="noStrike">
              <a:solidFill>
                <a:schemeClr val="lt2"/>
              </a:solidFill>
              <a:latin typeface="Arial"/>
              <a:ea typeface="Arial"/>
              <a:cs typeface="Arial"/>
              <a:sym typeface="Arial"/>
            </a:endParaRPr>
          </a:p>
        </p:txBody>
      </p:sp>
      <p:sp>
        <p:nvSpPr>
          <p:cNvPr id="836" name="Google Shape;836;p42"/>
          <p:cNvSpPr txBox="1"/>
          <p:nvPr>
            <p:ph type="title"/>
          </p:nvPr>
        </p:nvSpPr>
        <p:spPr>
          <a:xfrm>
            <a:off x="928138" y="342295"/>
            <a:ext cx="12317748"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latin typeface="Arial"/>
                <a:ea typeface="Arial"/>
                <a:cs typeface="Arial"/>
                <a:sym typeface="Arial"/>
              </a:rPr>
              <a:t>9章 ディスカッションを導く⑤</a:t>
            </a:r>
            <a:endParaRPr/>
          </a:p>
        </p:txBody>
      </p:sp>
      <p:pic>
        <p:nvPicPr>
          <p:cNvPr id="837" name="Google Shape;837;p42"/>
          <p:cNvPicPr preferRelativeResize="0"/>
          <p:nvPr/>
        </p:nvPicPr>
        <p:blipFill rotWithShape="1">
          <a:blip r:embed="rId3">
            <a:alphaModFix/>
          </a:blip>
          <a:srcRect b="0" l="0" r="0" t="0"/>
          <a:stretch/>
        </p:blipFill>
        <p:spPr>
          <a:xfrm>
            <a:off x="9661735" y="6650457"/>
            <a:ext cx="704193" cy="704193"/>
          </a:xfrm>
          <a:prstGeom prst="rect">
            <a:avLst/>
          </a:prstGeom>
          <a:noFill/>
          <a:ln>
            <a:noFill/>
          </a:ln>
        </p:spPr>
      </p:pic>
      <p:pic>
        <p:nvPicPr>
          <p:cNvPr id="838" name="Google Shape;838;p42"/>
          <p:cNvPicPr preferRelativeResize="0"/>
          <p:nvPr/>
        </p:nvPicPr>
        <p:blipFill rotWithShape="1">
          <a:blip r:embed="rId4">
            <a:alphaModFix/>
          </a:blip>
          <a:srcRect b="0" l="0" r="0" t="0"/>
          <a:stretch/>
        </p:blipFill>
        <p:spPr>
          <a:xfrm>
            <a:off x="3371323" y="3307436"/>
            <a:ext cx="693819" cy="693819"/>
          </a:xfrm>
          <a:prstGeom prst="rect">
            <a:avLst/>
          </a:prstGeom>
          <a:noFill/>
          <a:ln>
            <a:noFill/>
          </a:ln>
        </p:spPr>
      </p:pic>
      <p:pic>
        <p:nvPicPr>
          <p:cNvPr id="839" name="Google Shape;839;p42"/>
          <p:cNvPicPr preferRelativeResize="0"/>
          <p:nvPr/>
        </p:nvPicPr>
        <p:blipFill rotWithShape="1">
          <a:blip r:embed="rId5">
            <a:alphaModFix/>
          </a:blip>
          <a:srcRect b="0" l="0" r="0" t="0"/>
          <a:stretch/>
        </p:blipFill>
        <p:spPr>
          <a:xfrm>
            <a:off x="5536853" y="6583213"/>
            <a:ext cx="758798" cy="758798"/>
          </a:xfrm>
          <a:prstGeom prst="rect">
            <a:avLst/>
          </a:prstGeom>
          <a:noFill/>
          <a:ln>
            <a:noFill/>
          </a:ln>
        </p:spPr>
      </p:pic>
      <p:pic>
        <p:nvPicPr>
          <p:cNvPr id="840" name="Google Shape;840;p42"/>
          <p:cNvPicPr preferRelativeResize="0"/>
          <p:nvPr/>
        </p:nvPicPr>
        <p:blipFill rotWithShape="1">
          <a:blip r:embed="rId6">
            <a:alphaModFix/>
          </a:blip>
          <a:srcRect b="0" l="0" r="0" t="0"/>
          <a:stretch/>
        </p:blipFill>
        <p:spPr>
          <a:xfrm>
            <a:off x="11552742" y="3280714"/>
            <a:ext cx="739116" cy="739116"/>
          </a:xfrm>
          <a:prstGeom prst="rect">
            <a:avLst/>
          </a:prstGeom>
          <a:noFill/>
          <a:ln>
            <a:noFill/>
          </a:ln>
        </p:spPr>
      </p:pic>
      <p:pic>
        <p:nvPicPr>
          <p:cNvPr id="841" name="Google Shape;841;p42"/>
          <p:cNvPicPr preferRelativeResize="0"/>
          <p:nvPr/>
        </p:nvPicPr>
        <p:blipFill rotWithShape="1">
          <a:blip r:embed="rId7">
            <a:alphaModFix/>
          </a:blip>
          <a:srcRect b="0" l="0" r="0" t="0"/>
          <a:stretch/>
        </p:blipFill>
        <p:spPr>
          <a:xfrm>
            <a:off x="7489766" y="3428068"/>
            <a:ext cx="608525" cy="608525"/>
          </a:xfrm>
          <a:prstGeom prst="rect">
            <a:avLst/>
          </a:prstGeom>
          <a:noFill/>
          <a:ln>
            <a:noFill/>
          </a:ln>
        </p:spPr>
      </p:pic>
      <p:sp>
        <p:nvSpPr>
          <p:cNvPr id="842" name="Google Shape;842;p42"/>
          <p:cNvSpPr txBox="1"/>
          <p:nvPr/>
        </p:nvSpPr>
        <p:spPr>
          <a:xfrm>
            <a:off x="10771323" y="9180000"/>
            <a:ext cx="2126684" cy="471924"/>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pp.86-88</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6" name="Shape 846"/>
        <p:cNvGrpSpPr/>
        <p:nvPr/>
      </p:nvGrpSpPr>
      <p:grpSpPr>
        <a:xfrm>
          <a:off x="0" y="0"/>
          <a:ext cx="0" cy="0"/>
          <a:chOff x="0" y="0"/>
          <a:chExt cx="0" cy="0"/>
        </a:xfrm>
      </p:grpSpPr>
      <p:sp>
        <p:nvSpPr>
          <p:cNvPr id="847" name="Google Shape;847;p43"/>
          <p:cNvSpPr txBox="1"/>
          <p:nvPr/>
        </p:nvSpPr>
        <p:spPr>
          <a:xfrm>
            <a:off x="1269999" y="2181242"/>
            <a:ext cx="10464801" cy="992490"/>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ディスカッション運営時に軌道を修正する方法</a:t>
            </a:r>
            <a:endParaRPr b="0" i="0" sz="1400" u="none" cap="none" strike="noStrike">
              <a:solidFill>
                <a:srgbClr val="000000"/>
              </a:solidFill>
              <a:latin typeface="Arial"/>
              <a:ea typeface="Arial"/>
              <a:cs typeface="Arial"/>
              <a:sym typeface="Arial"/>
            </a:endParaRPr>
          </a:p>
        </p:txBody>
      </p:sp>
      <p:sp>
        <p:nvSpPr>
          <p:cNvPr id="848" name="Google Shape;848;p43"/>
          <p:cNvSpPr txBox="1"/>
          <p:nvPr>
            <p:ph type="title"/>
          </p:nvPr>
        </p:nvSpPr>
        <p:spPr>
          <a:xfrm>
            <a:off x="788653" y="342295"/>
            <a:ext cx="12317748"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latin typeface="Arial"/>
                <a:ea typeface="Arial"/>
                <a:cs typeface="Arial"/>
                <a:sym typeface="Arial"/>
              </a:rPr>
              <a:t>9章 ディスカッションを導く⑥</a:t>
            </a:r>
            <a:endParaRPr/>
          </a:p>
        </p:txBody>
      </p:sp>
      <p:sp>
        <p:nvSpPr>
          <p:cNvPr id="849" name="Google Shape;849;p43"/>
          <p:cNvSpPr/>
          <p:nvPr/>
        </p:nvSpPr>
        <p:spPr>
          <a:xfrm>
            <a:off x="622732" y="3703270"/>
            <a:ext cx="3757908" cy="341005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850" name="Google Shape;850;p43"/>
          <p:cNvSpPr/>
          <p:nvPr/>
        </p:nvSpPr>
        <p:spPr>
          <a:xfrm>
            <a:off x="4779773" y="3703269"/>
            <a:ext cx="3757908" cy="341005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851" name="Google Shape;851;p43"/>
          <p:cNvSpPr/>
          <p:nvPr/>
        </p:nvSpPr>
        <p:spPr>
          <a:xfrm>
            <a:off x="8936814" y="3703268"/>
            <a:ext cx="3757908" cy="341005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852" name="Google Shape;852;p43"/>
          <p:cNvSpPr txBox="1"/>
          <p:nvPr/>
        </p:nvSpPr>
        <p:spPr>
          <a:xfrm>
            <a:off x="695023" y="4024336"/>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気づかせる</a:t>
            </a:r>
            <a:endParaRPr b="1" i="0" sz="2400" u="none" cap="none" strike="noStrike">
              <a:solidFill>
                <a:schemeClr val="lt2"/>
              </a:solidFill>
              <a:latin typeface="Arial"/>
              <a:ea typeface="Arial"/>
              <a:cs typeface="Arial"/>
              <a:sym typeface="Arial"/>
            </a:endParaRPr>
          </a:p>
        </p:txBody>
      </p:sp>
      <p:sp>
        <p:nvSpPr>
          <p:cNvPr id="853" name="Google Shape;853;p43"/>
          <p:cNvSpPr txBox="1"/>
          <p:nvPr/>
        </p:nvSpPr>
        <p:spPr>
          <a:xfrm>
            <a:off x="4828653" y="4024336"/>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問いかけ方を変える</a:t>
            </a:r>
            <a:endParaRPr b="1" i="0" sz="2400" u="none" cap="none" strike="noStrike">
              <a:solidFill>
                <a:schemeClr val="lt2"/>
              </a:solidFill>
              <a:latin typeface="Arial"/>
              <a:ea typeface="Arial"/>
              <a:cs typeface="Arial"/>
              <a:sym typeface="Arial"/>
            </a:endParaRPr>
          </a:p>
        </p:txBody>
      </p:sp>
      <p:sp>
        <p:nvSpPr>
          <p:cNvPr id="854" name="Google Shape;854;p43"/>
          <p:cNvSpPr txBox="1"/>
          <p:nvPr/>
        </p:nvSpPr>
        <p:spPr>
          <a:xfrm>
            <a:off x="9100044" y="4026533"/>
            <a:ext cx="33846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他の学生を巻き込む</a:t>
            </a:r>
            <a:endParaRPr b="1" i="0" sz="2400" u="none" cap="none" strike="noStrike">
              <a:solidFill>
                <a:schemeClr val="lt2"/>
              </a:solidFill>
              <a:latin typeface="Arial"/>
              <a:ea typeface="Arial"/>
              <a:cs typeface="Arial"/>
              <a:sym typeface="Arial"/>
            </a:endParaRPr>
          </a:p>
        </p:txBody>
      </p:sp>
      <p:sp>
        <p:nvSpPr>
          <p:cNvPr id="855" name="Google Shape;855;p43"/>
          <p:cNvSpPr txBox="1"/>
          <p:nvPr/>
        </p:nvSpPr>
        <p:spPr>
          <a:xfrm>
            <a:off x="841371" y="4893328"/>
            <a:ext cx="3388464" cy="1598386"/>
          </a:xfrm>
          <a:prstGeom prst="rect">
            <a:avLst/>
          </a:prstGeom>
          <a:noFill/>
          <a:ln>
            <a:noFill/>
          </a:ln>
        </p:spPr>
        <p:txBody>
          <a:bodyPr anchorCtr="0" anchor="ctr" bIns="50800" lIns="50800" spcFirstLastPara="1" rIns="50800" wrap="square" tIns="50800">
            <a:spAutoFit/>
          </a:bodyPr>
          <a:lstStyle/>
          <a:p>
            <a:pPr indent="0" lvl="0" marL="0" marR="0" rtl="0" algn="l">
              <a:lnSpc>
                <a:spcPct val="13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学生が課題や問いを勘違いした回答をする、間違った前提に基づいて議論が進むといった場合に、確認する。</a:t>
            </a:r>
            <a:endParaRPr b="0" i="0" sz="1800" u="none" cap="none" strike="noStrike">
              <a:solidFill>
                <a:schemeClr val="lt2"/>
              </a:solidFill>
              <a:latin typeface="Arial"/>
              <a:ea typeface="Arial"/>
              <a:cs typeface="Arial"/>
              <a:sym typeface="Arial"/>
            </a:endParaRPr>
          </a:p>
        </p:txBody>
      </p:sp>
      <p:sp>
        <p:nvSpPr>
          <p:cNvPr id="856" name="Google Shape;856;p43"/>
          <p:cNvSpPr txBox="1"/>
          <p:nvPr/>
        </p:nvSpPr>
        <p:spPr>
          <a:xfrm>
            <a:off x="4870355" y="4878251"/>
            <a:ext cx="3631644" cy="1598386"/>
          </a:xfrm>
          <a:prstGeom prst="rect">
            <a:avLst/>
          </a:prstGeom>
          <a:noFill/>
          <a:ln>
            <a:noFill/>
          </a:ln>
        </p:spPr>
        <p:txBody>
          <a:bodyPr anchorCtr="0" anchor="ctr" bIns="50800" lIns="50800" spcFirstLastPara="1" rIns="50800" wrap="square" tIns="50800">
            <a:spAutoFit/>
          </a:bodyPr>
          <a:lstStyle/>
          <a:p>
            <a:pPr indent="0" lvl="0" marL="0" marR="0" rtl="0" algn="l">
              <a:lnSpc>
                <a:spcPct val="13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「〜についてどう思いますか？」という問いかけの答えに窮している学生に対して、選択式の発問に切り替えたりする。</a:t>
            </a:r>
            <a:endParaRPr b="0" i="0" sz="1800" u="none" cap="none" strike="noStrike">
              <a:solidFill>
                <a:schemeClr val="lt2"/>
              </a:solidFill>
              <a:latin typeface="Arial"/>
              <a:ea typeface="Arial"/>
              <a:cs typeface="Arial"/>
              <a:sym typeface="Arial"/>
            </a:endParaRPr>
          </a:p>
        </p:txBody>
      </p:sp>
      <p:sp>
        <p:nvSpPr>
          <p:cNvPr id="857" name="Google Shape;857;p43"/>
          <p:cNvSpPr txBox="1"/>
          <p:nvPr/>
        </p:nvSpPr>
        <p:spPr>
          <a:xfrm>
            <a:off x="9123455" y="4893328"/>
            <a:ext cx="3384626" cy="1224438"/>
          </a:xfrm>
          <a:prstGeom prst="rect">
            <a:avLst/>
          </a:prstGeom>
          <a:noFill/>
          <a:ln>
            <a:noFill/>
          </a:ln>
        </p:spPr>
        <p:txBody>
          <a:bodyPr anchorCtr="0" anchor="ctr" bIns="50800" lIns="50800" spcFirstLastPara="1" rIns="50800" wrap="square" tIns="50800">
            <a:spAutoFit/>
          </a:bodyPr>
          <a:lstStyle/>
          <a:p>
            <a:pPr indent="0" lvl="0" marL="0" marR="0" rtl="0" algn="l">
              <a:lnSpc>
                <a:spcPct val="13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基本的に教員が一つの問いかけに対して複数の学生に発言を求めるようにする。</a:t>
            </a:r>
            <a:endParaRPr b="0" i="0" sz="1400" u="none" cap="none" strike="noStrike">
              <a:solidFill>
                <a:srgbClr val="000000"/>
              </a:solidFill>
              <a:latin typeface="Arial"/>
              <a:ea typeface="Arial"/>
              <a:cs typeface="Arial"/>
              <a:sym typeface="Arial"/>
            </a:endParaRPr>
          </a:p>
        </p:txBody>
      </p:sp>
      <p:pic>
        <p:nvPicPr>
          <p:cNvPr id="858" name="Google Shape;858;p43"/>
          <p:cNvPicPr preferRelativeResize="0"/>
          <p:nvPr/>
        </p:nvPicPr>
        <p:blipFill rotWithShape="1">
          <a:blip r:embed="rId3">
            <a:alphaModFix/>
          </a:blip>
          <a:srcRect b="0" l="0" r="0" t="0"/>
          <a:stretch/>
        </p:blipFill>
        <p:spPr>
          <a:xfrm>
            <a:off x="6235112" y="6612171"/>
            <a:ext cx="907474" cy="907474"/>
          </a:xfrm>
          <a:prstGeom prst="rect">
            <a:avLst/>
          </a:prstGeom>
          <a:noFill/>
          <a:ln>
            <a:noFill/>
          </a:ln>
        </p:spPr>
      </p:pic>
      <p:pic>
        <p:nvPicPr>
          <p:cNvPr id="859" name="Google Shape;859;p43"/>
          <p:cNvPicPr preferRelativeResize="0"/>
          <p:nvPr/>
        </p:nvPicPr>
        <p:blipFill rotWithShape="1">
          <a:blip r:embed="rId4">
            <a:alphaModFix/>
          </a:blip>
          <a:srcRect b="0" l="0" r="0" t="0"/>
          <a:stretch/>
        </p:blipFill>
        <p:spPr>
          <a:xfrm>
            <a:off x="2081866" y="6702770"/>
            <a:ext cx="907474" cy="907474"/>
          </a:xfrm>
          <a:prstGeom prst="rect">
            <a:avLst/>
          </a:prstGeom>
          <a:noFill/>
          <a:ln>
            <a:noFill/>
          </a:ln>
        </p:spPr>
      </p:pic>
      <p:pic>
        <p:nvPicPr>
          <p:cNvPr id="860" name="Google Shape;860;p43"/>
          <p:cNvPicPr preferRelativeResize="0"/>
          <p:nvPr/>
        </p:nvPicPr>
        <p:blipFill rotWithShape="1">
          <a:blip r:embed="rId5">
            <a:alphaModFix/>
          </a:blip>
          <a:srcRect b="0" l="0" r="0" t="0"/>
          <a:stretch/>
        </p:blipFill>
        <p:spPr>
          <a:xfrm>
            <a:off x="10469196" y="6612170"/>
            <a:ext cx="907475" cy="907475"/>
          </a:xfrm>
          <a:prstGeom prst="rect">
            <a:avLst/>
          </a:prstGeom>
          <a:noFill/>
          <a:ln>
            <a:noFill/>
          </a:ln>
        </p:spPr>
      </p:pic>
      <p:sp>
        <p:nvSpPr>
          <p:cNvPr id="861" name="Google Shape;861;p43"/>
          <p:cNvSpPr txBox="1"/>
          <p:nvPr/>
        </p:nvSpPr>
        <p:spPr>
          <a:xfrm>
            <a:off x="10771323" y="9180000"/>
            <a:ext cx="2126684" cy="471924"/>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pp.88-89</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5" name="Shape 865"/>
        <p:cNvGrpSpPr/>
        <p:nvPr/>
      </p:nvGrpSpPr>
      <p:grpSpPr>
        <a:xfrm>
          <a:off x="0" y="0"/>
          <a:ext cx="0" cy="0"/>
          <a:chOff x="0" y="0"/>
          <a:chExt cx="0" cy="0"/>
        </a:xfrm>
      </p:grpSpPr>
      <p:sp>
        <p:nvSpPr>
          <p:cNvPr id="866" name="Google Shape;866;p44"/>
          <p:cNvSpPr/>
          <p:nvPr/>
        </p:nvSpPr>
        <p:spPr>
          <a:xfrm>
            <a:off x="1268712" y="3009143"/>
            <a:ext cx="4766328"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867" name="Google Shape;867;p44"/>
          <p:cNvSpPr/>
          <p:nvPr/>
        </p:nvSpPr>
        <p:spPr>
          <a:xfrm>
            <a:off x="6872891" y="3009143"/>
            <a:ext cx="4766328"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868" name="Google Shape;868;p44"/>
          <p:cNvSpPr txBox="1"/>
          <p:nvPr/>
        </p:nvSpPr>
        <p:spPr>
          <a:xfrm>
            <a:off x="1852552" y="3279543"/>
            <a:ext cx="3051492" cy="995144"/>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ディスカッションの</a:t>
            </a:r>
            <a:br>
              <a:rPr b="1" i="0" lang="ja-JP" sz="2400" u="none" cap="none" strike="noStrike">
                <a:solidFill>
                  <a:schemeClr val="lt2"/>
                </a:solidFill>
                <a:latin typeface="Arial"/>
                <a:ea typeface="Arial"/>
                <a:cs typeface="Arial"/>
                <a:sym typeface="Arial"/>
              </a:rPr>
            </a:br>
            <a:r>
              <a:rPr b="1" i="0" lang="ja-JP" sz="2400" u="none" cap="none" strike="noStrike">
                <a:solidFill>
                  <a:schemeClr val="lt2"/>
                </a:solidFill>
                <a:latin typeface="Arial"/>
                <a:ea typeface="Arial"/>
                <a:cs typeface="Arial"/>
                <a:sym typeface="Arial"/>
              </a:rPr>
              <a:t>ルールを伝える</a:t>
            </a:r>
            <a:endParaRPr b="1" i="0" sz="2400" u="none" cap="none" strike="noStrike">
              <a:solidFill>
                <a:schemeClr val="lt2"/>
              </a:solidFill>
              <a:latin typeface="Arial"/>
              <a:ea typeface="Arial"/>
              <a:cs typeface="Arial"/>
              <a:sym typeface="Arial"/>
            </a:endParaRPr>
          </a:p>
        </p:txBody>
      </p:sp>
      <p:sp>
        <p:nvSpPr>
          <p:cNvPr id="869" name="Google Shape;869;p44"/>
          <p:cNvSpPr txBox="1"/>
          <p:nvPr/>
        </p:nvSpPr>
        <p:spPr>
          <a:xfrm>
            <a:off x="3112821" y="1768463"/>
            <a:ext cx="6779157" cy="748923"/>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ディスカッションを活性化する</a:t>
            </a:r>
            <a:endParaRPr b="0" i="0" sz="1400" u="none" cap="none" strike="noStrike">
              <a:solidFill>
                <a:srgbClr val="000000"/>
              </a:solidFill>
              <a:latin typeface="Arial"/>
              <a:ea typeface="Arial"/>
              <a:cs typeface="Arial"/>
              <a:sym typeface="Arial"/>
            </a:endParaRPr>
          </a:p>
        </p:txBody>
      </p:sp>
      <p:sp>
        <p:nvSpPr>
          <p:cNvPr id="870" name="Google Shape;870;p44"/>
          <p:cNvSpPr txBox="1"/>
          <p:nvPr/>
        </p:nvSpPr>
        <p:spPr>
          <a:xfrm>
            <a:off x="1511961" y="4337958"/>
            <a:ext cx="4279830" cy="795089"/>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ディスカッションを始める前に、ルールを配布して説明するとよい。</a:t>
            </a:r>
            <a:endParaRPr b="0" i="0" sz="1800" u="none" cap="none" strike="noStrike">
              <a:solidFill>
                <a:schemeClr val="lt2"/>
              </a:solidFill>
              <a:latin typeface="Arial"/>
              <a:ea typeface="Arial"/>
              <a:cs typeface="Arial"/>
              <a:sym typeface="Arial"/>
            </a:endParaRPr>
          </a:p>
        </p:txBody>
      </p:sp>
      <p:sp>
        <p:nvSpPr>
          <p:cNvPr id="871" name="Google Shape;871;p44"/>
          <p:cNvSpPr txBox="1"/>
          <p:nvPr/>
        </p:nvSpPr>
        <p:spPr>
          <a:xfrm>
            <a:off x="7399595" y="3505153"/>
            <a:ext cx="346436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役割を与える</a:t>
            </a:r>
            <a:endParaRPr b="1" i="0" sz="2400" u="none" cap="none" strike="noStrike">
              <a:solidFill>
                <a:schemeClr val="lt2"/>
              </a:solidFill>
              <a:latin typeface="Arial"/>
              <a:ea typeface="Arial"/>
              <a:cs typeface="Arial"/>
              <a:sym typeface="Arial"/>
            </a:endParaRPr>
          </a:p>
        </p:txBody>
      </p:sp>
      <p:sp>
        <p:nvSpPr>
          <p:cNvPr id="872" name="Google Shape;872;p44"/>
          <p:cNvSpPr txBox="1"/>
          <p:nvPr/>
        </p:nvSpPr>
        <p:spPr>
          <a:xfrm>
            <a:off x="7116623" y="4266399"/>
            <a:ext cx="4278859" cy="795089"/>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批判者, 賛同者, 質問者, 司会者など、役割を与えて、議論を進める方法もある。</a:t>
            </a:r>
            <a:endParaRPr b="0" i="0" sz="1800" u="none" cap="none" strike="noStrike">
              <a:solidFill>
                <a:schemeClr val="lt2"/>
              </a:solidFill>
              <a:latin typeface="Arial"/>
              <a:ea typeface="Arial"/>
              <a:cs typeface="Arial"/>
              <a:sym typeface="Arial"/>
            </a:endParaRPr>
          </a:p>
        </p:txBody>
      </p:sp>
      <p:sp>
        <p:nvSpPr>
          <p:cNvPr id="873" name="Google Shape;873;p44"/>
          <p:cNvSpPr/>
          <p:nvPr/>
        </p:nvSpPr>
        <p:spPr>
          <a:xfrm>
            <a:off x="1268712" y="5966557"/>
            <a:ext cx="4766328"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874" name="Google Shape;874;p44"/>
          <p:cNvSpPr/>
          <p:nvPr/>
        </p:nvSpPr>
        <p:spPr>
          <a:xfrm>
            <a:off x="6872891" y="5966557"/>
            <a:ext cx="4766328"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875" name="Google Shape;875;p44"/>
          <p:cNvSpPr txBox="1"/>
          <p:nvPr/>
        </p:nvSpPr>
        <p:spPr>
          <a:xfrm>
            <a:off x="1852552" y="6091956"/>
            <a:ext cx="3318522" cy="995144"/>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ホワイトボードを</a:t>
            </a:r>
            <a:br>
              <a:rPr b="1" i="0" lang="ja-JP" sz="2400" u="none" cap="none" strike="noStrike">
                <a:solidFill>
                  <a:schemeClr val="lt2"/>
                </a:solidFill>
                <a:latin typeface="Arial"/>
                <a:ea typeface="Arial"/>
                <a:cs typeface="Arial"/>
                <a:sym typeface="Arial"/>
              </a:rPr>
            </a:br>
            <a:r>
              <a:rPr b="1" i="0" lang="ja-JP" sz="2400" u="none" cap="none" strike="noStrike">
                <a:solidFill>
                  <a:schemeClr val="lt2"/>
                </a:solidFill>
                <a:latin typeface="Arial"/>
                <a:ea typeface="Arial"/>
                <a:cs typeface="Arial"/>
                <a:sym typeface="Arial"/>
              </a:rPr>
              <a:t>活用する</a:t>
            </a:r>
            <a:endParaRPr b="1" i="0" sz="2400" u="none" cap="none" strike="noStrike">
              <a:solidFill>
                <a:schemeClr val="lt2"/>
              </a:solidFill>
              <a:latin typeface="Arial"/>
              <a:ea typeface="Arial"/>
              <a:cs typeface="Arial"/>
              <a:sym typeface="Arial"/>
            </a:endParaRPr>
          </a:p>
        </p:txBody>
      </p:sp>
      <p:sp>
        <p:nvSpPr>
          <p:cNvPr id="876" name="Google Shape;876;p44"/>
          <p:cNvSpPr txBox="1"/>
          <p:nvPr/>
        </p:nvSpPr>
        <p:spPr>
          <a:xfrm>
            <a:off x="1561484" y="7089287"/>
            <a:ext cx="4180784" cy="1141338"/>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学生の発言の内容を記録することで、学生は議論の過程を理解し、考えてから発言するようになる。</a:t>
            </a:r>
            <a:endParaRPr b="0" i="0" sz="1800" u="none" cap="none" strike="noStrike">
              <a:solidFill>
                <a:schemeClr val="lt2"/>
              </a:solidFill>
              <a:latin typeface="Arial"/>
              <a:ea typeface="Arial"/>
              <a:cs typeface="Arial"/>
              <a:sym typeface="Arial"/>
            </a:endParaRPr>
          </a:p>
        </p:txBody>
      </p:sp>
      <p:sp>
        <p:nvSpPr>
          <p:cNvPr id="877" name="Google Shape;877;p44"/>
          <p:cNvSpPr txBox="1"/>
          <p:nvPr/>
        </p:nvSpPr>
        <p:spPr>
          <a:xfrm>
            <a:off x="7298225" y="6116651"/>
            <a:ext cx="3677195" cy="995144"/>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学生の参加度を</a:t>
            </a:r>
            <a:br>
              <a:rPr b="1" i="0" lang="ja-JP" sz="2400" u="none" cap="none" strike="noStrike">
                <a:solidFill>
                  <a:schemeClr val="lt2"/>
                </a:solidFill>
                <a:latin typeface="Arial"/>
                <a:ea typeface="Arial"/>
                <a:cs typeface="Arial"/>
                <a:sym typeface="Arial"/>
              </a:rPr>
            </a:br>
            <a:r>
              <a:rPr b="1" i="0" lang="ja-JP" sz="2400" u="none" cap="none" strike="noStrike">
                <a:solidFill>
                  <a:schemeClr val="lt2"/>
                </a:solidFill>
                <a:latin typeface="Arial"/>
                <a:ea typeface="Arial"/>
                <a:cs typeface="Arial"/>
                <a:sym typeface="Arial"/>
              </a:rPr>
              <a:t>高める工夫</a:t>
            </a:r>
            <a:endParaRPr b="1" i="0" sz="2400" u="none" cap="none" strike="noStrike">
              <a:solidFill>
                <a:schemeClr val="lt2"/>
              </a:solidFill>
              <a:latin typeface="Arial"/>
              <a:ea typeface="Arial"/>
              <a:cs typeface="Arial"/>
              <a:sym typeface="Arial"/>
            </a:endParaRPr>
          </a:p>
        </p:txBody>
      </p:sp>
      <p:sp>
        <p:nvSpPr>
          <p:cNvPr id="878" name="Google Shape;878;p44"/>
          <p:cNvSpPr txBox="1"/>
          <p:nvPr/>
        </p:nvSpPr>
        <p:spPr>
          <a:xfrm>
            <a:off x="7187639" y="6963990"/>
            <a:ext cx="4136828" cy="1295226"/>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授業でより多くの学生に発言させたい場合は、発言チップ, 発言カードを活用するとよい。</a:t>
            </a:r>
            <a:endParaRPr b="1" i="0" sz="1800" u="none" cap="none" strike="noStrike">
              <a:solidFill>
                <a:schemeClr val="lt2"/>
              </a:solidFill>
              <a:latin typeface="Arial"/>
              <a:ea typeface="Arial"/>
              <a:cs typeface="Arial"/>
              <a:sym typeface="Arial"/>
            </a:endParaRPr>
          </a:p>
        </p:txBody>
      </p:sp>
      <p:sp>
        <p:nvSpPr>
          <p:cNvPr id="879" name="Google Shape;879;p44"/>
          <p:cNvSpPr txBox="1"/>
          <p:nvPr>
            <p:ph type="title"/>
          </p:nvPr>
        </p:nvSpPr>
        <p:spPr>
          <a:xfrm>
            <a:off x="788653" y="342295"/>
            <a:ext cx="12317748"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latin typeface="Arial"/>
                <a:ea typeface="Arial"/>
                <a:cs typeface="Arial"/>
                <a:sym typeface="Arial"/>
              </a:rPr>
              <a:t>9章 ディスカッションを導く⑦</a:t>
            </a:r>
            <a:endParaRPr b="1" sz="4000">
              <a:latin typeface="Arial"/>
              <a:ea typeface="Arial"/>
              <a:cs typeface="Arial"/>
              <a:sym typeface="Arial"/>
            </a:endParaRPr>
          </a:p>
        </p:txBody>
      </p:sp>
      <p:pic>
        <p:nvPicPr>
          <p:cNvPr id="880" name="Google Shape;880;p44"/>
          <p:cNvPicPr preferRelativeResize="0"/>
          <p:nvPr/>
        </p:nvPicPr>
        <p:blipFill rotWithShape="1">
          <a:blip r:embed="rId3">
            <a:alphaModFix/>
          </a:blip>
          <a:srcRect b="0" l="0" r="0" t="0"/>
          <a:stretch/>
        </p:blipFill>
        <p:spPr>
          <a:xfrm>
            <a:off x="5089417" y="6127140"/>
            <a:ext cx="702916" cy="702916"/>
          </a:xfrm>
          <a:prstGeom prst="rect">
            <a:avLst/>
          </a:prstGeom>
          <a:noFill/>
          <a:ln>
            <a:noFill/>
          </a:ln>
        </p:spPr>
      </p:pic>
      <p:pic>
        <p:nvPicPr>
          <p:cNvPr id="881" name="Google Shape;881;p44"/>
          <p:cNvPicPr preferRelativeResize="0"/>
          <p:nvPr/>
        </p:nvPicPr>
        <p:blipFill rotWithShape="1">
          <a:blip r:embed="rId4">
            <a:alphaModFix/>
          </a:blip>
          <a:srcRect b="0" l="0" r="0" t="0"/>
          <a:stretch/>
        </p:blipFill>
        <p:spPr>
          <a:xfrm>
            <a:off x="5015482" y="3242233"/>
            <a:ext cx="872034" cy="872034"/>
          </a:xfrm>
          <a:prstGeom prst="rect">
            <a:avLst/>
          </a:prstGeom>
          <a:noFill/>
          <a:ln>
            <a:noFill/>
          </a:ln>
        </p:spPr>
      </p:pic>
      <p:pic>
        <p:nvPicPr>
          <p:cNvPr id="882" name="Google Shape;882;p44"/>
          <p:cNvPicPr preferRelativeResize="0"/>
          <p:nvPr/>
        </p:nvPicPr>
        <p:blipFill rotWithShape="1">
          <a:blip r:embed="rId5">
            <a:alphaModFix/>
          </a:blip>
          <a:srcRect b="0" l="0" r="0" t="0"/>
          <a:stretch/>
        </p:blipFill>
        <p:spPr>
          <a:xfrm>
            <a:off x="10825186" y="3344733"/>
            <a:ext cx="667034" cy="667034"/>
          </a:xfrm>
          <a:prstGeom prst="rect">
            <a:avLst/>
          </a:prstGeom>
          <a:noFill/>
          <a:ln>
            <a:noFill/>
          </a:ln>
        </p:spPr>
      </p:pic>
      <p:pic>
        <p:nvPicPr>
          <p:cNvPr id="883" name="Google Shape;883;p44"/>
          <p:cNvPicPr preferRelativeResize="0"/>
          <p:nvPr/>
        </p:nvPicPr>
        <p:blipFill rotWithShape="1">
          <a:blip r:embed="rId6">
            <a:alphaModFix/>
          </a:blip>
          <a:srcRect b="0" l="0" r="0" t="0"/>
          <a:stretch/>
        </p:blipFill>
        <p:spPr>
          <a:xfrm>
            <a:off x="10565863" y="6104036"/>
            <a:ext cx="857924" cy="857924"/>
          </a:xfrm>
          <a:prstGeom prst="rect">
            <a:avLst/>
          </a:prstGeom>
          <a:noFill/>
          <a:ln>
            <a:noFill/>
          </a:ln>
        </p:spPr>
      </p:pic>
      <p:sp>
        <p:nvSpPr>
          <p:cNvPr id="884" name="Google Shape;884;p44"/>
          <p:cNvSpPr txBox="1"/>
          <p:nvPr/>
        </p:nvSpPr>
        <p:spPr>
          <a:xfrm>
            <a:off x="10771323" y="9180000"/>
            <a:ext cx="2126684" cy="471924"/>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pp.89-91</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8" name="Shape 888"/>
        <p:cNvGrpSpPr/>
        <p:nvPr/>
      </p:nvGrpSpPr>
      <p:grpSpPr>
        <a:xfrm>
          <a:off x="0" y="0"/>
          <a:ext cx="0" cy="0"/>
          <a:chOff x="0" y="0"/>
          <a:chExt cx="0" cy="0"/>
        </a:xfrm>
      </p:grpSpPr>
      <p:sp>
        <p:nvSpPr>
          <p:cNvPr id="889" name="Google Shape;889;p45"/>
          <p:cNvSpPr txBox="1"/>
          <p:nvPr>
            <p:ph type="title"/>
          </p:nvPr>
        </p:nvSpPr>
        <p:spPr>
          <a:xfrm>
            <a:off x="4577144" y="3463966"/>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latin typeface="Arial"/>
                <a:ea typeface="Arial"/>
                <a:cs typeface="Arial"/>
                <a:sym typeface="Arial"/>
              </a:rPr>
              <a:t>10章 書かせて思考を促す</a:t>
            </a:r>
            <a:endParaRPr b="1" sz="4000">
              <a:solidFill>
                <a:schemeClr val="lt2"/>
              </a:solidFill>
              <a:latin typeface="Arial"/>
              <a:ea typeface="Arial"/>
              <a:cs typeface="Arial"/>
              <a:sym typeface="Arial"/>
            </a:endParaRPr>
          </a:p>
        </p:txBody>
      </p:sp>
      <p:sp>
        <p:nvSpPr>
          <p:cNvPr id="890" name="Google Shape;890;p45"/>
          <p:cNvSpPr txBox="1"/>
          <p:nvPr/>
        </p:nvSpPr>
        <p:spPr>
          <a:xfrm>
            <a:off x="4577144" y="4022948"/>
            <a:ext cx="7579880" cy="2772547"/>
          </a:xfrm>
          <a:prstGeom prst="rect">
            <a:avLst/>
          </a:prstGeom>
          <a:noFill/>
          <a:ln>
            <a:noFill/>
          </a:ln>
        </p:spPr>
        <p:txBody>
          <a:bodyPr anchorCtr="0" anchor="ctr" bIns="50800" lIns="50800" spcFirstLastPara="1" rIns="50800" wrap="square" tIns="50800">
            <a:normAutofit/>
          </a:bodyPr>
          <a:lstStyle/>
          <a:p>
            <a:pPr indent="0" lvl="0" marL="0" marR="0" rtl="0" algn="l">
              <a:lnSpc>
                <a:spcPct val="150000"/>
              </a:lnSpc>
              <a:spcBef>
                <a:spcPts val="0"/>
              </a:spcBef>
              <a:spcAft>
                <a:spcPts val="0"/>
              </a:spcAft>
              <a:buClr>
                <a:srgbClr val="FF0000"/>
              </a:buClr>
              <a:buSzPts val="2400"/>
              <a:buFont typeface="Arial"/>
              <a:buNone/>
            </a:pPr>
            <a:r>
              <a:rPr b="0" i="0" lang="ja-JP" sz="2400" u="none" cap="none" strike="noStrike">
                <a:solidFill>
                  <a:srgbClr val="1B2733"/>
                </a:solidFill>
                <a:highlight>
                  <a:srgbClr val="FFFFFF"/>
                </a:highlight>
                <a:latin typeface="Arial"/>
                <a:ea typeface="Arial"/>
                <a:cs typeface="Arial"/>
                <a:sym typeface="Arial"/>
              </a:rPr>
              <a:t>ライティングを授業に組み込む方法について理解する。言語化することで知識の定着や応用を促進できる。</a:t>
            </a:r>
            <a:endParaRPr b="0" i="0" sz="2400" u="none" cap="none" strike="noStrike">
              <a:solidFill>
                <a:srgbClr val="FF0000"/>
              </a:solidFill>
              <a:latin typeface="Arial"/>
              <a:ea typeface="Arial"/>
              <a:cs typeface="Arial"/>
              <a:sym typeface="Arial"/>
            </a:endParaRPr>
          </a:p>
        </p:txBody>
      </p:sp>
      <p:sp>
        <p:nvSpPr>
          <p:cNvPr id="891" name="Google Shape;891;p45"/>
          <p:cNvSpPr/>
          <p:nvPr/>
        </p:nvSpPr>
        <p:spPr>
          <a:xfrm rot="3125219">
            <a:off x="-2578075" y="-8345181"/>
            <a:ext cx="7896440" cy="17284721"/>
          </a:xfrm>
          <a:prstGeom prst="rect">
            <a:avLst/>
          </a:prstGeom>
          <a:solidFill>
            <a:srgbClr val="C4D96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892" name="Google Shape;892;p45"/>
          <p:cNvSpPr/>
          <p:nvPr/>
        </p:nvSpPr>
        <p:spPr>
          <a:xfrm>
            <a:off x="0" y="3459480"/>
            <a:ext cx="7696200" cy="6294119"/>
          </a:xfrm>
          <a:prstGeom prst="rtTriangle">
            <a:avLst/>
          </a:prstGeom>
          <a:solidFill>
            <a:srgbClr val="00924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6" name="Shape 896"/>
        <p:cNvGrpSpPr/>
        <p:nvPr/>
      </p:nvGrpSpPr>
      <p:grpSpPr>
        <a:xfrm>
          <a:off x="0" y="0"/>
          <a:ext cx="0" cy="0"/>
          <a:chOff x="0" y="0"/>
          <a:chExt cx="0" cy="0"/>
        </a:xfrm>
      </p:grpSpPr>
      <p:sp>
        <p:nvSpPr>
          <p:cNvPr id="897" name="Google Shape;897;p46"/>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latin typeface="Arial"/>
                <a:ea typeface="Arial"/>
                <a:cs typeface="Arial"/>
                <a:sym typeface="Arial"/>
              </a:rPr>
              <a:t>10章 書かせて促す①</a:t>
            </a:r>
            <a:endParaRPr/>
          </a:p>
        </p:txBody>
      </p:sp>
      <p:sp>
        <p:nvSpPr>
          <p:cNvPr id="898" name="Google Shape;898;p46"/>
          <p:cNvSpPr txBox="1"/>
          <p:nvPr/>
        </p:nvSpPr>
        <p:spPr>
          <a:xfrm>
            <a:off x="1194584" y="2334152"/>
            <a:ext cx="10464801" cy="992490"/>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学習を促すライティングの意義を理解する</a:t>
            </a:r>
            <a:endParaRPr b="0" i="0" sz="1400" u="none" cap="none" strike="noStrike">
              <a:solidFill>
                <a:srgbClr val="000000"/>
              </a:solidFill>
              <a:latin typeface="Arial"/>
              <a:ea typeface="Arial"/>
              <a:cs typeface="Arial"/>
              <a:sym typeface="Arial"/>
            </a:endParaRPr>
          </a:p>
        </p:txBody>
      </p:sp>
      <p:sp>
        <p:nvSpPr>
          <p:cNvPr id="899" name="Google Shape;899;p46"/>
          <p:cNvSpPr/>
          <p:nvPr/>
        </p:nvSpPr>
        <p:spPr>
          <a:xfrm>
            <a:off x="1974842" y="3659673"/>
            <a:ext cx="8948566" cy="4162299"/>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00" name="Google Shape;900;p46"/>
          <p:cNvSpPr txBox="1"/>
          <p:nvPr/>
        </p:nvSpPr>
        <p:spPr>
          <a:xfrm>
            <a:off x="2572707" y="4138528"/>
            <a:ext cx="7341652" cy="3180358"/>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25000"/>
              </a:lnSpc>
              <a:spcBef>
                <a:spcPts val="1200"/>
              </a:spcBef>
              <a:spcAft>
                <a:spcPts val="0"/>
              </a:spcAft>
              <a:buClr>
                <a:schemeClr val="lt2"/>
              </a:buClr>
              <a:buSzPts val="1800"/>
              <a:buFont typeface="Arial"/>
              <a:buChar char="•"/>
            </a:pPr>
            <a:r>
              <a:rPr b="0" i="0" lang="ja-JP" sz="2000" u="none" cap="none" strike="noStrike">
                <a:solidFill>
                  <a:schemeClr val="lt2"/>
                </a:solidFill>
                <a:latin typeface="Arial"/>
                <a:ea typeface="Arial"/>
                <a:cs typeface="Arial"/>
                <a:sym typeface="Arial"/>
              </a:rPr>
              <a:t>記憶の保持を促すことができる</a:t>
            </a:r>
            <a:endParaRPr b="0" i="0" sz="20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800"/>
              <a:buFont typeface="Arial"/>
              <a:buChar char="•"/>
            </a:pPr>
            <a:r>
              <a:rPr b="0" i="0" lang="ja-JP" sz="2000" u="none" cap="none" strike="noStrike">
                <a:solidFill>
                  <a:schemeClr val="lt2"/>
                </a:solidFill>
                <a:latin typeface="Arial"/>
                <a:ea typeface="Arial"/>
                <a:cs typeface="Arial"/>
                <a:sym typeface="Arial"/>
              </a:rPr>
              <a:t>思考を深めることができる</a:t>
            </a:r>
            <a:endParaRPr b="0" i="0" sz="20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800"/>
              <a:buFont typeface="Arial"/>
              <a:buChar char="•"/>
            </a:pPr>
            <a:r>
              <a:rPr b="0" i="0" lang="ja-JP" sz="2000" u="none" cap="none" strike="noStrike">
                <a:solidFill>
                  <a:schemeClr val="lt2"/>
                </a:solidFill>
                <a:latin typeface="Arial"/>
                <a:ea typeface="Arial"/>
                <a:cs typeface="Arial"/>
                <a:sym typeface="Arial"/>
              </a:rPr>
              <a:t>さまざまな読者の関心、背景、言葉に対する学生の感受性を高めることができる</a:t>
            </a:r>
            <a:endParaRPr b="0" i="0" sz="20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800"/>
              <a:buFont typeface="Arial"/>
              <a:buChar char="•"/>
            </a:pPr>
            <a:r>
              <a:rPr b="0" i="0" lang="ja-JP" sz="2000" u="none" cap="none" strike="noStrike">
                <a:solidFill>
                  <a:schemeClr val="lt2"/>
                </a:solidFill>
                <a:latin typeface="Arial"/>
                <a:ea typeface="Arial"/>
                <a:cs typeface="Arial"/>
                <a:sym typeface="Arial"/>
              </a:rPr>
              <a:t>学習状況や理解度を把握できる</a:t>
            </a:r>
            <a:endParaRPr b="0" i="0" sz="20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800"/>
              <a:buFont typeface="Arial"/>
              <a:buChar char="•"/>
            </a:pPr>
            <a:r>
              <a:rPr b="0" i="0" lang="ja-JP" sz="2000" u="none" cap="none" strike="noStrike">
                <a:solidFill>
                  <a:schemeClr val="lt2"/>
                </a:solidFill>
                <a:latin typeface="Arial"/>
                <a:ea typeface="Arial"/>
                <a:cs typeface="Arial"/>
                <a:sym typeface="Arial"/>
              </a:rPr>
              <a:t>振り返りの機会を提供できる</a:t>
            </a:r>
            <a:endParaRPr b="0" i="0" sz="1600" u="none" cap="none" strike="noStrike">
              <a:solidFill>
                <a:srgbClr val="000000"/>
              </a:solidFill>
              <a:latin typeface="Arial"/>
              <a:ea typeface="Arial"/>
              <a:cs typeface="Arial"/>
              <a:sym typeface="Arial"/>
            </a:endParaRPr>
          </a:p>
        </p:txBody>
      </p:sp>
      <p:sp>
        <p:nvSpPr>
          <p:cNvPr id="901" name="Google Shape;901;p46"/>
          <p:cNvSpPr/>
          <p:nvPr/>
        </p:nvSpPr>
        <p:spPr>
          <a:xfrm>
            <a:off x="8757430" y="7318886"/>
            <a:ext cx="2165978" cy="361061"/>
          </a:xfrm>
          <a:prstGeom prst="rect">
            <a:avLst/>
          </a:prstGeom>
          <a:noFill/>
          <a:ln>
            <a:noFill/>
          </a:ln>
        </p:spPr>
        <p:txBody>
          <a:bodyPr anchorCtr="0" anchor="t" bIns="45700" lIns="91425" spcFirstLastPara="1" rIns="91425" wrap="square" tIns="45700">
            <a:spAutoFit/>
          </a:bodyPr>
          <a:lstStyle/>
          <a:p>
            <a:pPr indent="0" lvl="0" marL="0" marR="0" rtl="0" algn="l">
              <a:lnSpc>
                <a:spcPct val="135000"/>
              </a:lnSpc>
              <a:spcBef>
                <a:spcPts val="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(Elbow&amp;Sorcinelli 2014)</a:t>
            </a:r>
            <a:endParaRPr b="0" i="0" sz="1400" u="none" cap="none" strike="noStrike">
              <a:solidFill>
                <a:srgbClr val="000000"/>
              </a:solidFill>
              <a:latin typeface="Arial"/>
              <a:ea typeface="Arial"/>
              <a:cs typeface="Arial"/>
              <a:sym typeface="Arial"/>
            </a:endParaRPr>
          </a:p>
        </p:txBody>
      </p:sp>
      <p:pic>
        <p:nvPicPr>
          <p:cNvPr id="902" name="Google Shape;902;p46"/>
          <p:cNvPicPr preferRelativeResize="0"/>
          <p:nvPr/>
        </p:nvPicPr>
        <p:blipFill rotWithShape="1">
          <a:blip r:embed="rId3">
            <a:alphaModFix/>
          </a:blip>
          <a:srcRect b="0" l="0" r="0" t="0"/>
          <a:stretch/>
        </p:blipFill>
        <p:spPr>
          <a:xfrm>
            <a:off x="6021052" y="7413555"/>
            <a:ext cx="1062485" cy="1062485"/>
          </a:xfrm>
          <a:prstGeom prst="rect">
            <a:avLst/>
          </a:prstGeom>
          <a:noFill/>
          <a:ln>
            <a:noFill/>
          </a:ln>
        </p:spPr>
      </p:pic>
      <p:sp>
        <p:nvSpPr>
          <p:cNvPr id="903" name="Google Shape;903;p46"/>
          <p:cNvSpPr txBox="1"/>
          <p:nvPr/>
        </p:nvSpPr>
        <p:spPr>
          <a:xfrm>
            <a:off x="10771323" y="9180000"/>
            <a:ext cx="2126684" cy="471924"/>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pp.95-96</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7" name="Shape 907"/>
        <p:cNvGrpSpPr/>
        <p:nvPr/>
      </p:nvGrpSpPr>
      <p:grpSpPr>
        <a:xfrm>
          <a:off x="0" y="0"/>
          <a:ext cx="0" cy="0"/>
          <a:chOff x="0" y="0"/>
          <a:chExt cx="0" cy="0"/>
        </a:xfrm>
      </p:grpSpPr>
      <p:sp>
        <p:nvSpPr>
          <p:cNvPr id="908" name="Google Shape;908;p47"/>
          <p:cNvSpPr/>
          <p:nvPr/>
        </p:nvSpPr>
        <p:spPr>
          <a:xfrm>
            <a:off x="6689101" y="6229516"/>
            <a:ext cx="2772000"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09" name="Google Shape;909;p47"/>
          <p:cNvSpPr/>
          <p:nvPr/>
        </p:nvSpPr>
        <p:spPr>
          <a:xfrm>
            <a:off x="9739201" y="6229516"/>
            <a:ext cx="2772000"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10" name="Google Shape;910;p47"/>
          <p:cNvSpPr txBox="1"/>
          <p:nvPr/>
        </p:nvSpPr>
        <p:spPr>
          <a:xfrm>
            <a:off x="4084005" y="1417115"/>
            <a:ext cx="4829949" cy="1241365"/>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ライティングを課す時に</a:t>
            </a:r>
            <a:br>
              <a:rPr b="1" i="0" lang="ja-JP" sz="3200" u="none" cap="none" strike="noStrike">
                <a:solidFill>
                  <a:schemeClr val="lt2"/>
                </a:solidFill>
                <a:latin typeface="Arial"/>
                <a:ea typeface="Arial"/>
                <a:cs typeface="Arial"/>
                <a:sym typeface="Arial"/>
              </a:rPr>
            </a:br>
            <a:r>
              <a:rPr b="1" i="0" lang="ja-JP" sz="3200" u="none" cap="none" strike="noStrike">
                <a:solidFill>
                  <a:schemeClr val="lt2"/>
                </a:solidFill>
                <a:latin typeface="Arial"/>
                <a:ea typeface="Arial"/>
                <a:cs typeface="Arial"/>
                <a:sym typeface="Arial"/>
              </a:rPr>
              <a:t>適切な指示を与える</a:t>
            </a:r>
            <a:endParaRPr b="0" i="0" sz="1400" u="none" cap="none" strike="noStrike">
              <a:solidFill>
                <a:srgbClr val="000000"/>
              </a:solidFill>
              <a:latin typeface="Arial"/>
              <a:ea typeface="Arial"/>
              <a:cs typeface="Arial"/>
              <a:sym typeface="Arial"/>
            </a:endParaRPr>
          </a:p>
        </p:txBody>
      </p:sp>
      <p:sp>
        <p:nvSpPr>
          <p:cNvPr id="911" name="Google Shape;911;p47"/>
          <p:cNvSpPr/>
          <p:nvPr/>
        </p:nvSpPr>
        <p:spPr>
          <a:xfrm>
            <a:off x="1605058" y="3293807"/>
            <a:ext cx="2772000"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12" name="Google Shape;912;p47"/>
          <p:cNvSpPr/>
          <p:nvPr/>
        </p:nvSpPr>
        <p:spPr>
          <a:xfrm>
            <a:off x="5112979" y="3293807"/>
            <a:ext cx="2772000"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13" name="Google Shape;913;p47"/>
          <p:cNvSpPr/>
          <p:nvPr/>
        </p:nvSpPr>
        <p:spPr>
          <a:xfrm>
            <a:off x="8620900" y="3280099"/>
            <a:ext cx="2772000"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14" name="Google Shape;914;p47"/>
          <p:cNvSpPr/>
          <p:nvPr/>
        </p:nvSpPr>
        <p:spPr>
          <a:xfrm>
            <a:off x="477520" y="6229518"/>
            <a:ext cx="2772000"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15" name="Google Shape;915;p47"/>
          <p:cNvSpPr/>
          <p:nvPr/>
        </p:nvSpPr>
        <p:spPr>
          <a:xfrm>
            <a:off x="3560048" y="6229516"/>
            <a:ext cx="2772000"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16" name="Google Shape;916;p47"/>
          <p:cNvSpPr txBox="1"/>
          <p:nvPr/>
        </p:nvSpPr>
        <p:spPr>
          <a:xfrm>
            <a:off x="1184395" y="3497837"/>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書く目的の提示</a:t>
            </a:r>
            <a:endParaRPr b="1" i="0" sz="2400" u="none" cap="none" strike="noStrike">
              <a:solidFill>
                <a:schemeClr val="lt2"/>
              </a:solidFill>
              <a:latin typeface="Arial"/>
              <a:ea typeface="Arial"/>
              <a:cs typeface="Arial"/>
              <a:sym typeface="Arial"/>
            </a:endParaRPr>
          </a:p>
        </p:txBody>
      </p:sp>
      <p:sp>
        <p:nvSpPr>
          <p:cNvPr id="917" name="Google Shape;917;p47"/>
          <p:cNvSpPr txBox="1"/>
          <p:nvPr/>
        </p:nvSpPr>
        <p:spPr>
          <a:xfrm>
            <a:off x="5127213" y="3372549"/>
            <a:ext cx="2777708" cy="995144"/>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書くための時間の提示</a:t>
            </a:r>
            <a:endParaRPr b="0" i="0" sz="1400" u="none" cap="none" strike="noStrike">
              <a:solidFill>
                <a:srgbClr val="000000"/>
              </a:solidFill>
              <a:latin typeface="Arial"/>
              <a:ea typeface="Arial"/>
              <a:cs typeface="Arial"/>
              <a:sym typeface="Arial"/>
            </a:endParaRPr>
          </a:p>
        </p:txBody>
      </p:sp>
      <p:sp>
        <p:nvSpPr>
          <p:cNvPr id="918" name="Google Shape;918;p47"/>
          <p:cNvSpPr txBox="1"/>
          <p:nvPr/>
        </p:nvSpPr>
        <p:spPr>
          <a:xfrm>
            <a:off x="8272881" y="3328334"/>
            <a:ext cx="3613326" cy="995144"/>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視覚と聴覚で</a:t>
            </a:r>
            <a:br>
              <a:rPr b="1" i="0" lang="ja-JP" sz="2400" u="none" cap="none" strike="noStrike">
                <a:solidFill>
                  <a:schemeClr val="lt2"/>
                </a:solidFill>
                <a:latin typeface="Arial"/>
                <a:ea typeface="Arial"/>
                <a:cs typeface="Arial"/>
                <a:sym typeface="Arial"/>
              </a:rPr>
            </a:br>
            <a:r>
              <a:rPr b="1" i="0" lang="ja-JP" sz="2400" u="none" cap="none" strike="noStrike">
                <a:solidFill>
                  <a:schemeClr val="lt2"/>
                </a:solidFill>
                <a:latin typeface="Arial"/>
                <a:ea typeface="Arial"/>
                <a:cs typeface="Arial"/>
                <a:sym typeface="Arial"/>
              </a:rPr>
              <a:t>設問の提示</a:t>
            </a:r>
            <a:endParaRPr b="1" i="0" sz="2400" u="none" cap="none" strike="noStrike">
              <a:solidFill>
                <a:schemeClr val="lt2"/>
              </a:solidFill>
              <a:latin typeface="Arial"/>
              <a:ea typeface="Arial"/>
              <a:cs typeface="Arial"/>
              <a:sym typeface="Arial"/>
            </a:endParaRPr>
          </a:p>
        </p:txBody>
      </p:sp>
      <p:sp>
        <p:nvSpPr>
          <p:cNvPr id="919" name="Google Shape;919;p47"/>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latin typeface="Arial"/>
                <a:ea typeface="Arial"/>
                <a:cs typeface="Arial"/>
                <a:sym typeface="Arial"/>
              </a:rPr>
              <a:t>10章 書かせて促す②</a:t>
            </a:r>
            <a:endParaRPr/>
          </a:p>
        </p:txBody>
      </p:sp>
      <p:sp>
        <p:nvSpPr>
          <p:cNvPr id="920" name="Google Shape;920;p47"/>
          <p:cNvSpPr txBox="1"/>
          <p:nvPr/>
        </p:nvSpPr>
        <p:spPr>
          <a:xfrm>
            <a:off x="56857" y="6400149"/>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書く形式の明確化</a:t>
            </a:r>
            <a:endParaRPr b="1" i="0" sz="2400" u="none" cap="none" strike="noStrike">
              <a:solidFill>
                <a:schemeClr val="lt2"/>
              </a:solidFill>
              <a:latin typeface="Arial"/>
              <a:ea typeface="Arial"/>
              <a:cs typeface="Arial"/>
              <a:sym typeface="Arial"/>
            </a:endParaRPr>
          </a:p>
        </p:txBody>
      </p:sp>
      <p:sp>
        <p:nvSpPr>
          <p:cNvPr id="921" name="Google Shape;921;p47"/>
          <p:cNvSpPr txBox="1"/>
          <p:nvPr/>
        </p:nvSpPr>
        <p:spPr>
          <a:xfrm>
            <a:off x="3162648" y="6301888"/>
            <a:ext cx="3613326" cy="995144"/>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書いた後の活動の</a:t>
            </a:r>
            <a:br>
              <a:rPr b="1" i="0" lang="ja-JP" sz="2400" u="none" cap="none" strike="noStrike">
                <a:solidFill>
                  <a:schemeClr val="lt2"/>
                </a:solidFill>
                <a:latin typeface="Arial"/>
                <a:ea typeface="Arial"/>
                <a:cs typeface="Arial"/>
                <a:sym typeface="Arial"/>
              </a:rPr>
            </a:br>
            <a:r>
              <a:rPr b="1" i="0" lang="ja-JP" sz="2400" u="none" cap="none" strike="noStrike">
                <a:solidFill>
                  <a:schemeClr val="lt2"/>
                </a:solidFill>
                <a:latin typeface="Arial"/>
                <a:ea typeface="Arial"/>
                <a:cs typeface="Arial"/>
                <a:sym typeface="Arial"/>
              </a:rPr>
              <a:t>明確化</a:t>
            </a:r>
            <a:endParaRPr b="1" i="0" sz="2400" u="none" cap="none" strike="noStrike">
              <a:solidFill>
                <a:schemeClr val="lt2"/>
              </a:solidFill>
              <a:latin typeface="Arial"/>
              <a:ea typeface="Arial"/>
              <a:cs typeface="Arial"/>
              <a:sym typeface="Arial"/>
            </a:endParaRPr>
          </a:p>
        </p:txBody>
      </p:sp>
      <p:sp>
        <p:nvSpPr>
          <p:cNvPr id="922" name="Google Shape;922;p47"/>
          <p:cNvSpPr txBox="1"/>
          <p:nvPr/>
        </p:nvSpPr>
        <p:spPr>
          <a:xfrm>
            <a:off x="6355310" y="6311346"/>
            <a:ext cx="3613326" cy="995144"/>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評価との関係の</a:t>
            </a:r>
            <a:br>
              <a:rPr b="1" i="0" lang="ja-JP" sz="2400" u="none" cap="none" strike="noStrike">
                <a:solidFill>
                  <a:schemeClr val="lt2"/>
                </a:solidFill>
                <a:latin typeface="Arial"/>
                <a:ea typeface="Arial"/>
                <a:cs typeface="Arial"/>
                <a:sym typeface="Arial"/>
              </a:rPr>
            </a:br>
            <a:r>
              <a:rPr b="1" i="0" lang="ja-JP" sz="2400" u="none" cap="none" strike="noStrike">
                <a:solidFill>
                  <a:schemeClr val="lt2"/>
                </a:solidFill>
                <a:latin typeface="Arial"/>
                <a:ea typeface="Arial"/>
                <a:cs typeface="Arial"/>
                <a:sym typeface="Arial"/>
              </a:rPr>
              <a:t>明確化</a:t>
            </a:r>
            <a:endParaRPr b="1" i="0" sz="2400" u="none" cap="none" strike="noStrike">
              <a:solidFill>
                <a:schemeClr val="lt2"/>
              </a:solidFill>
              <a:latin typeface="Arial"/>
              <a:ea typeface="Arial"/>
              <a:cs typeface="Arial"/>
              <a:sym typeface="Arial"/>
            </a:endParaRPr>
          </a:p>
        </p:txBody>
      </p:sp>
      <p:sp>
        <p:nvSpPr>
          <p:cNvPr id="923" name="Google Shape;923;p47"/>
          <p:cNvSpPr txBox="1"/>
          <p:nvPr/>
        </p:nvSpPr>
        <p:spPr>
          <a:xfrm>
            <a:off x="9334617" y="6343838"/>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読み手の明確化</a:t>
            </a:r>
            <a:endParaRPr b="1" i="0" sz="2400" u="none" cap="none" strike="noStrike">
              <a:solidFill>
                <a:schemeClr val="lt2"/>
              </a:solidFill>
              <a:latin typeface="Arial"/>
              <a:ea typeface="Arial"/>
              <a:cs typeface="Arial"/>
              <a:sym typeface="Arial"/>
            </a:endParaRPr>
          </a:p>
        </p:txBody>
      </p:sp>
      <p:sp>
        <p:nvSpPr>
          <p:cNvPr id="924" name="Google Shape;924;p47"/>
          <p:cNvSpPr txBox="1"/>
          <p:nvPr/>
        </p:nvSpPr>
        <p:spPr>
          <a:xfrm>
            <a:off x="9948872" y="8528834"/>
            <a:ext cx="2780700" cy="564257"/>
          </a:xfrm>
          <a:prstGeom prst="rect">
            <a:avLst/>
          </a:prstGeom>
          <a:noFill/>
          <a:ln>
            <a:noFill/>
          </a:ln>
        </p:spPr>
        <p:txBody>
          <a:bodyPr anchorCtr="0" anchor="ctr" bIns="50800" lIns="50800" spcFirstLastPara="1" rIns="50800" wrap="square" tIns="50800">
            <a:spAutoFit/>
          </a:bodyPr>
          <a:lstStyle/>
          <a:p>
            <a:pPr indent="0" lvl="0" marL="0" marR="0" rtl="0" algn="r">
              <a:lnSpc>
                <a:spcPct val="125000"/>
              </a:lnSpc>
              <a:spcBef>
                <a:spcPts val="120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　（Mickelson 2012）</a:t>
            </a:r>
            <a:endParaRPr b="0" i="0" sz="1600" u="none" cap="none" strike="noStrike">
              <a:solidFill>
                <a:schemeClr val="lt2"/>
              </a:solidFill>
              <a:latin typeface="Arial"/>
              <a:ea typeface="Arial"/>
              <a:cs typeface="Arial"/>
              <a:sym typeface="Arial"/>
            </a:endParaRPr>
          </a:p>
        </p:txBody>
      </p:sp>
      <p:pic>
        <p:nvPicPr>
          <p:cNvPr id="925" name="Google Shape;925;p47"/>
          <p:cNvPicPr preferRelativeResize="0"/>
          <p:nvPr/>
        </p:nvPicPr>
        <p:blipFill rotWithShape="1">
          <a:blip r:embed="rId3">
            <a:alphaModFix/>
          </a:blip>
          <a:srcRect b="0" l="0" r="0" t="0"/>
          <a:stretch/>
        </p:blipFill>
        <p:spPr>
          <a:xfrm>
            <a:off x="9557516" y="4403623"/>
            <a:ext cx="1036114" cy="1036114"/>
          </a:xfrm>
          <a:prstGeom prst="rect">
            <a:avLst/>
          </a:prstGeom>
          <a:noFill/>
          <a:ln>
            <a:noFill/>
          </a:ln>
        </p:spPr>
      </p:pic>
      <p:pic>
        <p:nvPicPr>
          <p:cNvPr id="926" name="Google Shape;926;p47"/>
          <p:cNvPicPr preferRelativeResize="0"/>
          <p:nvPr/>
        </p:nvPicPr>
        <p:blipFill rotWithShape="1">
          <a:blip r:embed="rId4">
            <a:alphaModFix/>
          </a:blip>
          <a:srcRect b="0" l="0" r="0" t="0"/>
          <a:stretch/>
        </p:blipFill>
        <p:spPr>
          <a:xfrm>
            <a:off x="5762802" y="4113785"/>
            <a:ext cx="1555006" cy="1555006"/>
          </a:xfrm>
          <a:prstGeom prst="rect">
            <a:avLst/>
          </a:prstGeom>
          <a:noFill/>
          <a:ln>
            <a:noFill/>
          </a:ln>
        </p:spPr>
      </p:pic>
      <p:pic>
        <p:nvPicPr>
          <p:cNvPr id="927" name="Google Shape;927;p47"/>
          <p:cNvPicPr preferRelativeResize="0"/>
          <p:nvPr/>
        </p:nvPicPr>
        <p:blipFill rotWithShape="1">
          <a:blip r:embed="rId5">
            <a:alphaModFix/>
          </a:blip>
          <a:srcRect b="0" l="0" r="0" t="0"/>
          <a:stretch/>
        </p:blipFill>
        <p:spPr>
          <a:xfrm>
            <a:off x="1323455" y="7315738"/>
            <a:ext cx="1080130" cy="1080130"/>
          </a:xfrm>
          <a:prstGeom prst="rect">
            <a:avLst/>
          </a:prstGeom>
          <a:noFill/>
          <a:ln>
            <a:noFill/>
          </a:ln>
        </p:spPr>
      </p:pic>
      <p:pic>
        <p:nvPicPr>
          <p:cNvPr id="928" name="Google Shape;928;p47"/>
          <p:cNvPicPr preferRelativeResize="0"/>
          <p:nvPr/>
        </p:nvPicPr>
        <p:blipFill rotWithShape="1">
          <a:blip r:embed="rId6">
            <a:alphaModFix/>
          </a:blip>
          <a:srcRect b="0" l="0" r="0" t="0"/>
          <a:stretch/>
        </p:blipFill>
        <p:spPr>
          <a:xfrm>
            <a:off x="2501317" y="4493240"/>
            <a:ext cx="1058731" cy="985302"/>
          </a:xfrm>
          <a:prstGeom prst="rect">
            <a:avLst/>
          </a:prstGeom>
          <a:noFill/>
          <a:ln>
            <a:noFill/>
          </a:ln>
        </p:spPr>
      </p:pic>
      <p:pic>
        <p:nvPicPr>
          <p:cNvPr id="929" name="Google Shape;929;p47"/>
          <p:cNvPicPr preferRelativeResize="0"/>
          <p:nvPr/>
        </p:nvPicPr>
        <p:blipFill rotWithShape="1">
          <a:blip r:embed="rId7">
            <a:alphaModFix/>
          </a:blip>
          <a:srcRect b="0" l="0" r="0" t="0"/>
          <a:stretch/>
        </p:blipFill>
        <p:spPr>
          <a:xfrm>
            <a:off x="4377058" y="7422585"/>
            <a:ext cx="1098477" cy="1098477"/>
          </a:xfrm>
          <a:prstGeom prst="rect">
            <a:avLst/>
          </a:prstGeom>
          <a:noFill/>
          <a:ln>
            <a:noFill/>
          </a:ln>
        </p:spPr>
      </p:pic>
      <p:pic>
        <p:nvPicPr>
          <p:cNvPr id="930" name="Google Shape;930;p47"/>
          <p:cNvPicPr preferRelativeResize="0"/>
          <p:nvPr/>
        </p:nvPicPr>
        <p:blipFill rotWithShape="1">
          <a:blip r:embed="rId8">
            <a:alphaModFix/>
          </a:blip>
          <a:srcRect b="0" l="0" r="0" t="0"/>
          <a:stretch/>
        </p:blipFill>
        <p:spPr>
          <a:xfrm>
            <a:off x="7675654" y="7479576"/>
            <a:ext cx="945246" cy="945246"/>
          </a:xfrm>
          <a:prstGeom prst="rect">
            <a:avLst/>
          </a:prstGeom>
          <a:noFill/>
          <a:ln>
            <a:noFill/>
          </a:ln>
        </p:spPr>
      </p:pic>
      <p:pic>
        <p:nvPicPr>
          <p:cNvPr id="931" name="Google Shape;931;p47"/>
          <p:cNvPicPr preferRelativeResize="0"/>
          <p:nvPr/>
        </p:nvPicPr>
        <p:blipFill rotWithShape="1">
          <a:blip r:embed="rId9">
            <a:alphaModFix/>
          </a:blip>
          <a:srcRect b="0" l="0" r="0" t="0"/>
          <a:stretch/>
        </p:blipFill>
        <p:spPr>
          <a:xfrm>
            <a:off x="10604297" y="7297032"/>
            <a:ext cx="1009223" cy="1009223"/>
          </a:xfrm>
          <a:prstGeom prst="rect">
            <a:avLst/>
          </a:prstGeom>
          <a:noFill/>
          <a:ln>
            <a:noFill/>
          </a:ln>
        </p:spPr>
      </p:pic>
      <p:sp>
        <p:nvSpPr>
          <p:cNvPr id="932" name="Google Shape;932;p47"/>
          <p:cNvSpPr txBox="1"/>
          <p:nvPr/>
        </p:nvSpPr>
        <p:spPr>
          <a:xfrm>
            <a:off x="10771323" y="9180000"/>
            <a:ext cx="2126684" cy="471924"/>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pp.95-96</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6" name="Shape 936"/>
        <p:cNvGrpSpPr/>
        <p:nvPr/>
      </p:nvGrpSpPr>
      <p:grpSpPr>
        <a:xfrm>
          <a:off x="0" y="0"/>
          <a:ext cx="0" cy="0"/>
          <a:chOff x="0" y="0"/>
          <a:chExt cx="0" cy="0"/>
        </a:xfrm>
      </p:grpSpPr>
      <p:sp>
        <p:nvSpPr>
          <p:cNvPr id="937" name="Google Shape;937;p48"/>
          <p:cNvSpPr txBox="1"/>
          <p:nvPr/>
        </p:nvSpPr>
        <p:spPr>
          <a:xfrm>
            <a:off x="1269999" y="1813534"/>
            <a:ext cx="10464801" cy="780653"/>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目的に応じてライティングを促す</a:t>
            </a:r>
            <a:endParaRPr b="0" i="0" sz="1400" u="none" cap="none" strike="noStrike">
              <a:solidFill>
                <a:srgbClr val="000000"/>
              </a:solidFill>
              <a:latin typeface="Arial"/>
              <a:ea typeface="Arial"/>
              <a:cs typeface="Arial"/>
              <a:sym typeface="Arial"/>
            </a:endParaRPr>
          </a:p>
        </p:txBody>
      </p:sp>
      <p:sp>
        <p:nvSpPr>
          <p:cNvPr id="938" name="Google Shape;938;p48"/>
          <p:cNvSpPr txBox="1"/>
          <p:nvPr>
            <p:ph type="title"/>
          </p:nvPr>
        </p:nvSpPr>
        <p:spPr>
          <a:xfrm>
            <a:off x="788653" y="342295"/>
            <a:ext cx="12317748"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latin typeface="Arial"/>
                <a:ea typeface="Arial"/>
                <a:cs typeface="Arial"/>
                <a:sym typeface="Arial"/>
              </a:rPr>
              <a:t>10章 書かせて促す③</a:t>
            </a:r>
            <a:endParaRPr/>
          </a:p>
        </p:txBody>
      </p:sp>
      <p:sp>
        <p:nvSpPr>
          <p:cNvPr id="939" name="Google Shape;939;p48"/>
          <p:cNvSpPr/>
          <p:nvPr/>
        </p:nvSpPr>
        <p:spPr>
          <a:xfrm>
            <a:off x="541757" y="3028369"/>
            <a:ext cx="3803202"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40" name="Google Shape;940;p48"/>
          <p:cNvSpPr txBox="1"/>
          <p:nvPr/>
        </p:nvSpPr>
        <p:spPr>
          <a:xfrm>
            <a:off x="1146991" y="3215576"/>
            <a:ext cx="2564806"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学生の先行知識を</a:t>
            </a:r>
            <a:br>
              <a:rPr b="1" i="0" lang="ja-JP" sz="2400" u="none" cap="none" strike="noStrike">
                <a:solidFill>
                  <a:schemeClr val="lt2"/>
                </a:solidFill>
                <a:latin typeface="Arial"/>
                <a:ea typeface="Arial"/>
                <a:cs typeface="Arial"/>
                <a:sym typeface="Arial"/>
              </a:rPr>
            </a:br>
            <a:r>
              <a:rPr b="1" i="0" lang="ja-JP" sz="2400" u="none" cap="none" strike="noStrike">
                <a:solidFill>
                  <a:schemeClr val="lt2"/>
                </a:solidFill>
                <a:latin typeface="Arial"/>
                <a:ea typeface="Arial"/>
                <a:cs typeface="Arial"/>
                <a:sym typeface="Arial"/>
              </a:rPr>
              <a:t>引き出す</a:t>
            </a:r>
            <a:endParaRPr b="1" i="0" sz="2400" u="none" cap="none" strike="noStrike">
              <a:solidFill>
                <a:schemeClr val="lt2"/>
              </a:solidFill>
              <a:latin typeface="Arial"/>
              <a:ea typeface="Arial"/>
              <a:cs typeface="Arial"/>
              <a:sym typeface="Arial"/>
            </a:endParaRPr>
          </a:p>
        </p:txBody>
      </p:sp>
      <p:sp>
        <p:nvSpPr>
          <p:cNvPr id="941" name="Google Shape;941;p48"/>
          <p:cNvSpPr/>
          <p:nvPr/>
        </p:nvSpPr>
        <p:spPr>
          <a:xfrm>
            <a:off x="4612083" y="3028369"/>
            <a:ext cx="3803202"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42" name="Google Shape;942;p48"/>
          <p:cNvSpPr txBox="1"/>
          <p:nvPr/>
        </p:nvSpPr>
        <p:spPr>
          <a:xfrm>
            <a:off x="5385173" y="3363599"/>
            <a:ext cx="2257028"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思考を整理する</a:t>
            </a:r>
            <a:endParaRPr b="1" i="0" sz="2400" u="none" cap="none" strike="noStrike">
              <a:solidFill>
                <a:schemeClr val="lt2"/>
              </a:solidFill>
              <a:latin typeface="Arial"/>
              <a:ea typeface="Arial"/>
              <a:cs typeface="Arial"/>
              <a:sym typeface="Arial"/>
            </a:endParaRPr>
          </a:p>
        </p:txBody>
      </p:sp>
      <p:sp>
        <p:nvSpPr>
          <p:cNvPr id="943" name="Google Shape;943;p48"/>
          <p:cNvSpPr/>
          <p:nvPr/>
        </p:nvSpPr>
        <p:spPr>
          <a:xfrm>
            <a:off x="8682409" y="3028369"/>
            <a:ext cx="3803202"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44" name="Google Shape;944;p48"/>
          <p:cNvSpPr txBox="1"/>
          <p:nvPr/>
        </p:nvSpPr>
        <p:spPr>
          <a:xfrm>
            <a:off x="9147725" y="3400243"/>
            <a:ext cx="2872582"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学習内容を整理する</a:t>
            </a:r>
            <a:endParaRPr b="1" i="0" sz="2400" u="none" cap="none" strike="noStrike">
              <a:solidFill>
                <a:schemeClr val="lt2"/>
              </a:solidFill>
              <a:latin typeface="Arial"/>
              <a:ea typeface="Arial"/>
              <a:cs typeface="Arial"/>
              <a:sym typeface="Arial"/>
            </a:endParaRPr>
          </a:p>
        </p:txBody>
      </p:sp>
      <p:sp>
        <p:nvSpPr>
          <p:cNvPr id="945" name="Google Shape;945;p48"/>
          <p:cNvSpPr/>
          <p:nvPr/>
        </p:nvSpPr>
        <p:spPr>
          <a:xfrm>
            <a:off x="2710482" y="6071691"/>
            <a:ext cx="3803202"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46" name="Google Shape;946;p48"/>
          <p:cNvSpPr txBox="1"/>
          <p:nvPr/>
        </p:nvSpPr>
        <p:spPr>
          <a:xfrm>
            <a:off x="3329680" y="6444043"/>
            <a:ext cx="2564806"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知識の定着を図る</a:t>
            </a:r>
            <a:endParaRPr b="1" i="0" sz="2400" u="none" cap="none" strike="noStrike">
              <a:solidFill>
                <a:schemeClr val="lt2"/>
              </a:solidFill>
              <a:latin typeface="Arial"/>
              <a:ea typeface="Arial"/>
              <a:cs typeface="Arial"/>
              <a:sym typeface="Arial"/>
            </a:endParaRPr>
          </a:p>
        </p:txBody>
      </p:sp>
      <p:sp>
        <p:nvSpPr>
          <p:cNvPr id="947" name="Google Shape;947;p48"/>
          <p:cNvSpPr/>
          <p:nvPr/>
        </p:nvSpPr>
        <p:spPr>
          <a:xfrm>
            <a:off x="6780808" y="6071691"/>
            <a:ext cx="3803202"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48" name="Google Shape;948;p48"/>
          <p:cNvSpPr txBox="1"/>
          <p:nvPr/>
        </p:nvSpPr>
        <p:spPr>
          <a:xfrm>
            <a:off x="6795382" y="6454930"/>
            <a:ext cx="3795911"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授業全体の振り返りを促す</a:t>
            </a:r>
            <a:endParaRPr b="1" i="0" sz="2400" u="none" cap="none" strike="noStrike">
              <a:solidFill>
                <a:schemeClr val="lt2"/>
              </a:solidFill>
              <a:latin typeface="Arial"/>
              <a:ea typeface="Arial"/>
              <a:cs typeface="Arial"/>
              <a:sym typeface="Arial"/>
            </a:endParaRPr>
          </a:p>
        </p:txBody>
      </p:sp>
      <p:sp>
        <p:nvSpPr>
          <p:cNvPr id="949" name="Google Shape;949;p48"/>
          <p:cNvSpPr txBox="1"/>
          <p:nvPr/>
        </p:nvSpPr>
        <p:spPr>
          <a:xfrm>
            <a:off x="9704911" y="8518831"/>
            <a:ext cx="2780700" cy="564257"/>
          </a:xfrm>
          <a:prstGeom prst="rect">
            <a:avLst/>
          </a:prstGeom>
          <a:noFill/>
          <a:ln>
            <a:noFill/>
          </a:ln>
        </p:spPr>
        <p:txBody>
          <a:bodyPr anchorCtr="0" anchor="ctr" bIns="50800" lIns="50800" spcFirstLastPara="1" rIns="50800" wrap="square" tIns="50800">
            <a:spAutoFit/>
          </a:bodyPr>
          <a:lstStyle/>
          <a:p>
            <a:pPr indent="0" lvl="0" marL="0" marR="0" rtl="0" algn="r">
              <a:lnSpc>
                <a:spcPct val="125000"/>
              </a:lnSpc>
              <a:spcBef>
                <a:spcPts val="120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（Nilson 2010）</a:t>
            </a:r>
            <a:endParaRPr b="0" i="0" sz="1600" u="none" cap="none" strike="noStrike">
              <a:solidFill>
                <a:schemeClr val="lt2"/>
              </a:solidFill>
              <a:latin typeface="Arial"/>
              <a:ea typeface="Arial"/>
              <a:cs typeface="Arial"/>
              <a:sym typeface="Arial"/>
            </a:endParaRPr>
          </a:p>
        </p:txBody>
      </p:sp>
      <p:pic>
        <p:nvPicPr>
          <p:cNvPr id="950" name="Google Shape;950;p48"/>
          <p:cNvPicPr preferRelativeResize="0"/>
          <p:nvPr/>
        </p:nvPicPr>
        <p:blipFill rotWithShape="1">
          <a:blip r:embed="rId3">
            <a:alphaModFix/>
          </a:blip>
          <a:srcRect b="0" l="0" r="0" t="0"/>
          <a:stretch/>
        </p:blipFill>
        <p:spPr>
          <a:xfrm>
            <a:off x="5971156" y="4165916"/>
            <a:ext cx="1062485" cy="1062485"/>
          </a:xfrm>
          <a:prstGeom prst="rect">
            <a:avLst/>
          </a:prstGeom>
          <a:noFill/>
          <a:ln>
            <a:noFill/>
          </a:ln>
        </p:spPr>
      </p:pic>
      <p:pic>
        <p:nvPicPr>
          <p:cNvPr id="951" name="Google Shape;951;p48"/>
          <p:cNvPicPr preferRelativeResize="0"/>
          <p:nvPr/>
        </p:nvPicPr>
        <p:blipFill rotWithShape="1">
          <a:blip r:embed="rId4">
            <a:alphaModFix/>
          </a:blip>
          <a:srcRect b="0" l="0" r="0" t="0"/>
          <a:stretch/>
        </p:blipFill>
        <p:spPr>
          <a:xfrm>
            <a:off x="8154836" y="7298220"/>
            <a:ext cx="1077002" cy="1077002"/>
          </a:xfrm>
          <a:prstGeom prst="rect">
            <a:avLst/>
          </a:prstGeom>
          <a:noFill/>
          <a:ln>
            <a:noFill/>
          </a:ln>
        </p:spPr>
      </p:pic>
      <p:pic>
        <p:nvPicPr>
          <p:cNvPr id="952" name="Google Shape;952;p48"/>
          <p:cNvPicPr preferRelativeResize="0"/>
          <p:nvPr/>
        </p:nvPicPr>
        <p:blipFill rotWithShape="1">
          <a:blip r:embed="rId5">
            <a:alphaModFix/>
          </a:blip>
          <a:srcRect b="0" l="0" r="0" t="0"/>
          <a:stretch/>
        </p:blipFill>
        <p:spPr>
          <a:xfrm>
            <a:off x="10292866" y="4221798"/>
            <a:ext cx="937129" cy="937129"/>
          </a:xfrm>
          <a:prstGeom prst="rect">
            <a:avLst/>
          </a:prstGeom>
          <a:noFill/>
          <a:ln>
            <a:noFill/>
          </a:ln>
        </p:spPr>
      </p:pic>
      <p:pic>
        <p:nvPicPr>
          <p:cNvPr id="953" name="Google Shape;953;p48"/>
          <p:cNvPicPr preferRelativeResize="0"/>
          <p:nvPr/>
        </p:nvPicPr>
        <p:blipFill rotWithShape="1">
          <a:blip r:embed="rId6">
            <a:alphaModFix/>
          </a:blip>
          <a:srcRect b="0" l="0" r="0" t="0"/>
          <a:stretch/>
        </p:blipFill>
        <p:spPr>
          <a:xfrm>
            <a:off x="1952226" y="4276232"/>
            <a:ext cx="910005" cy="910005"/>
          </a:xfrm>
          <a:prstGeom prst="rect">
            <a:avLst/>
          </a:prstGeom>
          <a:noFill/>
          <a:ln>
            <a:noFill/>
          </a:ln>
        </p:spPr>
      </p:pic>
      <p:pic>
        <p:nvPicPr>
          <p:cNvPr id="954" name="Google Shape;954;p48"/>
          <p:cNvPicPr preferRelativeResize="0"/>
          <p:nvPr/>
        </p:nvPicPr>
        <p:blipFill rotWithShape="1">
          <a:blip r:embed="rId7">
            <a:alphaModFix/>
          </a:blip>
          <a:srcRect b="0" l="0" r="0" t="0"/>
          <a:stretch/>
        </p:blipFill>
        <p:spPr>
          <a:xfrm>
            <a:off x="4007633" y="7295289"/>
            <a:ext cx="1208900" cy="1208900"/>
          </a:xfrm>
          <a:prstGeom prst="rect">
            <a:avLst/>
          </a:prstGeom>
          <a:noFill/>
          <a:ln>
            <a:noFill/>
          </a:ln>
        </p:spPr>
      </p:pic>
      <p:sp>
        <p:nvSpPr>
          <p:cNvPr id="955" name="Google Shape;955;p48"/>
          <p:cNvSpPr txBox="1"/>
          <p:nvPr/>
        </p:nvSpPr>
        <p:spPr>
          <a:xfrm>
            <a:off x="10771323" y="9180000"/>
            <a:ext cx="2126684" cy="471924"/>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pp.96-98</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9" name="Shape 959"/>
        <p:cNvGrpSpPr/>
        <p:nvPr/>
      </p:nvGrpSpPr>
      <p:grpSpPr>
        <a:xfrm>
          <a:off x="0" y="0"/>
          <a:ext cx="0" cy="0"/>
          <a:chOff x="0" y="0"/>
          <a:chExt cx="0" cy="0"/>
        </a:xfrm>
      </p:grpSpPr>
      <p:sp>
        <p:nvSpPr>
          <p:cNvPr id="960" name="Google Shape;960;p49"/>
          <p:cNvSpPr/>
          <p:nvPr/>
        </p:nvSpPr>
        <p:spPr>
          <a:xfrm>
            <a:off x="541757" y="3028369"/>
            <a:ext cx="3803202"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61" name="Google Shape;961;p49"/>
          <p:cNvSpPr txBox="1"/>
          <p:nvPr/>
        </p:nvSpPr>
        <p:spPr>
          <a:xfrm>
            <a:off x="1442177" y="3317359"/>
            <a:ext cx="1641475" cy="71814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000"/>
              <a:buFont typeface="Arial"/>
              <a:buNone/>
            </a:pPr>
            <a:r>
              <a:rPr b="1" i="0" lang="ja-JP" sz="2000" u="none" cap="none" strike="noStrike">
                <a:solidFill>
                  <a:schemeClr val="lt2"/>
                </a:solidFill>
                <a:latin typeface="Arial"/>
                <a:ea typeface="Arial"/>
                <a:cs typeface="Arial"/>
                <a:sym typeface="Arial"/>
              </a:rPr>
              <a:t>書いたものを</a:t>
            </a:r>
            <a:br>
              <a:rPr b="1" i="0" lang="ja-JP" sz="2000" u="none" cap="none" strike="noStrike">
                <a:solidFill>
                  <a:schemeClr val="lt2"/>
                </a:solidFill>
                <a:latin typeface="Arial"/>
                <a:ea typeface="Arial"/>
                <a:cs typeface="Arial"/>
                <a:sym typeface="Arial"/>
              </a:rPr>
            </a:br>
            <a:r>
              <a:rPr b="1" i="0" lang="ja-JP" sz="2000" u="none" cap="none" strike="noStrike">
                <a:solidFill>
                  <a:schemeClr val="lt2"/>
                </a:solidFill>
                <a:latin typeface="Arial"/>
                <a:ea typeface="Arial"/>
                <a:cs typeface="Arial"/>
                <a:sym typeface="Arial"/>
              </a:rPr>
              <a:t>保管させる</a:t>
            </a:r>
            <a:endParaRPr b="1" i="0" sz="2000" u="none" cap="none" strike="noStrike">
              <a:solidFill>
                <a:schemeClr val="lt2"/>
              </a:solidFill>
              <a:latin typeface="Arial"/>
              <a:ea typeface="Arial"/>
              <a:cs typeface="Arial"/>
              <a:sym typeface="Arial"/>
            </a:endParaRPr>
          </a:p>
        </p:txBody>
      </p:sp>
      <p:sp>
        <p:nvSpPr>
          <p:cNvPr id="962" name="Google Shape;962;p49"/>
          <p:cNvSpPr/>
          <p:nvPr/>
        </p:nvSpPr>
        <p:spPr>
          <a:xfrm>
            <a:off x="4612083" y="3028369"/>
            <a:ext cx="3803202"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63" name="Google Shape;963;p49"/>
          <p:cNvSpPr txBox="1"/>
          <p:nvPr/>
        </p:nvSpPr>
        <p:spPr>
          <a:xfrm>
            <a:off x="5342773" y="3312349"/>
            <a:ext cx="2242602" cy="71814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000"/>
              <a:buFont typeface="Arial"/>
              <a:buNone/>
            </a:pPr>
            <a:r>
              <a:rPr b="1" i="0" lang="ja-JP" sz="2000" u="none" cap="none" strike="noStrike">
                <a:solidFill>
                  <a:schemeClr val="lt2"/>
                </a:solidFill>
                <a:latin typeface="Arial"/>
                <a:ea typeface="Arial"/>
                <a:cs typeface="Arial"/>
                <a:sym typeface="Arial"/>
              </a:rPr>
              <a:t>教員やTAが模範を</a:t>
            </a:r>
            <a:endParaRPr b="1" i="0" sz="2000" u="none" cap="none" strike="noStrike">
              <a:solidFill>
                <a:schemeClr val="lt2"/>
              </a:solidFill>
              <a:latin typeface="Arial"/>
              <a:ea typeface="Arial"/>
              <a:cs typeface="Arial"/>
              <a:sym typeface="Arial"/>
            </a:endParaRPr>
          </a:p>
          <a:p>
            <a:pPr indent="0" lvl="0" marL="0" marR="0" rtl="0" algn="ctr">
              <a:lnSpc>
                <a:spcPct val="100000"/>
              </a:lnSpc>
              <a:spcBef>
                <a:spcPts val="0"/>
              </a:spcBef>
              <a:spcAft>
                <a:spcPts val="0"/>
              </a:spcAft>
              <a:buClr>
                <a:schemeClr val="lt2"/>
              </a:buClr>
              <a:buSzPts val="2000"/>
              <a:buFont typeface="Arial"/>
              <a:buNone/>
            </a:pPr>
            <a:r>
              <a:rPr b="1" i="0" lang="ja-JP" sz="2000" u="none" cap="none" strike="noStrike">
                <a:solidFill>
                  <a:schemeClr val="lt2"/>
                </a:solidFill>
                <a:latin typeface="Arial"/>
                <a:ea typeface="Arial"/>
                <a:cs typeface="Arial"/>
                <a:sym typeface="Arial"/>
              </a:rPr>
              <a:t>示す</a:t>
            </a:r>
            <a:endParaRPr b="1" i="0" sz="2000" u="none" cap="none" strike="noStrike">
              <a:solidFill>
                <a:schemeClr val="lt2"/>
              </a:solidFill>
              <a:latin typeface="Arial"/>
              <a:ea typeface="Arial"/>
              <a:cs typeface="Arial"/>
              <a:sym typeface="Arial"/>
            </a:endParaRPr>
          </a:p>
        </p:txBody>
      </p:sp>
      <p:sp>
        <p:nvSpPr>
          <p:cNvPr id="964" name="Google Shape;964;p49"/>
          <p:cNvSpPr/>
          <p:nvPr/>
        </p:nvSpPr>
        <p:spPr>
          <a:xfrm>
            <a:off x="8682409" y="3028369"/>
            <a:ext cx="3803202"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65" name="Google Shape;965;p49"/>
          <p:cNvSpPr txBox="1"/>
          <p:nvPr/>
        </p:nvSpPr>
        <p:spPr>
          <a:xfrm>
            <a:off x="8928923" y="3376240"/>
            <a:ext cx="3262605" cy="71895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000"/>
              <a:buFont typeface="Arial"/>
              <a:buNone/>
            </a:pPr>
            <a:r>
              <a:rPr b="1" i="0" lang="ja-JP" sz="2000" u="none" cap="none" strike="noStrike">
                <a:solidFill>
                  <a:schemeClr val="lt2"/>
                </a:solidFill>
                <a:latin typeface="Arial"/>
                <a:ea typeface="Arial"/>
                <a:cs typeface="Arial"/>
                <a:sym typeface="Arial"/>
              </a:rPr>
              <a:t>学生が書いたものに</a:t>
            </a:r>
            <a:br>
              <a:rPr b="1" i="0" lang="ja-JP" sz="2000" u="none" cap="none" strike="noStrike">
                <a:solidFill>
                  <a:schemeClr val="lt2"/>
                </a:solidFill>
                <a:latin typeface="Arial"/>
                <a:ea typeface="Arial"/>
                <a:cs typeface="Arial"/>
                <a:sym typeface="Arial"/>
              </a:rPr>
            </a:br>
            <a:r>
              <a:rPr b="1" i="0" lang="ja-JP" sz="2000" u="none" cap="none" strike="noStrike">
                <a:solidFill>
                  <a:schemeClr val="lt2"/>
                </a:solidFill>
                <a:latin typeface="Arial"/>
                <a:ea typeface="Arial"/>
                <a:cs typeface="Arial"/>
                <a:sym typeface="Arial"/>
              </a:rPr>
              <a:t>対応する</a:t>
            </a:r>
            <a:endParaRPr b="0" i="0" sz="1400" u="none" cap="none" strike="noStrike">
              <a:solidFill>
                <a:srgbClr val="000000"/>
              </a:solidFill>
              <a:latin typeface="Arial"/>
              <a:ea typeface="Arial"/>
              <a:cs typeface="Arial"/>
              <a:sym typeface="Arial"/>
            </a:endParaRPr>
          </a:p>
        </p:txBody>
      </p:sp>
      <p:sp>
        <p:nvSpPr>
          <p:cNvPr id="966" name="Google Shape;966;p49"/>
          <p:cNvSpPr txBox="1"/>
          <p:nvPr/>
        </p:nvSpPr>
        <p:spPr>
          <a:xfrm>
            <a:off x="1269999" y="1785204"/>
            <a:ext cx="10464801" cy="780653"/>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ライティングを授業に組み込む</a:t>
            </a:r>
            <a:endParaRPr b="0" i="0" sz="1400" u="none" cap="none" strike="noStrike">
              <a:solidFill>
                <a:srgbClr val="000000"/>
              </a:solidFill>
              <a:latin typeface="Arial"/>
              <a:ea typeface="Arial"/>
              <a:cs typeface="Arial"/>
              <a:sym typeface="Arial"/>
            </a:endParaRPr>
          </a:p>
        </p:txBody>
      </p:sp>
      <p:sp>
        <p:nvSpPr>
          <p:cNvPr id="967" name="Google Shape;967;p49"/>
          <p:cNvSpPr txBox="1"/>
          <p:nvPr/>
        </p:nvSpPr>
        <p:spPr>
          <a:xfrm>
            <a:off x="765558" y="4168563"/>
            <a:ext cx="3355600" cy="1025922"/>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保管したものは、レポートを書く上での資料や授業全体の振り返りのための材料となる。</a:t>
            </a:r>
            <a:endParaRPr b="0" i="0" sz="1400" u="none" cap="none" strike="noStrike">
              <a:solidFill>
                <a:srgbClr val="000000"/>
              </a:solidFill>
              <a:latin typeface="Arial"/>
              <a:ea typeface="Arial"/>
              <a:cs typeface="Arial"/>
              <a:sym typeface="Arial"/>
            </a:endParaRPr>
          </a:p>
        </p:txBody>
      </p:sp>
      <p:sp>
        <p:nvSpPr>
          <p:cNvPr id="968" name="Google Shape;968;p49"/>
          <p:cNvSpPr/>
          <p:nvPr/>
        </p:nvSpPr>
        <p:spPr>
          <a:xfrm>
            <a:off x="2406533" y="6071691"/>
            <a:ext cx="4107151"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69" name="Google Shape;969;p49"/>
          <p:cNvSpPr txBox="1"/>
          <p:nvPr/>
        </p:nvSpPr>
        <p:spPr>
          <a:xfrm>
            <a:off x="3389090" y="6310892"/>
            <a:ext cx="1934678" cy="71814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000"/>
              <a:buFont typeface="Arial"/>
              <a:buNone/>
            </a:pPr>
            <a:r>
              <a:rPr b="1" i="0" lang="ja-JP" sz="2000" u="none" cap="none" strike="noStrike">
                <a:solidFill>
                  <a:schemeClr val="lt2"/>
                </a:solidFill>
                <a:latin typeface="Arial"/>
                <a:ea typeface="Arial"/>
                <a:cs typeface="Arial"/>
                <a:sym typeface="Arial"/>
              </a:rPr>
              <a:t>ICTを活用して書かせる</a:t>
            </a:r>
            <a:endParaRPr b="1" i="0" sz="2000" u="none" cap="none" strike="noStrike">
              <a:solidFill>
                <a:schemeClr val="lt2"/>
              </a:solidFill>
              <a:latin typeface="Arial"/>
              <a:ea typeface="Arial"/>
              <a:cs typeface="Arial"/>
              <a:sym typeface="Arial"/>
            </a:endParaRPr>
          </a:p>
        </p:txBody>
      </p:sp>
      <p:sp>
        <p:nvSpPr>
          <p:cNvPr id="970" name="Google Shape;970;p49"/>
          <p:cNvSpPr/>
          <p:nvPr/>
        </p:nvSpPr>
        <p:spPr>
          <a:xfrm>
            <a:off x="6780807" y="6071691"/>
            <a:ext cx="4107151"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71" name="Google Shape;971;p49"/>
          <p:cNvSpPr txBox="1"/>
          <p:nvPr/>
        </p:nvSpPr>
        <p:spPr>
          <a:xfrm>
            <a:off x="7604012" y="6464779"/>
            <a:ext cx="2156793" cy="410369"/>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000"/>
              <a:buFont typeface="Arial"/>
              <a:buNone/>
            </a:pPr>
            <a:r>
              <a:rPr b="1" i="0" lang="ja-JP" sz="2000" u="none" cap="none" strike="noStrike">
                <a:solidFill>
                  <a:schemeClr val="lt2"/>
                </a:solidFill>
                <a:latin typeface="Arial"/>
                <a:ea typeface="Arial"/>
                <a:cs typeface="Arial"/>
                <a:sym typeface="Arial"/>
              </a:rPr>
              <a:t>協同して書かせる</a:t>
            </a:r>
            <a:endParaRPr b="1" i="0" sz="2000" u="none" cap="none" strike="noStrike">
              <a:solidFill>
                <a:schemeClr val="lt2"/>
              </a:solidFill>
              <a:latin typeface="Arial"/>
              <a:ea typeface="Arial"/>
              <a:cs typeface="Arial"/>
              <a:sym typeface="Arial"/>
            </a:endParaRPr>
          </a:p>
        </p:txBody>
      </p:sp>
      <p:sp>
        <p:nvSpPr>
          <p:cNvPr id="972" name="Google Shape;972;p49"/>
          <p:cNvSpPr txBox="1"/>
          <p:nvPr/>
        </p:nvSpPr>
        <p:spPr>
          <a:xfrm>
            <a:off x="4764813" y="4164665"/>
            <a:ext cx="3497741" cy="1333698"/>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授業中に学生とともに書くことで、親近感を湧かせる事ができる。さらに、授業前であれば、課題の難しさの把握ができる。</a:t>
            </a:r>
            <a:endParaRPr b="0" i="0" sz="1600" u="none" cap="none" strike="noStrike">
              <a:solidFill>
                <a:schemeClr val="lt2"/>
              </a:solidFill>
              <a:latin typeface="Arial"/>
              <a:ea typeface="Arial"/>
              <a:cs typeface="Arial"/>
              <a:sym typeface="Arial"/>
            </a:endParaRPr>
          </a:p>
        </p:txBody>
      </p:sp>
      <p:sp>
        <p:nvSpPr>
          <p:cNvPr id="973" name="Google Shape;973;p49"/>
          <p:cNvSpPr txBox="1"/>
          <p:nvPr/>
        </p:nvSpPr>
        <p:spPr>
          <a:xfrm>
            <a:off x="8877308" y="4182318"/>
            <a:ext cx="3436838" cy="1333698"/>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書いたもの全てに丁寧なコメントをするだけでなく、学生同士に共有させたり、簡単な言葉や質問を書いて返却する方法もある。</a:t>
            </a:r>
            <a:endParaRPr b="0" i="0" sz="1600" u="none" cap="none" strike="noStrike">
              <a:solidFill>
                <a:schemeClr val="lt2"/>
              </a:solidFill>
              <a:latin typeface="Arial"/>
              <a:ea typeface="Arial"/>
              <a:cs typeface="Arial"/>
              <a:sym typeface="Arial"/>
            </a:endParaRPr>
          </a:p>
        </p:txBody>
      </p:sp>
      <p:sp>
        <p:nvSpPr>
          <p:cNvPr id="974" name="Google Shape;974;p49"/>
          <p:cNvSpPr txBox="1"/>
          <p:nvPr/>
        </p:nvSpPr>
        <p:spPr>
          <a:xfrm>
            <a:off x="2632748" y="7179345"/>
            <a:ext cx="3654720" cy="1333698"/>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SNS内の授業グループに授業の感想やコメントを投稿させたり、授業中にその投稿をスクリーンに投影する方法もある。</a:t>
            </a:r>
            <a:endParaRPr b="0" i="0" sz="1600" u="none" cap="none" strike="noStrike">
              <a:solidFill>
                <a:schemeClr val="lt2"/>
              </a:solidFill>
              <a:latin typeface="Arial"/>
              <a:ea typeface="Arial"/>
              <a:cs typeface="Arial"/>
              <a:sym typeface="Arial"/>
            </a:endParaRPr>
          </a:p>
        </p:txBody>
      </p:sp>
      <p:sp>
        <p:nvSpPr>
          <p:cNvPr id="975" name="Google Shape;975;p49"/>
          <p:cNvSpPr txBox="1"/>
          <p:nvPr/>
        </p:nvSpPr>
        <p:spPr>
          <a:xfrm>
            <a:off x="7020550" y="7190436"/>
            <a:ext cx="3713516" cy="1333698"/>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ペアでコメントや質問をしあう技法であるダイアログジャーナルや、アイデアを広げるためのラウンドテーブルなどの方法がある。</a:t>
            </a:r>
            <a:endParaRPr b="0" i="0" sz="1600" u="none" cap="none" strike="noStrike">
              <a:solidFill>
                <a:schemeClr val="lt2"/>
              </a:solidFill>
              <a:latin typeface="Arial"/>
              <a:ea typeface="Arial"/>
              <a:cs typeface="Arial"/>
              <a:sym typeface="Arial"/>
            </a:endParaRPr>
          </a:p>
        </p:txBody>
      </p:sp>
      <p:sp>
        <p:nvSpPr>
          <p:cNvPr id="976" name="Google Shape;976;p49"/>
          <p:cNvSpPr txBox="1"/>
          <p:nvPr>
            <p:ph type="title"/>
          </p:nvPr>
        </p:nvSpPr>
        <p:spPr>
          <a:xfrm>
            <a:off x="788653" y="342295"/>
            <a:ext cx="12317748"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latin typeface="Arial"/>
                <a:ea typeface="Arial"/>
                <a:cs typeface="Arial"/>
                <a:sym typeface="Arial"/>
              </a:rPr>
              <a:t>10章 書かせて促す④</a:t>
            </a:r>
            <a:endParaRPr/>
          </a:p>
        </p:txBody>
      </p:sp>
      <p:sp>
        <p:nvSpPr>
          <p:cNvPr id="977" name="Google Shape;977;p49"/>
          <p:cNvSpPr txBox="1"/>
          <p:nvPr/>
        </p:nvSpPr>
        <p:spPr>
          <a:xfrm>
            <a:off x="9871543" y="8557293"/>
            <a:ext cx="2780700" cy="564257"/>
          </a:xfrm>
          <a:prstGeom prst="rect">
            <a:avLst/>
          </a:prstGeom>
          <a:noFill/>
          <a:ln>
            <a:noFill/>
          </a:ln>
        </p:spPr>
        <p:txBody>
          <a:bodyPr anchorCtr="0" anchor="ctr" bIns="50800" lIns="50800" spcFirstLastPara="1" rIns="50800" wrap="square" tIns="50800">
            <a:spAutoFit/>
          </a:bodyPr>
          <a:lstStyle/>
          <a:p>
            <a:pPr indent="0" lvl="0" marL="0" marR="0" rtl="0" algn="r">
              <a:lnSpc>
                <a:spcPct val="125000"/>
              </a:lnSpc>
              <a:spcBef>
                <a:spcPts val="120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（バークレイ2009）</a:t>
            </a:r>
            <a:endParaRPr b="0" i="0" sz="1600" u="none" cap="none" strike="noStrike">
              <a:solidFill>
                <a:schemeClr val="lt2"/>
              </a:solidFill>
              <a:latin typeface="Arial"/>
              <a:ea typeface="Arial"/>
              <a:cs typeface="Arial"/>
              <a:sym typeface="Arial"/>
            </a:endParaRPr>
          </a:p>
        </p:txBody>
      </p:sp>
      <p:pic>
        <p:nvPicPr>
          <p:cNvPr id="978" name="Google Shape;978;p49"/>
          <p:cNvPicPr preferRelativeResize="0"/>
          <p:nvPr/>
        </p:nvPicPr>
        <p:blipFill rotWithShape="1">
          <a:blip r:embed="rId3">
            <a:alphaModFix/>
          </a:blip>
          <a:srcRect b="0" l="0" r="0" t="0"/>
          <a:stretch/>
        </p:blipFill>
        <p:spPr>
          <a:xfrm>
            <a:off x="7585375" y="3294023"/>
            <a:ext cx="719118" cy="719118"/>
          </a:xfrm>
          <a:prstGeom prst="rect">
            <a:avLst/>
          </a:prstGeom>
          <a:noFill/>
          <a:ln>
            <a:noFill/>
          </a:ln>
        </p:spPr>
      </p:pic>
      <p:pic>
        <p:nvPicPr>
          <p:cNvPr id="979" name="Google Shape;979;p49"/>
          <p:cNvPicPr preferRelativeResize="0"/>
          <p:nvPr/>
        </p:nvPicPr>
        <p:blipFill rotWithShape="1">
          <a:blip r:embed="rId4">
            <a:alphaModFix/>
          </a:blip>
          <a:srcRect b="0" l="0" r="0" t="0"/>
          <a:stretch/>
        </p:blipFill>
        <p:spPr>
          <a:xfrm>
            <a:off x="10027928" y="6297210"/>
            <a:ext cx="745510" cy="745510"/>
          </a:xfrm>
          <a:prstGeom prst="rect">
            <a:avLst/>
          </a:prstGeom>
          <a:noFill/>
          <a:ln>
            <a:noFill/>
          </a:ln>
        </p:spPr>
      </p:pic>
      <p:pic>
        <p:nvPicPr>
          <p:cNvPr id="980" name="Google Shape;980;p49"/>
          <p:cNvPicPr preferRelativeResize="0"/>
          <p:nvPr/>
        </p:nvPicPr>
        <p:blipFill rotWithShape="1">
          <a:blip r:embed="rId5">
            <a:alphaModFix/>
          </a:blip>
          <a:srcRect b="0" l="0" r="0" t="0"/>
          <a:stretch/>
        </p:blipFill>
        <p:spPr>
          <a:xfrm>
            <a:off x="11740369" y="3312932"/>
            <a:ext cx="707795" cy="707795"/>
          </a:xfrm>
          <a:prstGeom prst="rect">
            <a:avLst/>
          </a:prstGeom>
          <a:noFill/>
          <a:ln>
            <a:noFill/>
          </a:ln>
        </p:spPr>
      </p:pic>
      <p:pic>
        <p:nvPicPr>
          <p:cNvPr id="981" name="Google Shape;981;p49"/>
          <p:cNvPicPr preferRelativeResize="0"/>
          <p:nvPr/>
        </p:nvPicPr>
        <p:blipFill rotWithShape="1">
          <a:blip r:embed="rId6">
            <a:alphaModFix/>
          </a:blip>
          <a:srcRect b="0" l="0" r="0" t="0"/>
          <a:stretch/>
        </p:blipFill>
        <p:spPr>
          <a:xfrm>
            <a:off x="5713523" y="6297677"/>
            <a:ext cx="655682" cy="655682"/>
          </a:xfrm>
          <a:prstGeom prst="rect">
            <a:avLst/>
          </a:prstGeom>
          <a:noFill/>
          <a:ln>
            <a:noFill/>
          </a:ln>
        </p:spPr>
      </p:pic>
      <p:pic>
        <p:nvPicPr>
          <p:cNvPr id="982" name="Google Shape;982;p49"/>
          <p:cNvPicPr preferRelativeResize="0"/>
          <p:nvPr/>
        </p:nvPicPr>
        <p:blipFill rotWithShape="1">
          <a:blip r:embed="rId7">
            <a:alphaModFix/>
          </a:blip>
          <a:srcRect b="0" l="0" r="0" t="0"/>
          <a:stretch/>
        </p:blipFill>
        <p:spPr>
          <a:xfrm>
            <a:off x="3389090" y="3294023"/>
            <a:ext cx="745614" cy="745614"/>
          </a:xfrm>
          <a:prstGeom prst="rect">
            <a:avLst/>
          </a:prstGeom>
          <a:noFill/>
          <a:ln>
            <a:noFill/>
          </a:ln>
        </p:spPr>
      </p:pic>
      <p:sp>
        <p:nvSpPr>
          <p:cNvPr id="983" name="Google Shape;983;p49"/>
          <p:cNvSpPr txBox="1"/>
          <p:nvPr/>
        </p:nvSpPr>
        <p:spPr>
          <a:xfrm>
            <a:off x="10507851" y="9180000"/>
            <a:ext cx="2390156" cy="471924"/>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pp.99-101</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7" name="Shape 987"/>
        <p:cNvGrpSpPr/>
        <p:nvPr/>
      </p:nvGrpSpPr>
      <p:grpSpPr>
        <a:xfrm>
          <a:off x="0" y="0"/>
          <a:ext cx="0" cy="0"/>
          <a:chOff x="0" y="0"/>
          <a:chExt cx="0" cy="0"/>
        </a:xfrm>
      </p:grpSpPr>
      <p:sp>
        <p:nvSpPr>
          <p:cNvPr id="988" name="Google Shape;988;p50"/>
          <p:cNvSpPr/>
          <p:nvPr/>
        </p:nvSpPr>
        <p:spPr>
          <a:xfrm>
            <a:off x="1101770" y="3213640"/>
            <a:ext cx="5204552"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89" name="Google Shape;989;p50"/>
          <p:cNvSpPr/>
          <p:nvPr/>
        </p:nvSpPr>
        <p:spPr>
          <a:xfrm>
            <a:off x="6705949" y="3213640"/>
            <a:ext cx="5204552"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90" name="Google Shape;990;p50"/>
          <p:cNvSpPr txBox="1"/>
          <p:nvPr/>
        </p:nvSpPr>
        <p:spPr>
          <a:xfrm>
            <a:off x="2014898" y="3300132"/>
            <a:ext cx="3051492" cy="995144"/>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レポートの構想を</a:t>
            </a:r>
            <a:br>
              <a:rPr b="1" i="0" lang="ja-JP" sz="2400" u="none" cap="none" strike="noStrike">
                <a:solidFill>
                  <a:schemeClr val="lt2"/>
                </a:solidFill>
                <a:latin typeface="Arial"/>
                <a:ea typeface="Arial"/>
                <a:cs typeface="Arial"/>
                <a:sym typeface="Arial"/>
              </a:rPr>
            </a:br>
            <a:r>
              <a:rPr b="1" i="0" lang="ja-JP" sz="2400" u="none" cap="none" strike="noStrike">
                <a:solidFill>
                  <a:schemeClr val="lt2"/>
                </a:solidFill>
                <a:latin typeface="Arial"/>
                <a:ea typeface="Arial"/>
                <a:cs typeface="Arial"/>
                <a:sym typeface="Arial"/>
              </a:rPr>
              <a:t>書かせる</a:t>
            </a:r>
            <a:endParaRPr b="1" i="0" sz="2400" u="none" cap="none" strike="noStrike">
              <a:solidFill>
                <a:schemeClr val="lt2"/>
              </a:solidFill>
              <a:latin typeface="Arial"/>
              <a:ea typeface="Arial"/>
              <a:cs typeface="Arial"/>
              <a:sym typeface="Arial"/>
            </a:endParaRPr>
          </a:p>
        </p:txBody>
      </p:sp>
      <p:sp>
        <p:nvSpPr>
          <p:cNvPr id="991" name="Google Shape;991;p50"/>
          <p:cNvSpPr txBox="1"/>
          <p:nvPr/>
        </p:nvSpPr>
        <p:spPr>
          <a:xfrm>
            <a:off x="3112821" y="1768463"/>
            <a:ext cx="6779157" cy="748923"/>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小論文やレポートにつなげる</a:t>
            </a:r>
            <a:endParaRPr b="0" i="0" sz="1400" u="none" cap="none" strike="noStrike">
              <a:solidFill>
                <a:srgbClr val="000000"/>
              </a:solidFill>
              <a:latin typeface="Arial"/>
              <a:ea typeface="Arial"/>
              <a:cs typeface="Arial"/>
              <a:sym typeface="Arial"/>
            </a:endParaRPr>
          </a:p>
        </p:txBody>
      </p:sp>
      <p:sp>
        <p:nvSpPr>
          <p:cNvPr id="992" name="Google Shape;992;p50"/>
          <p:cNvSpPr txBox="1"/>
          <p:nvPr/>
        </p:nvSpPr>
        <p:spPr>
          <a:xfrm>
            <a:off x="1261400" y="4360902"/>
            <a:ext cx="4891138" cy="795089"/>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ストーリーのあるレポートを書かせるために、レポートの構成をつくらせる。</a:t>
            </a:r>
            <a:endParaRPr b="0" i="0" sz="1800" u="none" cap="none" strike="noStrike">
              <a:solidFill>
                <a:schemeClr val="lt2"/>
              </a:solidFill>
              <a:latin typeface="Arial"/>
              <a:ea typeface="Arial"/>
              <a:cs typeface="Arial"/>
              <a:sym typeface="Arial"/>
            </a:endParaRPr>
          </a:p>
        </p:txBody>
      </p:sp>
      <p:sp>
        <p:nvSpPr>
          <p:cNvPr id="993" name="Google Shape;993;p50"/>
          <p:cNvSpPr txBox="1"/>
          <p:nvPr/>
        </p:nvSpPr>
        <p:spPr>
          <a:xfrm>
            <a:off x="7443190" y="3290740"/>
            <a:ext cx="3464366" cy="995144"/>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文献を読む前後に</a:t>
            </a:r>
            <a:br>
              <a:rPr b="1" i="0" lang="ja-JP" sz="2400" u="none" cap="none" strike="noStrike">
                <a:solidFill>
                  <a:schemeClr val="lt2"/>
                </a:solidFill>
                <a:latin typeface="Arial"/>
                <a:ea typeface="Arial"/>
                <a:cs typeface="Arial"/>
                <a:sym typeface="Arial"/>
              </a:rPr>
            </a:br>
            <a:r>
              <a:rPr b="1" i="0" lang="ja-JP" sz="2400" u="none" cap="none" strike="noStrike">
                <a:solidFill>
                  <a:schemeClr val="lt2"/>
                </a:solidFill>
                <a:latin typeface="Arial"/>
                <a:ea typeface="Arial"/>
                <a:cs typeface="Arial"/>
                <a:sym typeface="Arial"/>
              </a:rPr>
              <a:t>自分の立場を書かせる</a:t>
            </a:r>
            <a:endParaRPr b="1" i="0" sz="2400" u="none" cap="none" strike="noStrike">
              <a:solidFill>
                <a:schemeClr val="lt2"/>
              </a:solidFill>
              <a:latin typeface="Arial"/>
              <a:ea typeface="Arial"/>
              <a:cs typeface="Arial"/>
              <a:sym typeface="Arial"/>
            </a:endParaRPr>
          </a:p>
        </p:txBody>
      </p:sp>
      <p:sp>
        <p:nvSpPr>
          <p:cNvPr id="994" name="Google Shape;994;p50"/>
          <p:cNvSpPr txBox="1"/>
          <p:nvPr/>
        </p:nvSpPr>
        <p:spPr>
          <a:xfrm>
            <a:off x="6911784" y="4362626"/>
            <a:ext cx="4862858" cy="1141338"/>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学生に一つのテーマに対する自分の立場を書かせることで、文献の内容を無批判で受け入れることを防ぐ。</a:t>
            </a:r>
            <a:endParaRPr b="0" i="0" sz="1800" u="none" cap="none" strike="noStrike">
              <a:solidFill>
                <a:schemeClr val="lt2"/>
              </a:solidFill>
              <a:latin typeface="Arial"/>
              <a:ea typeface="Arial"/>
              <a:cs typeface="Arial"/>
              <a:sym typeface="Arial"/>
            </a:endParaRPr>
          </a:p>
        </p:txBody>
      </p:sp>
      <p:sp>
        <p:nvSpPr>
          <p:cNvPr id="995" name="Google Shape;995;p50"/>
          <p:cNvSpPr/>
          <p:nvPr/>
        </p:nvSpPr>
        <p:spPr>
          <a:xfrm>
            <a:off x="1101770" y="6171054"/>
            <a:ext cx="5204552"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96" name="Google Shape;996;p50"/>
          <p:cNvSpPr/>
          <p:nvPr/>
        </p:nvSpPr>
        <p:spPr>
          <a:xfrm>
            <a:off x="6705949" y="6171054"/>
            <a:ext cx="5204552"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97" name="Google Shape;997;p50"/>
          <p:cNvSpPr txBox="1"/>
          <p:nvPr/>
        </p:nvSpPr>
        <p:spPr>
          <a:xfrm>
            <a:off x="1969721" y="6302307"/>
            <a:ext cx="3318522"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実験記録や実習記録の</a:t>
            </a:r>
            <a:endParaRPr b="1" i="0" sz="2400" u="none" cap="none" strike="noStrike">
              <a:solidFill>
                <a:schemeClr val="lt2"/>
              </a:solidFill>
              <a:latin typeface="Arial"/>
              <a:ea typeface="Arial"/>
              <a:cs typeface="Arial"/>
              <a:sym typeface="Arial"/>
            </a:endParaRPr>
          </a:p>
        </p:txBody>
      </p:sp>
      <p:sp>
        <p:nvSpPr>
          <p:cNvPr id="998" name="Google Shape;998;p50"/>
          <p:cNvSpPr txBox="1"/>
          <p:nvPr/>
        </p:nvSpPr>
        <p:spPr>
          <a:xfrm>
            <a:off x="1255554" y="7393447"/>
            <a:ext cx="4896984" cy="1141338"/>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模範となる実験記録や実習記録の構成, 書式, 形式の特徴を書かせて、形式を守らずに書いてくることを防ぐ。</a:t>
            </a:r>
            <a:endParaRPr b="0" i="0" sz="1800" u="none" cap="none" strike="noStrike">
              <a:solidFill>
                <a:schemeClr val="lt2"/>
              </a:solidFill>
              <a:latin typeface="Arial"/>
              <a:ea typeface="Arial"/>
              <a:cs typeface="Arial"/>
              <a:sym typeface="Arial"/>
            </a:endParaRPr>
          </a:p>
        </p:txBody>
      </p:sp>
      <p:sp>
        <p:nvSpPr>
          <p:cNvPr id="999" name="Google Shape;999;p50"/>
          <p:cNvSpPr txBox="1"/>
          <p:nvPr/>
        </p:nvSpPr>
        <p:spPr>
          <a:xfrm>
            <a:off x="7523548" y="6324872"/>
            <a:ext cx="3303650"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下書きの原稿の一部分</a:t>
            </a:r>
            <a:endParaRPr b="1" i="0" sz="2400" u="none" cap="none" strike="noStrike">
              <a:solidFill>
                <a:schemeClr val="lt2"/>
              </a:solidFill>
              <a:latin typeface="Arial"/>
              <a:ea typeface="Arial"/>
              <a:cs typeface="Arial"/>
              <a:sym typeface="Arial"/>
            </a:endParaRPr>
          </a:p>
        </p:txBody>
      </p:sp>
      <p:sp>
        <p:nvSpPr>
          <p:cNvPr id="1000" name="Google Shape;1000;p50"/>
          <p:cNvSpPr txBox="1"/>
          <p:nvPr/>
        </p:nvSpPr>
        <p:spPr>
          <a:xfrm>
            <a:off x="6930672" y="7249116"/>
            <a:ext cx="4825081" cy="948978"/>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字数が多いレポートを書かせる場合、段階的に書かせた方が質の高いレポートとなる。</a:t>
            </a:r>
            <a:endParaRPr b="1" i="0" sz="1800" u="none" cap="none" strike="noStrike">
              <a:solidFill>
                <a:schemeClr val="lt2"/>
              </a:solidFill>
              <a:latin typeface="Arial"/>
              <a:ea typeface="Arial"/>
              <a:cs typeface="Arial"/>
              <a:sym typeface="Arial"/>
            </a:endParaRPr>
          </a:p>
        </p:txBody>
      </p:sp>
      <p:sp>
        <p:nvSpPr>
          <p:cNvPr id="1001" name="Google Shape;1001;p50"/>
          <p:cNvSpPr txBox="1"/>
          <p:nvPr>
            <p:ph type="title"/>
          </p:nvPr>
        </p:nvSpPr>
        <p:spPr>
          <a:xfrm>
            <a:off x="788653" y="342295"/>
            <a:ext cx="12317748"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latin typeface="Arial"/>
                <a:ea typeface="Arial"/>
                <a:cs typeface="Arial"/>
                <a:sym typeface="Arial"/>
              </a:rPr>
              <a:t>10章 書かせて促す⑤</a:t>
            </a:r>
            <a:endParaRPr/>
          </a:p>
        </p:txBody>
      </p:sp>
      <p:pic>
        <p:nvPicPr>
          <p:cNvPr id="1002" name="Google Shape;1002;p50"/>
          <p:cNvPicPr preferRelativeResize="0"/>
          <p:nvPr/>
        </p:nvPicPr>
        <p:blipFill rotWithShape="1">
          <a:blip r:embed="rId3">
            <a:alphaModFix/>
          </a:blip>
          <a:srcRect b="0" l="0" r="0" t="0"/>
          <a:stretch/>
        </p:blipFill>
        <p:spPr>
          <a:xfrm>
            <a:off x="5027662" y="3645956"/>
            <a:ext cx="758662" cy="758662"/>
          </a:xfrm>
          <a:prstGeom prst="rect">
            <a:avLst/>
          </a:prstGeom>
          <a:noFill/>
          <a:ln>
            <a:noFill/>
          </a:ln>
        </p:spPr>
      </p:pic>
      <p:pic>
        <p:nvPicPr>
          <p:cNvPr id="1003" name="Google Shape;1003;p50"/>
          <p:cNvPicPr preferRelativeResize="0"/>
          <p:nvPr/>
        </p:nvPicPr>
        <p:blipFill rotWithShape="1">
          <a:blip r:embed="rId4">
            <a:alphaModFix/>
          </a:blip>
          <a:srcRect b="0" l="0" r="0" t="0"/>
          <a:stretch/>
        </p:blipFill>
        <p:spPr>
          <a:xfrm>
            <a:off x="5282333" y="6561572"/>
            <a:ext cx="720877" cy="720877"/>
          </a:xfrm>
          <a:prstGeom prst="rect">
            <a:avLst/>
          </a:prstGeom>
          <a:noFill/>
          <a:ln>
            <a:noFill/>
          </a:ln>
        </p:spPr>
      </p:pic>
      <p:pic>
        <p:nvPicPr>
          <p:cNvPr id="1004" name="Google Shape;1004;p50"/>
          <p:cNvPicPr preferRelativeResize="0"/>
          <p:nvPr/>
        </p:nvPicPr>
        <p:blipFill rotWithShape="1">
          <a:blip r:embed="rId5">
            <a:alphaModFix/>
          </a:blip>
          <a:srcRect b="0" l="0" r="0" t="0"/>
          <a:stretch/>
        </p:blipFill>
        <p:spPr>
          <a:xfrm>
            <a:off x="10791436" y="3666135"/>
            <a:ext cx="627172" cy="627172"/>
          </a:xfrm>
          <a:prstGeom prst="rect">
            <a:avLst/>
          </a:prstGeom>
          <a:noFill/>
          <a:ln>
            <a:noFill/>
          </a:ln>
        </p:spPr>
      </p:pic>
      <p:pic>
        <p:nvPicPr>
          <p:cNvPr id="1005" name="Google Shape;1005;p50"/>
          <p:cNvPicPr preferRelativeResize="0"/>
          <p:nvPr/>
        </p:nvPicPr>
        <p:blipFill rotWithShape="1">
          <a:blip r:embed="rId6">
            <a:alphaModFix/>
          </a:blip>
          <a:srcRect b="0" l="0" r="0" t="0"/>
          <a:stretch/>
        </p:blipFill>
        <p:spPr>
          <a:xfrm>
            <a:off x="10832095" y="6630467"/>
            <a:ext cx="728168" cy="728168"/>
          </a:xfrm>
          <a:prstGeom prst="rect">
            <a:avLst/>
          </a:prstGeom>
          <a:noFill/>
          <a:ln>
            <a:noFill/>
          </a:ln>
        </p:spPr>
      </p:pic>
      <p:sp>
        <p:nvSpPr>
          <p:cNvPr id="1006" name="Google Shape;1006;p50"/>
          <p:cNvSpPr txBox="1"/>
          <p:nvPr/>
        </p:nvSpPr>
        <p:spPr>
          <a:xfrm>
            <a:off x="2269699" y="6860912"/>
            <a:ext cx="2541891"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特徴を書かせる</a:t>
            </a:r>
            <a:endParaRPr b="0" i="0" sz="2400" u="none" cap="none" strike="noStrike">
              <a:solidFill>
                <a:srgbClr val="000000"/>
              </a:solidFill>
              <a:latin typeface="Arial"/>
              <a:ea typeface="Arial"/>
              <a:cs typeface="Arial"/>
              <a:sym typeface="Arial"/>
            </a:endParaRPr>
          </a:p>
        </p:txBody>
      </p:sp>
      <p:sp>
        <p:nvSpPr>
          <p:cNvPr id="1007" name="Google Shape;1007;p50"/>
          <p:cNvSpPr txBox="1"/>
          <p:nvPr/>
        </p:nvSpPr>
        <p:spPr>
          <a:xfrm>
            <a:off x="8129749" y="6835208"/>
            <a:ext cx="2248292"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を書かせる</a:t>
            </a:r>
            <a:endParaRPr b="1" i="0" sz="2400" u="none" cap="none" strike="noStrike">
              <a:solidFill>
                <a:schemeClr val="lt2"/>
              </a:solidFill>
              <a:latin typeface="Arial"/>
              <a:ea typeface="Arial"/>
              <a:cs typeface="Arial"/>
              <a:sym typeface="Arial"/>
            </a:endParaRPr>
          </a:p>
        </p:txBody>
      </p:sp>
      <p:sp>
        <p:nvSpPr>
          <p:cNvPr id="1008" name="Google Shape;1008;p50"/>
          <p:cNvSpPr txBox="1"/>
          <p:nvPr/>
        </p:nvSpPr>
        <p:spPr>
          <a:xfrm>
            <a:off x="10507851" y="9180000"/>
            <a:ext cx="2390156" cy="471924"/>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pp.102-104</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2" name="Shape 1012"/>
        <p:cNvGrpSpPr/>
        <p:nvPr/>
      </p:nvGrpSpPr>
      <p:grpSpPr>
        <a:xfrm>
          <a:off x="0" y="0"/>
          <a:ext cx="0" cy="0"/>
          <a:chOff x="0" y="0"/>
          <a:chExt cx="0" cy="0"/>
        </a:xfrm>
      </p:grpSpPr>
      <p:sp>
        <p:nvSpPr>
          <p:cNvPr id="1013" name="Google Shape;1013;p51"/>
          <p:cNvSpPr txBox="1"/>
          <p:nvPr>
            <p:ph type="title"/>
          </p:nvPr>
        </p:nvSpPr>
        <p:spPr>
          <a:xfrm>
            <a:off x="4572861" y="3307276"/>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latin typeface="Arial"/>
                <a:ea typeface="Arial"/>
                <a:cs typeface="Arial"/>
                <a:sym typeface="Arial"/>
              </a:rPr>
              <a:t>11章 学生を相互に学ばせる</a:t>
            </a:r>
            <a:endParaRPr b="1" sz="4000">
              <a:solidFill>
                <a:schemeClr val="lt2"/>
              </a:solidFill>
              <a:latin typeface="Arial"/>
              <a:ea typeface="Arial"/>
              <a:cs typeface="Arial"/>
              <a:sym typeface="Arial"/>
            </a:endParaRPr>
          </a:p>
        </p:txBody>
      </p:sp>
      <p:sp>
        <p:nvSpPr>
          <p:cNvPr id="1014" name="Google Shape;1014;p51"/>
          <p:cNvSpPr txBox="1"/>
          <p:nvPr/>
        </p:nvSpPr>
        <p:spPr>
          <a:xfrm>
            <a:off x="4572861" y="4387276"/>
            <a:ext cx="7579880" cy="2327550"/>
          </a:xfrm>
          <a:prstGeom prst="rect">
            <a:avLst/>
          </a:prstGeom>
          <a:noFill/>
          <a:ln>
            <a:noFill/>
          </a:ln>
        </p:spPr>
        <p:txBody>
          <a:bodyPr anchorCtr="0" anchor="ctr" bIns="50800" lIns="50800" spcFirstLastPara="1" rIns="50800" wrap="square" tIns="50800">
            <a:normAutofit/>
          </a:bodyPr>
          <a:lstStyle/>
          <a:p>
            <a:pPr indent="0" lvl="0" marL="0" marR="0" rtl="0" algn="l">
              <a:lnSpc>
                <a:spcPct val="150000"/>
              </a:lnSpc>
              <a:spcBef>
                <a:spcPts val="0"/>
              </a:spcBef>
              <a:spcAft>
                <a:spcPts val="0"/>
              </a:spcAft>
              <a:buClr>
                <a:schemeClr val="lt2"/>
              </a:buClr>
              <a:buSzPts val="2400"/>
              <a:buFont typeface="Arial"/>
              <a:buNone/>
            </a:pPr>
            <a:r>
              <a:rPr b="0" i="0" lang="ja-JP" sz="2400" u="none" cap="none" strike="noStrike">
                <a:solidFill>
                  <a:schemeClr val="lt2"/>
                </a:solidFill>
                <a:latin typeface="Arial"/>
                <a:ea typeface="Arial"/>
                <a:cs typeface="Arial"/>
                <a:sym typeface="Arial"/>
              </a:rPr>
              <a:t>クラス規模がある程度を超えた授業で教室全体でのディスカッションをすると、参加度が低い学生が多数出る。それぞれの学生の責任感を増し、一人一人の参加度を高める方法を説明する。</a:t>
            </a:r>
            <a:endParaRPr b="0" i="0" sz="2400" u="none" cap="none" strike="noStrike">
              <a:solidFill>
                <a:schemeClr val="lt2"/>
              </a:solidFill>
              <a:latin typeface="Arial"/>
              <a:ea typeface="Arial"/>
              <a:cs typeface="Arial"/>
              <a:sym typeface="Arial"/>
            </a:endParaRPr>
          </a:p>
        </p:txBody>
      </p:sp>
      <p:sp>
        <p:nvSpPr>
          <p:cNvPr id="1015" name="Google Shape;1015;p51"/>
          <p:cNvSpPr/>
          <p:nvPr/>
        </p:nvSpPr>
        <p:spPr>
          <a:xfrm rot="3125219">
            <a:off x="-2578075" y="-8345181"/>
            <a:ext cx="7896440" cy="17284721"/>
          </a:xfrm>
          <a:prstGeom prst="rect">
            <a:avLst/>
          </a:prstGeom>
          <a:solidFill>
            <a:srgbClr val="C4D96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016" name="Google Shape;1016;p51"/>
          <p:cNvSpPr/>
          <p:nvPr/>
        </p:nvSpPr>
        <p:spPr>
          <a:xfrm>
            <a:off x="0" y="3459480"/>
            <a:ext cx="7696200" cy="6294119"/>
          </a:xfrm>
          <a:prstGeom prst="rtTriangle">
            <a:avLst/>
          </a:prstGeom>
          <a:solidFill>
            <a:srgbClr val="00924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0" name="Shape 1020"/>
        <p:cNvGrpSpPr/>
        <p:nvPr/>
      </p:nvGrpSpPr>
      <p:grpSpPr>
        <a:xfrm>
          <a:off x="0" y="0"/>
          <a:ext cx="0" cy="0"/>
          <a:chOff x="0" y="0"/>
          <a:chExt cx="0" cy="0"/>
        </a:xfrm>
      </p:grpSpPr>
      <p:sp>
        <p:nvSpPr>
          <p:cNvPr id="1021" name="Google Shape;1021;p52"/>
          <p:cNvSpPr/>
          <p:nvPr/>
        </p:nvSpPr>
        <p:spPr>
          <a:xfrm>
            <a:off x="913442" y="3925572"/>
            <a:ext cx="5351523" cy="3923936"/>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022" name="Google Shape;1022;p52"/>
          <p:cNvSpPr txBox="1"/>
          <p:nvPr/>
        </p:nvSpPr>
        <p:spPr>
          <a:xfrm>
            <a:off x="1847882" y="4310245"/>
            <a:ext cx="3482641"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協同学習とは</a:t>
            </a:r>
            <a:endParaRPr b="0" i="0" sz="1400" u="none" cap="none" strike="noStrike">
              <a:solidFill>
                <a:srgbClr val="000000"/>
              </a:solidFill>
              <a:latin typeface="Arial"/>
              <a:ea typeface="Arial"/>
              <a:cs typeface="Arial"/>
              <a:sym typeface="Arial"/>
            </a:endParaRPr>
          </a:p>
        </p:txBody>
      </p:sp>
      <p:sp>
        <p:nvSpPr>
          <p:cNvPr id="1023" name="Google Shape;1023;p52"/>
          <p:cNvSpPr/>
          <p:nvPr/>
        </p:nvSpPr>
        <p:spPr>
          <a:xfrm>
            <a:off x="6712021" y="3909580"/>
            <a:ext cx="5351523" cy="3955919"/>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024" name="Google Shape;1024;p52"/>
          <p:cNvSpPr txBox="1"/>
          <p:nvPr/>
        </p:nvSpPr>
        <p:spPr>
          <a:xfrm>
            <a:off x="7207872" y="4309551"/>
            <a:ext cx="4413424"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協同学習の意義を理解する</a:t>
            </a:r>
            <a:endParaRPr b="0" i="0" sz="1400" u="none" cap="none" strike="noStrike">
              <a:solidFill>
                <a:srgbClr val="000000"/>
              </a:solidFill>
              <a:latin typeface="Arial"/>
              <a:ea typeface="Arial"/>
              <a:cs typeface="Arial"/>
              <a:sym typeface="Arial"/>
            </a:endParaRPr>
          </a:p>
        </p:txBody>
      </p:sp>
      <p:sp>
        <p:nvSpPr>
          <p:cNvPr id="1025" name="Google Shape;1025;p52"/>
          <p:cNvSpPr txBox="1"/>
          <p:nvPr/>
        </p:nvSpPr>
        <p:spPr>
          <a:xfrm>
            <a:off x="1156495" y="2558223"/>
            <a:ext cx="10464801" cy="780653"/>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協同学習を理解する</a:t>
            </a:r>
            <a:endParaRPr b="0" i="0" sz="1400" u="none" cap="none" strike="noStrike">
              <a:solidFill>
                <a:srgbClr val="000000"/>
              </a:solidFill>
              <a:latin typeface="Arial"/>
              <a:ea typeface="Arial"/>
              <a:cs typeface="Arial"/>
              <a:sym typeface="Arial"/>
            </a:endParaRPr>
          </a:p>
        </p:txBody>
      </p:sp>
      <p:sp>
        <p:nvSpPr>
          <p:cNvPr id="1026" name="Google Shape;1026;p52"/>
          <p:cNvSpPr txBox="1"/>
          <p:nvPr/>
        </p:nvSpPr>
        <p:spPr>
          <a:xfrm>
            <a:off x="1156495" y="4953457"/>
            <a:ext cx="4865413" cy="2064668"/>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「協力して学び合うことで、学ぶ内容の理解と習得を目指すとともに、協同の意義に気づき、協同の価値を学ぶ(内化する)ことが意図される教育活動」</a:t>
            </a:r>
            <a:endParaRPr b="0" i="0" sz="1800" u="none" cap="none" strike="noStrike">
              <a:solidFill>
                <a:schemeClr val="lt2"/>
              </a:solidFill>
              <a:latin typeface="Arial"/>
              <a:ea typeface="Arial"/>
              <a:cs typeface="Arial"/>
              <a:sym typeface="Arial"/>
            </a:endParaRPr>
          </a:p>
          <a:p>
            <a:pPr indent="0" lvl="0" marL="0" marR="0" rtl="0" algn="r">
              <a:lnSpc>
                <a:spcPct val="125000"/>
              </a:lnSpc>
              <a:spcBef>
                <a:spcPts val="1200"/>
              </a:spcBef>
              <a:spcAft>
                <a:spcPts val="0"/>
              </a:spcAft>
              <a:buClr>
                <a:schemeClr val="lt2"/>
              </a:buClr>
              <a:buSzPts val="1800"/>
              <a:buFont typeface="Arial"/>
              <a:buNone/>
            </a:pPr>
            <a:r>
              <a:rPr b="0" i="0" lang="ja-JP" sz="1400" u="none" cap="none" strike="noStrike">
                <a:solidFill>
                  <a:schemeClr val="lt2"/>
                </a:solidFill>
                <a:latin typeface="Arial"/>
                <a:ea typeface="Arial"/>
                <a:cs typeface="Arial"/>
                <a:sym typeface="Arial"/>
              </a:rPr>
              <a:t>(関田と安永 2005)</a:t>
            </a:r>
            <a:endParaRPr b="0" i="0" sz="1400" u="none" cap="none" strike="noStrike">
              <a:solidFill>
                <a:srgbClr val="000000"/>
              </a:solidFill>
              <a:latin typeface="Arial"/>
              <a:ea typeface="Arial"/>
              <a:cs typeface="Arial"/>
              <a:sym typeface="Arial"/>
            </a:endParaRPr>
          </a:p>
        </p:txBody>
      </p:sp>
      <p:sp>
        <p:nvSpPr>
          <p:cNvPr id="1027" name="Google Shape;1027;p52"/>
          <p:cNvSpPr txBox="1"/>
          <p:nvPr/>
        </p:nvSpPr>
        <p:spPr>
          <a:xfrm>
            <a:off x="6948500" y="5055177"/>
            <a:ext cx="4902313" cy="1833835"/>
          </a:xfrm>
          <a:prstGeom prst="rect">
            <a:avLst/>
          </a:prstGeom>
          <a:noFill/>
          <a:ln>
            <a:noFill/>
          </a:ln>
        </p:spPr>
        <p:txBody>
          <a:bodyPr anchorCtr="0" anchor="ctr" bIns="50800" lIns="50800" spcFirstLastPara="1" rIns="50800" wrap="square" tIns="50800">
            <a:spAutoFit/>
          </a:bodyPr>
          <a:lstStyle/>
          <a:p>
            <a:pPr indent="-342900" lvl="0" marL="342900" marR="0" rtl="0" algn="l">
              <a:lnSpc>
                <a:spcPct val="125000"/>
              </a:lnSpc>
              <a:spcBef>
                <a:spcPts val="0"/>
              </a:spcBef>
              <a:spcAft>
                <a:spcPts val="0"/>
              </a:spcAft>
              <a:buClr>
                <a:schemeClr val="lt2"/>
              </a:buClr>
              <a:buSzPts val="1800"/>
              <a:buFont typeface="Helvetica Neue"/>
              <a:buAutoNum type="arabicPeriod"/>
            </a:pPr>
            <a:r>
              <a:rPr b="0" i="0" lang="ja-JP" sz="1800" u="none" cap="none" strike="noStrike">
                <a:solidFill>
                  <a:schemeClr val="lt2"/>
                </a:solidFill>
                <a:latin typeface="Arial"/>
                <a:ea typeface="Arial"/>
                <a:cs typeface="Arial"/>
                <a:sym typeface="Arial"/>
              </a:rPr>
              <a:t>協同学習によって学生の主体的な学習が促進できる</a:t>
            </a:r>
            <a:br>
              <a:rPr b="0" i="0" lang="ja-JP" sz="1800" u="none" cap="none" strike="noStrike">
                <a:solidFill>
                  <a:schemeClr val="lt2"/>
                </a:solidFill>
                <a:latin typeface="Arial"/>
                <a:ea typeface="Arial"/>
                <a:cs typeface="Arial"/>
                <a:sym typeface="Arial"/>
              </a:rPr>
            </a:br>
            <a:endParaRPr b="0" i="0" sz="1800" u="none" cap="none" strike="noStrike">
              <a:solidFill>
                <a:schemeClr val="lt2"/>
              </a:solidFill>
              <a:latin typeface="Arial"/>
              <a:ea typeface="Arial"/>
              <a:cs typeface="Arial"/>
              <a:sym typeface="Arial"/>
            </a:endParaRPr>
          </a:p>
          <a:p>
            <a:pPr indent="-342900" lvl="0" marL="342900" marR="0" rtl="0" algn="l">
              <a:lnSpc>
                <a:spcPct val="125000"/>
              </a:lnSpc>
              <a:spcBef>
                <a:spcPts val="0"/>
              </a:spcBef>
              <a:spcAft>
                <a:spcPts val="0"/>
              </a:spcAft>
              <a:buClr>
                <a:schemeClr val="lt2"/>
              </a:buClr>
              <a:buSzPts val="1800"/>
              <a:buFont typeface="Helvetica Neue"/>
              <a:buAutoNum type="arabicPeriod"/>
            </a:pPr>
            <a:r>
              <a:rPr b="0" i="0" lang="ja-JP" sz="1800" u="none" cap="none" strike="noStrike">
                <a:solidFill>
                  <a:schemeClr val="lt2"/>
                </a:solidFill>
                <a:latin typeface="Arial"/>
                <a:ea typeface="Arial"/>
                <a:cs typeface="Arial"/>
                <a:sym typeface="Arial"/>
              </a:rPr>
              <a:t>協同の作業に取り組ませることは、職業への準備に繋がる</a:t>
            </a:r>
            <a:endParaRPr b="0" i="0" sz="1800" u="none" cap="none" strike="noStrike">
              <a:solidFill>
                <a:schemeClr val="lt2"/>
              </a:solidFill>
              <a:latin typeface="Arial"/>
              <a:ea typeface="Arial"/>
              <a:cs typeface="Arial"/>
              <a:sym typeface="Arial"/>
            </a:endParaRPr>
          </a:p>
        </p:txBody>
      </p:sp>
      <p:sp>
        <p:nvSpPr>
          <p:cNvPr id="1028" name="Google Shape;1028;p52"/>
          <p:cNvSpPr txBox="1"/>
          <p:nvPr>
            <p:ph type="title"/>
          </p:nvPr>
        </p:nvSpPr>
        <p:spPr>
          <a:xfrm>
            <a:off x="788653" y="342295"/>
            <a:ext cx="12317748"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latin typeface="Arial"/>
                <a:ea typeface="Arial"/>
                <a:cs typeface="Arial"/>
                <a:sym typeface="Arial"/>
              </a:rPr>
              <a:t>11章 協同学習を理解する①</a:t>
            </a:r>
            <a:endParaRPr b="1" sz="4000">
              <a:latin typeface="Arial"/>
              <a:ea typeface="Arial"/>
              <a:cs typeface="Arial"/>
              <a:sym typeface="Arial"/>
            </a:endParaRPr>
          </a:p>
        </p:txBody>
      </p:sp>
      <p:pic>
        <p:nvPicPr>
          <p:cNvPr id="1029" name="Google Shape;1029;p52"/>
          <p:cNvPicPr preferRelativeResize="0"/>
          <p:nvPr/>
        </p:nvPicPr>
        <p:blipFill rotWithShape="1">
          <a:blip r:embed="rId3">
            <a:alphaModFix/>
          </a:blip>
          <a:srcRect b="0" l="0" r="0" t="0"/>
          <a:stretch/>
        </p:blipFill>
        <p:spPr>
          <a:xfrm>
            <a:off x="3022385" y="7239197"/>
            <a:ext cx="1133634" cy="1133634"/>
          </a:xfrm>
          <a:prstGeom prst="rect">
            <a:avLst/>
          </a:prstGeom>
          <a:noFill/>
          <a:ln>
            <a:noFill/>
          </a:ln>
        </p:spPr>
      </p:pic>
      <p:pic>
        <p:nvPicPr>
          <p:cNvPr id="1030" name="Google Shape;1030;p52"/>
          <p:cNvPicPr preferRelativeResize="0"/>
          <p:nvPr/>
        </p:nvPicPr>
        <p:blipFill rotWithShape="1">
          <a:blip r:embed="rId4">
            <a:alphaModFix/>
          </a:blip>
          <a:srcRect b="0" l="0" r="0" t="0"/>
          <a:stretch/>
        </p:blipFill>
        <p:spPr>
          <a:xfrm>
            <a:off x="9006748" y="7298471"/>
            <a:ext cx="1066115" cy="1066115"/>
          </a:xfrm>
          <a:prstGeom prst="rect">
            <a:avLst/>
          </a:prstGeom>
          <a:noFill/>
          <a:ln>
            <a:noFill/>
          </a:ln>
        </p:spPr>
      </p:pic>
      <p:sp>
        <p:nvSpPr>
          <p:cNvPr id="1031" name="Google Shape;1031;p52"/>
          <p:cNvSpPr txBox="1"/>
          <p:nvPr/>
        </p:nvSpPr>
        <p:spPr>
          <a:xfrm>
            <a:off x="10507851" y="9180000"/>
            <a:ext cx="2390156" cy="471924"/>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p.105</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5" name="Shape 1035"/>
        <p:cNvGrpSpPr/>
        <p:nvPr/>
      </p:nvGrpSpPr>
      <p:grpSpPr>
        <a:xfrm>
          <a:off x="0" y="0"/>
          <a:ext cx="0" cy="0"/>
          <a:chOff x="0" y="0"/>
          <a:chExt cx="0" cy="0"/>
        </a:xfrm>
      </p:grpSpPr>
      <p:sp>
        <p:nvSpPr>
          <p:cNvPr id="1036" name="Google Shape;1036;p53"/>
          <p:cNvSpPr txBox="1"/>
          <p:nvPr/>
        </p:nvSpPr>
        <p:spPr>
          <a:xfrm>
            <a:off x="1269999" y="1785204"/>
            <a:ext cx="10464801" cy="780653"/>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効果的な協同学習の条件</a:t>
            </a:r>
            <a:endParaRPr b="0" i="0" sz="1400" u="none" cap="none" strike="noStrike">
              <a:solidFill>
                <a:srgbClr val="000000"/>
              </a:solidFill>
              <a:latin typeface="Arial"/>
              <a:ea typeface="Arial"/>
              <a:cs typeface="Arial"/>
              <a:sym typeface="Arial"/>
            </a:endParaRPr>
          </a:p>
        </p:txBody>
      </p:sp>
      <p:sp>
        <p:nvSpPr>
          <p:cNvPr id="1037" name="Google Shape;1037;p53"/>
          <p:cNvSpPr txBox="1"/>
          <p:nvPr>
            <p:ph type="title"/>
          </p:nvPr>
        </p:nvSpPr>
        <p:spPr>
          <a:xfrm>
            <a:off x="788653" y="342295"/>
            <a:ext cx="12317748"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latin typeface="Arial"/>
                <a:ea typeface="Arial"/>
                <a:cs typeface="Arial"/>
                <a:sym typeface="Arial"/>
              </a:rPr>
              <a:t>11章 協同学習を理解する②</a:t>
            </a:r>
            <a:endParaRPr/>
          </a:p>
        </p:txBody>
      </p:sp>
      <p:sp>
        <p:nvSpPr>
          <p:cNvPr id="1038" name="Google Shape;1038;p53"/>
          <p:cNvSpPr/>
          <p:nvPr/>
        </p:nvSpPr>
        <p:spPr>
          <a:xfrm>
            <a:off x="541757" y="3028369"/>
            <a:ext cx="3803202"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039" name="Google Shape;1039;p53"/>
          <p:cNvSpPr txBox="1"/>
          <p:nvPr/>
        </p:nvSpPr>
        <p:spPr>
          <a:xfrm>
            <a:off x="853179" y="3470104"/>
            <a:ext cx="3180358"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互恵的な相互依存関係</a:t>
            </a:r>
            <a:endParaRPr b="1" i="0" sz="2400" u="none" cap="none" strike="noStrike">
              <a:solidFill>
                <a:schemeClr val="lt2"/>
              </a:solidFill>
              <a:latin typeface="Arial"/>
              <a:ea typeface="Arial"/>
              <a:cs typeface="Arial"/>
              <a:sym typeface="Arial"/>
            </a:endParaRPr>
          </a:p>
        </p:txBody>
      </p:sp>
      <p:sp>
        <p:nvSpPr>
          <p:cNvPr id="1040" name="Google Shape;1040;p53"/>
          <p:cNvSpPr/>
          <p:nvPr/>
        </p:nvSpPr>
        <p:spPr>
          <a:xfrm>
            <a:off x="4612083" y="3028369"/>
            <a:ext cx="3803202"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041" name="Google Shape;1041;p53"/>
          <p:cNvSpPr txBox="1"/>
          <p:nvPr/>
        </p:nvSpPr>
        <p:spPr>
          <a:xfrm>
            <a:off x="5397830" y="3443016"/>
            <a:ext cx="2257028"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十分な相互交流</a:t>
            </a:r>
            <a:endParaRPr b="1" i="0" sz="2400" u="none" cap="none" strike="noStrike">
              <a:solidFill>
                <a:schemeClr val="lt2"/>
              </a:solidFill>
              <a:latin typeface="Arial"/>
              <a:ea typeface="Arial"/>
              <a:cs typeface="Arial"/>
              <a:sym typeface="Arial"/>
            </a:endParaRPr>
          </a:p>
        </p:txBody>
      </p:sp>
      <p:sp>
        <p:nvSpPr>
          <p:cNvPr id="1042" name="Google Shape;1042;p53"/>
          <p:cNvSpPr/>
          <p:nvPr/>
        </p:nvSpPr>
        <p:spPr>
          <a:xfrm>
            <a:off x="8682409" y="3028369"/>
            <a:ext cx="3803202"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043" name="Google Shape;1043;p53"/>
          <p:cNvSpPr txBox="1"/>
          <p:nvPr/>
        </p:nvSpPr>
        <p:spPr>
          <a:xfrm>
            <a:off x="9325559" y="3517503"/>
            <a:ext cx="2564806"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明確な個人の責任</a:t>
            </a:r>
            <a:endParaRPr b="1" i="0" sz="2400" u="none" cap="none" strike="noStrike">
              <a:solidFill>
                <a:schemeClr val="lt2"/>
              </a:solidFill>
              <a:latin typeface="Arial"/>
              <a:ea typeface="Arial"/>
              <a:cs typeface="Arial"/>
              <a:sym typeface="Arial"/>
            </a:endParaRPr>
          </a:p>
        </p:txBody>
      </p:sp>
      <p:sp>
        <p:nvSpPr>
          <p:cNvPr id="1044" name="Google Shape;1044;p53"/>
          <p:cNvSpPr/>
          <p:nvPr/>
        </p:nvSpPr>
        <p:spPr>
          <a:xfrm>
            <a:off x="2710482" y="6071691"/>
            <a:ext cx="3803202"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045" name="Google Shape;1045;p53"/>
          <p:cNvSpPr txBox="1"/>
          <p:nvPr/>
        </p:nvSpPr>
        <p:spPr>
          <a:xfrm>
            <a:off x="3353625" y="6485297"/>
            <a:ext cx="2564806"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社会的技能の活用</a:t>
            </a:r>
            <a:endParaRPr b="1" i="0" sz="2400" u="none" cap="none" strike="noStrike">
              <a:solidFill>
                <a:schemeClr val="lt2"/>
              </a:solidFill>
              <a:latin typeface="Arial"/>
              <a:ea typeface="Arial"/>
              <a:cs typeface="Arial"/>
              <a:sym typeface="Arial"/>
            </a:endParaRPr>
          </a:p>
        </p:txBody>
      </p:sp>
      <p:sp>
        <p:nvSpPr>
          <p:cNvPr id="1046" name="Google Shape;1046;p53"/>
          <p:cNvSpPr/>
          <p:nvPr/>
        </p:nvSpPr>
        <p:spPr>
          <a:xfrm>
            <a:off x="6780808" y="6071691"/>
            <a:ext cx="3803202" cy="26640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047" name="Google Shape;1047;p53"/>
          <p:cNvSpPr txBox="1"/>
          <p:nvPr/>
        </p:nvSpPr>
        <p:spPr>
          <a:xfrm>
            <a:off x="7654858" y="6489938"/>
            <a:ext cx="2257028"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活動の振り返り</a:t>
            </a:r>
            <a:endParaRPr b="1" i="0" sz="2400" u="none" cap="none" strike="noStrike">
              <a:solidFill>
                <a:schemeClr val="lt2"/>
              </a:solidFill>
              <a:latin typeface="Arial"/>
              <a:ea typeface="Arial"/>
              <a:cs typeface="Arial"/>
              <a:sym typeface="Arial"/>
            </a:endParaRPr>
          </a:p>
        </p:txBody>
      </p:sp>
      <p:sp>
        <p:nvSpPr>
          <p:cNvPr id="1048" name="Google Shape;1048;p53"/>
          <p:cNvSpPr txBox="1"/>
          <p:nvPr/>
        </p:nvSpPr>
        <p:spPr>
          <a:xfrm>
            <a:off x="10117307" y="8509233"/>
            <a:ext cx="2780700" cy="564257"/>
          </a:xfrm>
          <a:prstGeom prst="rect">
            <a:avLst/>
          </a:prstGeom>
          <a:noFill/>
          <a:ln>
            <a:noFill/>
          </a:ln>
        </p:spPr>
        <p:txBody>
          <a:bodyPr anchorCtr="0" anchor="ctr" bIns="50800" lIns="50800" spcFirstLastPara="1" rIns="50800" wrap="square" tIns="50800">
            <a:spAutoFit/>
          </a:bodyPr>
          <a:lstStyle/>
          <a:p>
            <a:pPr indent="0" lvl="0" marL="0" marR="0" rtl="0" algn="r">
              <a:lnSpc>
                <a:spcPct val="125000"/>
              </a:lnSpc>
              <a:spcBef>
                <a:spcPts val="120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（中井と飯岡 2014）</a:t>
            </a:r>
            <a:endParaRPr b="0" i="0" sz="1600" u="none" cap="none" strike="noStrike">
              <a:solidFill>
                <a:schemeClr val="lt2"/>
              </a:solidFill>
              <a:latin typeface="Arial"/>
              <a:ea typeface="Arial"/>
              <a:cs typeface="Arial"/>
              <a:sym typeface="Arial"/>
            </a:endParaRPr>
          </a:p>
        </p:txBody>
      </p:sp>
      <p:pic>
        <p:nvPicPr>
          <p:cNvPr id="1049" name="Google Shape;1049;p53"/>
          <p:cNvPicPr preferRelativeResize="0"/>
          <p:nvPr/>
        </p:nvPicPr>
        <p:blipFill rotWithShape="1">
          <a:blip r:embed="rId3">
            <a:alphaModFix/>
          </a:blip>
          <a:srcRect b="0" l="0" r="0" t="0"/>
          <a:stretch/>
        </p:blipFill>
        <p:spPr>
          <a:xfrm>
            <a:off x="8220108" y="7298443"/>
            <a:ext cx="1077002" cy="1077002"/>
          </a:xfrm>
          <a:prstGeom prst="rect">
            <a:avLst/>
          </a:prstGeom>
          <a:noFill/>
          <a:ln>
            <a:noFill/>
          </a:ln>
        </p:spPr>
      </p:pic>
      <p:pic>
        <p:nvPicPr>
          <p:cNvPr id="1050" name="Google Shape;1050;p53"/>
          <p:cNvPicPr preferRelativeResize="0"/>
          <p:nvPr/>
        </p:nvPicPr>
        <p:blipFill rotWithShape="1">
          <a:blip r:embed="rId4">
            <a:alphaModFix/>
          </a:blip>
          <a:srcRect b="0" l="0" r="0" t="0"/>
          <a:stretch/>
        </p:blipFill>
        <p:spPr>
          <a:xfrm>
            <a:off x="6023067" y="4272444"/>
            <a:ext cx="1133634" cy="1133634"/>
          </a:xfrm>
          <a:prstGeom prst="rect">
            <a:avLst/>
          </a:prstGeom>
          <a:noFill/>
          <a:ln>
            <a:noFill/>
          </a:ln>
        </p:spPr>
      </p:pic>
      <p:pic>
        <p:nvPicPr>
          <p:cNvPr id="1051" name="Google Shape;1051;p53"/>
          <p:cNvPicPr preferRelativeResize="0"/>
          <p:nvPr/>
        </p:nvPicPr>
        <p:blipFill rotWithShape="1">
          <a:blip r:embed="rId5">
            <a:alphaModFix/>
          </a:blip>
          <a:srcRect b="0" l="0" r="0" t="0"/>
          <a:stretch/>
        </p:blipFill>
        <p:spPr>
          <a:xfrm>
            <a:off x="3950782" y="7129023"/>
            <a:ext cx="1322601" cy="1322601"/>
          </a:xfrm>
          <a:prstGeom prst="rect">
            <a:avLst/>
          </a:prstGeom>
          <a:noFill/>
          <a:ln>
            <a:noFill/>
          </a:ln>
        </p:spPr>
      </p:pic>
      <p:pic>
        <p:nvPicPr>
          <p:cNvPr id="1052" name="Google Shape;1052;p53"/>
          <p:cNvPicPr preferRelativeResize="0"/>
          <p:nvPr/>
        </p:nvPicPr>
        <p:blipFill rotWithShape="1">
          <a:blip r:embed="rId6">
            <a:alphaModFix/>
          </a:blip>
          <a:srcRect b="0" l="0" r="0" t="0"/>
          <a:stretch/>
        </p:blipFill>
        <p:spPr>
          <a:xfrm>
            <a:off x="1782458" y="4072531"/>
            <a:ext cx="1321800" cy="1321800"/>
          </a:xfrm>
          <a:prstGeom prst="rect">
            <a:avLst/>
          </a:prstGeom>
          <a:noFill/>
          <a:ln>
            <a:noFill/>
          </a:ln>
        </p:spPr>
      </p:pic>
      <p:pic>
        <p:nvPicPr>
          <p:cNvPr id="1053" name="Google Shape;1053;p53"/>
          <p:cNvPicPr preferRelativeResize="0"/>
          <p:nvPr/>
        </p:nvPicPr>
        <p:blipFill rotWithShape="1">
          <a:blip r:embed="rId7">
            <a:alphaModFix/>
          </a:blip>
          <a:srcRect b="0" l="0" r="0" t="0"/>
          <a:stretch/>
        </p:blipFill>
        <p:spPr>
          <a:xfrm>
            <a:off x="10009567" y="4217115"/>
            <a:ext cx="1319370" cy="1319370"/>
          </a:xfrm>
          <a:prstGeom prst="rect">
            <a:avLst/>
          </a:prstGeom>
          <a:noFill/>
          <a:ln>
            <a:noFill/>
          </a:ln>
        </p:spPr>
      </p:pic>
      <p:sp>
        <p:nvSpPr>
          <p:cNvPr id="1054" name="Google Shape;1054;p53"/>
          <p:cNvSpPr txBox="1"/>
          <p:nvPr/>
        </p:nvSpPr>
        <p:spPr>
          <a:xfrm>
            <a:off x="10507851" y="9180000"/>
            <a:ext cx="2390156" cy="471924"/>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p.106</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8" name="Shape 1058"/>
        <p:cNvGrpSpPr/>
        <p:nvPr/>
      </p:nvGrpSpPr>
      <p:grpSpPr>
        <a:xfrm>
          <a:off x="0" y="0"/>
          <a:ext cx="0" cy="0"/>
          <a:chOff x="0" y="0"/>
          <a:chExt cx="0" cy="0"/>
        </a:xfrm>
      </p:grpSpPr>
      <p:sp>
        <p:nvSpPr>
          <p:cNvPr id="1059" name="Google Shape;1059;p54"/>
          <p:cNvSpPr txBox="1"/>
          <p:nvPr/>
        </p:nvSpPr>
        <p:spPr>
          <a:xfrm>
            <a:off x="3877293" y="1706410"/>
            <a:ext cx="5250213" cy="995144"/>
          </a:xfrm>
          <a:prstGeom prst="rect">
            <a:avLst/>
          </a:prstGeom>
          <a:noFill/>
          <a:ln>
            <a:noFill/>
          </a:ln>
        </p:spPr>
        <p:txBody>
          <a:bodyPr anchorCtr="0" anchor="t" bIns="50800" lIns="50800" spcFirstLastPara="1" rIns="50800" wrap="square" tIns="50800">
            <a:spAutoFit/>
          </a:bodyPr>
          <a:lstStyle/>
          <a:p>
            <a:pPr indent="0" lvl="0" marL="0" marR="0" rtl="0" algn="ctr">
              <a:lnSpc>
                <a:spcPct val="15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協同学習を授業に組み込む</a:t>
            </a:r>
            <a:endParaRPr b="0" i="0" sz="1400" u="none" cap="none" strike="noStrike">
              <a:solidFill>
                <a:srgbClr val="000000"/>
              </a:solidFill>
              <a:latin typeface="Arial"/>
              <a:ea typeface="Arial"/>
              <a:cs typeface="Arial"/>
              <a:sym typeface="Arial"/>
            </a:endParaRPr>
          </a:p>
        </p:txBody>
      </p:sp>
      <p:sp>
        <p:nvSpPr>
          <p:cNvPr id="1060" name="Google Shape;1060;p54"/>
          <p:cNvSpPr/>
          <p:nvPr/>
        </p:nvSpPr>
        <p:spPr>
          <a:xfrm>
            <a:off x="605772" y="3265946"/>
            <a:ext cx="3630286"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061" name="Google Shape;1061;p54"/>
          <p:cNvSpPr/>
          <p:nvPr/>
        </p:nvSpPr>
        <p:spPr>
          <a:xfrm>
            <a:off x="4762813" y="3265945"/>
            <a:ext cx="3630286"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062" name="Google Shape;1062;p54"/>
          <p:cNvSpPr/>
          <p:nvPr/>
        </p:nvSpPr>
        <p:spPr>
          <a:xfrm>
            <a:off x="8919854" y="3265944"/>
            <a:ext cx="3630286"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063" name="Google Shape;1063;p54"/>
          <p:cNvSpPr/>
          <p:nvPr/>
        </p:nvSpPr>
        <p:spPr>
          <a:xfrm>
            <a:off x="605772" y="6231126"/>
            <a:ext cx="3630286"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064" name="Google Shape;1064;p54"/>
          <p:cNvSpPr/>
          <p:nvPr/>
        </p:nvSpPr>
        <p:spPr>
          <a:xfrm>
            <a:off x="4762813" y="6231125"/>
            <a:ext cx="3630286"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065" name="Google Shape;1065;p54"/>
          <p:cNvSpPr/>
          <p:nvPr/>
        </p:nvSpPr>
        <p:spPr>
          <a:xfrm>
            <a:off x="8919854" y="6231124"/>
            <a:ext cx="3630286"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066" name="Google Shape;1066;p54"/>
          <p:cNvSpPr txBox="1"/>
          <p:nvPr/>
        </p:nvSpPr>
        <p:spPr>
          <a:xfrm>
            <a:off x="563251" y="3480365"/>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目的と方法の明確化</a:t>
            </a:r>
            <a:endParaRPr b="1" i="0" sz="2400" u="none" cap="none" strike="noStrike">
              <a:solidFill>
                <a:schemeClr val="lt2"/>
              </a:solidFill>
              <a:latin typeface="Arial"/>
              <a:ea typeface="Arial"/>
              <a:cs typeface="Arial"/>
              <a:sym typeface="Arial"/>
            </a:endParaRPr>
          </a:p>
        </p:txBody>
      </p:sp>
      <p:sp>
        <p:nvSpPr>
          <p:cNvPr id="1067" name="Google Shape;1067;p54"/>
          <p:cNvSpPr txBox="1"/>
          <p:nvPr/>
        </p:nvSpPr>
        <p:spPr>
          <a:xfrm>
            <a:off x="4779773" y="3439006"/>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学習課題の組み立て</a:t>
            </a:r>
            <a:endParaRPr b="0" i="0" sz="1400" u="none" cap="none" strike="noStrike">
              <a:solidFill>
                <a:srgbClr val="000000"/>
              </a:solidFill>
              <a:latin typeface="Arial"/>
              <a:ea typeface="Arial"/>
              <a:cs typeface="Arial"/>
              <a:sym typeface="Arial"/>
            </a:endParaRPr>
          </a:p>
        </p:txBody>
      </p:sp>
      <p:sp>
        <p:nvSpPr>
          <p:cNvPr id="1068" name="Google Shape;1068;p54"/>
          <p:cNvSpPr txBox="1"/>
          <p:nvPr/>
        </p:nvSpPr>
        <p:spPr>
          <a:xfrm>
            <a:off x="8919854" y="3440676"/>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学習環境の整え</a:t>
            </a:r>
            <a:endParaRPr b="1" i="0" sz="2400" u="none" cap="none" strike="noStrike">
              <a:solidFill>
                <a:schemeClr val="lt2"/>
              </a:solidFill>
              <a:latin typeface="Arial"/>
              <a:ea typeface="Arial"/>
              <a:cs typeface="Arial"/>
              <a:sym typeface="Arial"/>
            </a:endParaRPr>
          </a:p>
        </p:txBody>
      </p:sp>
      <p:sp>
        <p:nvSpPr>
          <p:cNvPr id="1069" name="Google Shape;1069;p54"/>
          <p:cNvSpPr txBox="1"/>
          <p:nvPr/>
        </p:nvSpPr>
        <p:spPr>
          <a:xfrm>
            <a:off x="563251" y="6500884"/>
            <a:ext cx="3613326" cy="548868"/>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グループの編成</a:t>
            </a:r>
            <a:endParaRPr b="1" i="0" sz="2400" u="none" cap="none" strike="noStrike">
              <a:solidFill>
                <a:schemeClr val="lt2"/>
              </a:solidFill>
              <a:latin typeface="Arial"/>
              <a:ea typeface="Arial"/>
              <a:cs typeface="Arial"/>
              <a:sym typeface="Arial"/>
            </a:endParaRPr>
          </a:p>
        </p:txBody>
      </p:sp>
      <p:sp>
        <p:nvSpPr>
          <p:cNvPr id="1070" name="Google Shape;1070;p54"/>
          <p:cNvSpPr txBox="1"/>
          <p:nvPr/>
        </p:nvSpPr>
        <p:spPr>
          <a:xfrm>
            <a:off x="4779773" y="6462412"/>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グループへの介入</a:t>
            </a:r>
            <a:endParaRPr b="1" i="0" sz="2400" u="none" cap="none" strike="noStrike">
              <a:solidFill>
                <a:schemeClr val="lt2"/>
              </a:solidFill>
              <a:latin typeface="Arial"/>
              <a:ea typeface="Arial"/>
              <a:cs typeface="Arial"/>
              <a:sym typeface="Arial"/>
            </a:endParaRPr>
          </a:p>
        </p:txBody>
      </p:sp>
      <p:sp>
        <p:nvSpPr>
          <p:cNvPr id="1071" name="Google Shape;1071;p54"/>
          <p:cNvSpPr txBox="1"/>
          <p:nvPr/>
        </p:nvSpPr>
        <p:spPr>
          <a:xfrm>
            <a:off x="8996465" y="6423940"/>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学習の振り返り</a:t>
            </a:r>
            <a:endParaRPr b="1" i="0" sz="2400" u="none" cap="none" strike="noStrike">
              <a:solidFill>
                <a:schemeClr val="lt2"/>
              </a:solidFill>
              <a:latin typeface="Arial"/>
              <a:ea typeface="Arial"/>
              <a:cs typeface="Arial"/>
              <a:sym typeface="Arial"/>
            </a:endParaRPr>
          </a:p>
        </p:txBody>
      </p:sp>
      <p:sp>
        <p:nvSpPr>
          <p:cNvPr id="1072" name="Google Shape;1072;p54"/>
          <p:cNvSpPr txBox="1"/>
          <p:nvPr>
            <p:ph type="title"/>
          </p:nvPr>
        </p:nvSpPr>
        <p:spPr>
          <a:xfrm>
            <a:off x="788653" y="342295"/>
            <a:ext cx="12317748"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latin typeface="Arial"/>
                <a:ea typeface="Arial"/>
                <a:cs typeface="Arial"/>
                <a:sym typeface="Arial"/>
              </a:rPr>
              <a:t>11章 協同学習を理解する③</a:t>
            </a:r>
            <a:endParaRPr/>
          </a:p>
        </p:txBody>
      </p:sp>
      <p:sp>
        <p:nvSpPr>
          <p:cNvPr id="1073" name="Google Shape;1073;p54"/>
          <p:cNvSpPr txBox="1"/>
          <p:nvPr/>
        </p:nvSpPr>
        <p:spPr>
          <a:xfrm>
            <a:off x="751595" y="4271874"/>
            <a:ext cx="3355600" cy="1141338"/>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協同学習に不慣れな学生が多い場合は、まず比較的簡単な技法から用いる。</a:t>
            </a:r>
            <a:endParaRPr b="0" i="0" sz="1400" u="none" cap="none" strike="noStrike">
              <a:solidFill>
                <a:srgbClr val="000000"/>
              </a:solidFill>
              <a:latin typeface="Arial"/>
              <a:ea typeface="Arial"/>
              <a:cs typeface="Arial"/>
              <a:sym typeface="Arial"/>
            </a:endParaRPr>
          </a:p>
        </p:txBody>
      </p:sp>
      <p:sp>
        <p:nvSpPr>
          <p:cNvPr id="1074" name="Google Shape;1074;p54"/>
          <p:cNvSpPr txBox="1"/>
          <p:nvPr/>
        </p:nvSpPr>
        <p:spPr>
          <a:xfrm>
            <a:off x="4908636" y="4264592"/>
            <a:ext cx="3355600" cy="1141338"/>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課題を段階的に分けて議論させたり、役割分担して、課題の意義を明確化させる。</a:t>
            </a:r>
            <a:endParaRPr b="0" i="0" sz="1400" u="none" cap="none" strike="noStrike">
              <a:solidFill>
                <a:srgbClr val="000000"/>
              </a:solidFill>
              <a:latin typeface="Arial"/>
              <a:ea typeface="Arial"/>
              <a:cs typeface="Arial"/>
              <a:sym typeface="Arial"/>
            </a:endParaRPr>
          </a:p>
        </p:txBody>
      </p:sp>
      <p:sp>
        <p:nvSpPr>
          <p:cNvPr id="1075" name="Google Shape;1075;p54"/>
          <p:cNvSpPr txBox="1"/>
          <p:nvPr/>
        </p:nvSpPr>
        <p:spPr>
          <a:xfrm>
            <a:off x="9057197" y="4243053"/>
            <a:ext cx="3355600" cy="1141338"/>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グループごとにペン, ふせん, 模造紙, 小型のホワイトボードなどを用意する。</a:t>
            </a:r>
            <a:endParaRPr b="0" i="0" sz="1400" u="none" cap="none" strike="noStrike">
              <a:solidFill>
                <a:srgbClr val="000000"/>
              </a:solidFill>
              <a:latin typeface="Arial"/>
              <a:ea typeface="Arial"/>
              <a:cs typeface="Arial"/>
              <a:sym typeface="Arial"/>
            </a:endParaRPr>
          </a:p>
        </p:txBody>
      </p:sp>
      <p:sp>
        <p:nvSpPr>
          <p:cNvPr id="1076" name="Google Shape;1076;p54"/>
          <p:cNvSpPr txBox="1"/>
          <p:nvPr/>
        </p:nvSpPr>
        <p:spPr>
          <a:xfrm>
            <a:off x="743115" y="7049753"/>
            <a:ext cx="3355600" cy="1487587"/>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一般には、2〜6名程度がグループが推奨される。学生が慣れてない場合や議論の時間が短い場合は、規模を小さくする。</a:t>
            </a:r>
            <a:endParaRPr b="0" i="0" sz="1400" u="none" cap="none" strike="noStrike">
              <a:solidFill>
                <a:srgbClr val="000000"/>
              </a:solidFill>
              <a:latin typeface="Arial"/>
              <a:ea typeface="Arial"/>
              <a:cs typeface="Arial"/>
              <a:sym typeface="Arial"/>
            </a:endParaRPr>
          </a:p>
        </p:txBody>
      </p:sp>
      <p:sp>
        <p:nvSpPr>
          <p:cNvPr id="1077" name="Google Shape;1077;p54"/>
          <p:cNvSpPr txBox="1"/>
          <p:nvPr/>
        </p:nvSpPr>
        <p:spPr>
          <a:xfrm>
            <a:off x="4908636" y="7222876"/>
            <a:ext cx="3355600" cy="1141338"/>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グループでの学習が上手く進んでいるのかどうかを観察し、意見を促したりする。</a:t>
            </a:r>
            <a:endParaRPr b="0" i="0" sz="1400" u="none" cap="none" strike="noStrike">
              <a:solidFill>
                <a:srgbClr val="000000"/>
              </a:solidFill>
              <a:latin typeface="Arial"/>
              <a:ea typeface="Arial"/>
              <a:cs typeface="Arial"/>
              <a:sym typeface="Arial"/>
            </a:endParaRPr>
          </a:p>
        </p:txBody>
      </p:sp>
      <p:sp>
        <p:nvSpPr>
          <p:cNvPr id="1078" name="Google Shape;1078;p54"/>
          <p:cNvSpPr txBox="1"/>
          <p:nvPr/>
        </p:nvSpPr>
        <p:spPr>
          <a:xfrm>
            <a:off x="9057197" y="7049752"/>
            <a:ext cx="3355600" cy="1487587"/>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評価シートを作成して、グループ全体の成果、グループに対して果たした役割、活動を通して学習した内容を書かせる。</a:t>
            </a:r>
            <a:endParaRPr b="0" i="0" sz="1400" u="none" cap="none" strike="noStrike">
              <a:solidFill>
                <a:srgbClr val="000000"/>
              </a:solidFill>
              <a:latin typeface="Arial"/>
              <a:ea typeface="Arial"/>
              <a:cs typeface="Arial"/>
              <a:sym typeface="Arial"/>
            </a:endParaRPr>
          </a:p>
        </p:txBody>
      </p:sp>
      <p:sp>
        <p:nvSpPr>
          <p:cNvPr id="1079" name="Google Shape;1079;p54"/>
          <p:cNvSpPr txBox="1"/>
          <p:nvPr/>
        </p:nvSpPr>
        <p:spPr>
          <a:xfrm>
            <a:off x="10507851" y="9180000"/>
            <a:ext cx="2390156" cy="471924"/>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pp.107-109</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3" name="Shape 1083"/>
        <p:cNvGrpSpPr/>
        <p:nvPr/>
      </p:nvGrpSpPr>
      <p:grpSpPr>
        <a:xfrm>
          <a:off x="0" y="0"/>
          <a:ext cx="0" cy="0"/>
          <a:chOff x="0" y="0"/>
          <a:chExt cx="0" cy="0"/>
        </a:xfrm>
      </p:grpSpPr>
      <p:sp>
        <p:nvSpPr>
          <p:cNvPr id="1084" name="Google Shape;1084;p55"/>
          <p:cNvSpPr txBox="1"/>
          <p:nvPr/>
        </p:nvSpPr>
        <p:spPr>
          <a:xfrm>
            <a:off x="2674339" y="1673265"/>
            <a:ext cx="7656121" cy="1487587"/>
          </a:xfrm>
          <a:prstGeom prst="rect">
            <a:avLst/>
          </a:prstGeom>
          <a:noFill/>
          <a:ln>
            <a:noFill/>
          </a:ln>
        </p:spPr>
        <p:txBody>
          <a:bodyPr anchorCtr="0" anchor="t" bIns="50800" lIns="50800" spcFirstLastPara="1" rIns="50800" wrap="square" tIns="50800">
            <a:spAutoFit/>
          </a:bodyPr>
          <a:lstStyle/>
          <a:p>
            <a:pPr indent="0" lvl="0" marL="0" marR="0" rtl="0" algn="ctr">
              <a:lnSpc>
                <a:spcPct val="125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さまざまな技法を取り入れる①</a:t>
            </a:r>
            <a:br>
              <a:rPr b="1" i="0" lang="ja-JP" sz="3200" u="none" cap="none" strike="noStrike">
                <a:solidFill>
                  <a:schemeClr val="lt2"/>
                </a:solidFill>
                <a:latin typeface="Arial"/>
                <a:ea typeface="Arial"/>
                <a:cs typeface="Arial"/>
                <a:sym typeface="Arial"/>
              </a:rPr>
            </a:br>
            <a:r>
              <a:rPr b="1" i="0" lang="ja-JP" sz="3200" u="none" cap="none" strike="noStrike">
                <a:solidFill>
                  <a:schemeClr val="lt2"/>
                </a:solidFill>
                <a:latin typeface="Arial"/>
                <a:ea typeface="Arial"/>
                <a:cs typeface="Arial"/>
                <a:sym typeface="Arial"/>
              </a:rPr>
              <a:t>「話し合いを促す技法」</a:t>
            </a:r>
            <a:endParaRPr b="0" i="0" sz="1400" u="none" cap="none" strike="noStrike">
              <a:solidFill>
                <a:srgbClr val="000000"/>
              </a:solidFill>
              <a:latin typeface="Arial"/>
              <a:ea typeface="Arial"/>
              <a:cs typeface="Arial"/>
              <a:sym typeface="Arial"/>
            </a:endParaRPr>
          </a:p>
        </p:txBody>
      </p:sp>
      <p:sp>
        <p:nvSpPr>
          <p:cNvPr id="1085" name="Google Shape;1085;p55"/>
          <p:cNvSpPr txBox="1"/>
          <p:nvPr>
            <p:ph type="title"/>
          </p:nvPr>
        </p:nvSpPr>
        <p:spPr>
          <a:xfrm>
            <a:off x="788653" y="342295"/>
            <a:ext cx="12317748"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latin typeface="Arial"/>
                <a:ea typeface="Arial"/>
                <a:cs typeface="Arial"/>
                <a:sym typeface="Arial"/>
              </a:rPr>
              <a:t>11章 協同学習を理解する④</a:t>
            </a:r>
            <a:endParaRPr/>
          </a:p>
        </p:txBody>
      </p:sp>
      <p:sp>
        <p:nvSpPr>
          <p:cNvPr id="1086" name="Google Shape;1086;p55"/>
          <p:cNvSpPr/>
          <p:nvPr/>
        </p:nvSpPr>
        <p:spPr>
          <a:xfrm>
            <a:off x="1504213" y="3495296"/>
            <a:ext cx="4766328"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087" name="Google Shape;1087;p55"/>
          <p:cNvSpPr/>
          <p:nvPr/>
        </p:nvSpPr>
        <p:spPr>
          <a:xfrm>
            <a:off x="6727000" y="3495296"/>
            <a:ext cx="4766328"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088" name="Google Shape;1088;p55"/>
          <p:cNvSpPr txBox="1"/>
          <p:nvPr/>
        </p:nvSpPr>
        <p:spPr>
          <a:xfrm>
            <a:off x="2158580" y="3732184"/>
            <a:ext cx="3357829"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シンク・ペア・シェア</a:t>
            </a:r>
            <a:endParaRPr b="1" i="0" sz="2400" u="none" cap="none" strike="noStrike">
              <a:solidFill>
                <a:schemeClr val="lt2"/>
              </a:solidFill>
              <a:latin typeface="Arial"/>
              <a:ea typeface="Arial"/>
              <a:cs typeface="Arial"/>
              <a:sym typeface="Arial"/>
            </a:endParaRPr>
          </a:p>
        </p:txBody>
      </p:sp>
      <p:sp>
        <p:nvSpPr>
          <p:cNvPr id="1089" name="Google Shape;1089;p55"/>
          <p:cNvSpPr txBox="1"/>
          <p:nvPr/>
        </p:nvSpPr>
        <p:spPr>
          <a:xfrm>
            <a:off x="1725195" y="4507357"/>
            <a:ext cx="4279830" cy="1141338"/>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「1人で考える」→「2人組で相談する」→「全体で共有する」の順序で議論させる。</a:t>
            </a:r>
            <a:endParaRPr b="0" i="0" sz="1800" u="none" cap="none" strike="noStrike">
              <a:solidFill>
                <a:schemeClr val="lt2"/>
              </a:solidFill>
              <a:latin typeface="Arial"/>
              <a:ea typeface="Arial"/>
              <a:cs typeface="Arial"/>
              <a:sym typeface="Arial"/>
            </a:endParaRPr>
          </a:p>
        </p:txBody>
      </p:sp>
      <p:sp>
        <p:nvSpPr>
          <p:cNvPr id="1090" name="Google Shape;1090;p55"/>
          <p:cNvSpPr txBox="1"/>
          <p:nvPr/>
        </p:nvSpPr>
        <p:spPr>
          <a:xfrm>
            <a:off x="7377975" y="3738430"/>
            <a:ext cx="346436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バズ学習</a:t>
            </a:r>
            <a:endParaRPr b="1" i="0" sz="2400" u="none" cap="none" strike="noStrike">
              <a:solidFill>
                <a:schemeClr val="lt2"/>
              </a:solidFill>
              <a:latin typeface="Arial"/>
              <a:ea typeface="Arial"/>
              <a:cs typeface="Arial"/>
              <a:sym typeface="Arial"/>
            </a:endParaRPr>
          </a:p>
        </p:txBody>
      </p:sp>
      <p:sp>
        <p:nvSpPr>
          <p:cNvPr id="1091" name="Google Shape;1091;p55"/>
          <p:cNvSpPr txBox="1"/>
          <p:nvPr/>
        </p:nvSpPr>
        <p:spPr>
          <a:xfrm>
            <a:off x="6970731" y="4490060"/>
            <a:ext cx="4278859" cy="1141338"/>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6人グループに分けて、特定の課題に対して6分間にわたって議論させ、その結果を持ち寄り、クラス全体で議論する。</a:t>
            </a:r>
            <a:endParaRPr b="0" i="0" sz="1800" u="none" cap="none" strike="noStrike">
              <a:solidFill>
                <a:schemeClr val="lt2"/>
              </a:solidFill>
              <a:latin typeface="Arial"/>
              <a:ea typeface="Arial"/>
              <a:cs typeface="Arial"/>
              <a:sym typeface="Arial"/>
            </a:endParaRPr>
          </a:p>
        </p:txBody>
      </p:sp>
      <p:sp>
        <p:nvSpPr>
          <p:cNvPr id="1092" name="Google Shape;1092;p55"/>
          <p:cNvSpPr/>
          <p:nvPr/>
        </p:nvSpPr>
        <p:spPr>
          <a:xfrm>
            <a:off x="1504213" y="6452710"/>
            <a:ext cx="4766328"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093" name="Google Shape;1093;p55"/>
          <p:cNvSpPr/>
          <p:nvPr/>
        </p:nvSpPr>
        <p:spPr>
          <a:xfrm>
            <a:off x="6727000" y="6452710"/>
            <a:ext cx="4766328"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094" name="Google Shape;1094;p55"/>
          <p:cNvSpPr txBox="1"/>
          <p:nvPr/>
        </p:nvSpPr>
        <p:spPr>
          <a:xfrm>
            <a:off x="2178234" y="6708091"/>
            <a:ext cx="3318522"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ラウンドロビン</a:t>
            </a:r>
            <a:endParaRPr b="1" i="0" sz="2400" u="none" cap="none" strike="noStrike">
              <a:solidFill>
                <a:schemeClr val="lt2"/>
              </a:solidFill>
              <a:latin typeface="Arial"/>
              <a:ea typeface="Arial"/>
              <a:cs typeface="Arial"/>
              <a:sym typeface="Arial"/>
            </a:endParaRPr>
          </a:p>
        </p:txBody>
      </p:sp>
      <p:sp>
        <p:nvSpPr>
          <p:cNvPr id="1095" name="Google Shape;1095;p55"/>
          <p:cNvSpPr txBox="1"/>
          <p:nvPr/>
        </p:nvSpPr>
        <p:spPr>
          <a:xfrm>
            <a:off x="1824241" y="7453755"/>
            <a:ext cx="4274342" cy="1141338"/>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小グループでアイデア出しするための技法である。多くのアイデアを出すことを目標とする。</a:t>
            </a:r>
            <a:endParaRPr b="0" i="0" sz="1800" u="none" cap="none" strike="noStrike">
              <a:solidFill>
                <a:schemeClr val="lt2"/>
              </a:solidFill>
              <a:latin typeface="Arial"/>
              <a:ea typeface="Arial"/>
              <a:cs typeface="Arial"/>
              <a:sym typeface="Arial"/>
            </a:endParaRPr>
          </a:p>
        </p:txBody>
      </p:sp>
      <p:sp>
        <p:nvSpPr>
          <p:cNvPr id="1096" name="Google Shape;1096;p55"/>
          <p:cNvSpPr txBox="1"/>
          <p:nvPr/>
        </p:nvSpPr>
        <p:spPr>
          <a:xfrm>
            <a:off x="7271560" y="6708091"/>
            <a:ext cx="3677195"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ワールドカフェ</a:t>
            </a:r>
            <a:endParaRPr b="1" i="0" sz="2400" u="none" cap="none" strike="noStrike">
              <a:solidFill>
                <a:schemeClr val="lt2"/>
              </a:solidFill>
              <a:latin typeface="Arial"/>
              <a:ea typeface="Arial"/>
              <a:cs typeface="Arial"/>
              <a:sym typeface="Arial"/>
            </a:endParaRPr>
          </a:p>
        </p:txBody>
      </p:sp>
      <p:sp>
        <p:nvSpPr>
          <p:cNvPr id="1097" name="Google Shape;1097;p55"/>
          <p:cNvSpPr txBox="1"/>
          <p:nvPr/>
        </p:nvSpPr>
        <p:spPr>
          <a:xfrm>
            <a:off x="7040472" y="7310995"/>
            <a:ext cx="4278859" cy="1295226"/>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グループメンバーを途中で変えることで、より多くのグループや個人の考えを共有し、深めることができる。</a:t>
            </a:r>
            <a:endParaRPr b="1" i="0" sz="1800" u="none" cap="none" strike="noStrike">
              <a:solidFill>
                <a:schemeClr val="lt2"/>
              </a:solidFill>
              <a:latin typeface="Arial"/>
              <a:ea typeface="Arial"/>
              <a:cs typeface="Arial"/>
              <a:sym typeface="Arial"/>
            </a:endParaRPr>
          </a:p>
        </p:txBody>
      </p:sp>
      <p:sp>
        <p:nvSpPr>
          <p:cNvPr id="1098" name="Google Shape;1098;p55"/>
          <p:cNvSpPr txBox="1"/>
          <p:nvPr/>
        </p:nvSpPr>
        <p:spPr>
          <a:xfrm>
            <a:off x="10507851" y="9180000"/>
            <a:ext cx="2390156" cy="471924"/>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pp.111-112</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2" name="Shape 1102"/>
        <p:cNvGrpSpPr/>
        <p:nvPr/>
      </p:nvGrpSpPr>
      <p:grpSpPr>
        <a:xfrm>
          <a:off x="0" y="0"/>
          <a:ext cx="0" cy="0"/>
          <a:chOff x="0" y="0"/>
          <a:chExt cx="0" cy="0"/>
        </a:xfrm>
      </p:grpSpPr>
      <p:sp>
        <p:nvSpPr>
          <p:cNvPr id="1103" name="Google Shape;1103;p56"/>
          <p:cNvSpPr txBox="1"/>
          <p:nvPr/>
        </p:nvSpPr>
        <p:spPr>
          <a:xfrm>
            <a:off x="2674339" y="2240149"/>
            <a:ext cx="7656121" cy="1487587"/>
          </a:xfrm>
          <a:prstGeom prst="rect">
            <a:avLst/>
          </a:prstGeom>
          <a:noFill/>
          <a:ln>
            <a:noFill/>
          </a:ln>
        </p:spPr>
        <p:txBody>
          <a:bodyPr anchorCtr="0" anchor="t" bIns="50800" lIns="50800" spcFirstLastPara="1" rIns="50800" wrap="square" tIns="50800">
            <a:spAutoFit/>
          </a:bodyPr>
          <a:lstStyle/>
          <a:p>
            <a:pPr indent="0" lvl="0" marL="0" marR="0" rtl="0" algn="ctr">
              <a:lnSpc>
                <a:spcPct val="125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さまざまな技法を取り入れる②</a:t>
            </a:r>
            <a:br>
              <a:rPr b="1" i="0" lang="ja-JP" sz="3200" u="none" cap="none" strike="noStrike">
                <a:solidFill>
                  <a:schemeClr val="lt2"/>
                </a:solidFill>
                <a:latin typeface="Arial"/>
                <a:ea typeface="Arial"/>
                <a:cs typeface="Arial"/>
                <a:sym typeface="Arial"/>
              </a:rPr>
            </a:br>
            <a:r>
              <a:rPr b="1" i="0" lang="ja-JP" sz="3200" u="none" cap="none" strike="noStrike">
                <a:solidFill>
                  <a:schemeClr val="lt2"/>
                </a:solidFill>
                <a:latin typeface="Arial"/>
                <a:ea typeface="Arial"/>
                <a:cs typeface="Arial"/>
                <a:sym typeface="Arial"/>
              </a:rPr>
              <a:t>「教え合いを促す技法」</a:t>
            </a:r>
            <a:endParaRPr b="0" i="0" sz="1400" u="none" cap="none" strike="noStrike">
              <a:solidFill>
                <a:srgbClr val="000000"/>
              </a:solidFill>
              <a:latin typeface="Arial"/>
              <a:ea typeface="Arial"/>
              <a:cs typeface="Arial"/>
              <a:sym typeface="Arial"/>
            </a:endParaRPr>
          </a:p>
        </p:txBody>
      </p:sp>
      <p:sp>
        <p:nvSpPr>
          <p:cNvPr id="1104" name="Google Shape;1104;p56"/>
          <p:cNvSpPr txBox="1"/>
          <p:nvPr>
            <p:ph type="title"/>
          </p:nvPr>
        </p:nvSpPr>
        <p:spPr>
          <a:xfrm>
            <a:off x="788653" y="342295"/>
            <a:ext cx="12317748"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latin typeface="Arial"/>
                <a:ea typeface="Arial"/>
                <a:cs typeface="Arial"/>
                <a:sym typeface="Arial"/>
              </a:rPr>
              <a:t>11章 協同学習を理解する⑤</a:t>
            </a:r>
            <a:endParaRPr/>
          </a:p>
        </p:txBody>
      </p:sp>
      <p:sp>
        <p:nvSpPr>
          <p:cNvPr id="1105" name="Google Shape;1105;p56"/>
          <p:cNvSpPr/>
          <p:nvPr/>
        </p:nvSpPr>
        <p:spPr>
          <a:xfrm>
            <a:off x="622732" y="4344535"/>
            <a:ext cx="3757908" cy="341005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106" name="Google Shape;1106;p56"/>
          <p:cNvSpPr/>
          <p:nvPr/>
        </p:nvSpPr>
        <p:spPr>
          <a:xfrm>
            <a:off x="4779773" y="4344534"/>
            <a:ext cx="3757908" cy="341005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107" name="Google Shape;1107;p56"/>
          <p:cNvSpPr/>
          <p:nvPr/>
        </p:nvSpPr>
        <p:spPr>
          <a:xfrm>
            <a:off x="8936814" y="4344533"/>
            <a:ext cx="3757908" cy="341005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108" name="Google Shape;1108;p56"/>
          <p:cNvSpPr txBox="1"/>
          <p:nvPr/>
        </p:nvSpPr>
        <p:spPr>
          <a:xfrm>
            <a:off x="622732" y="4652959"/>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ラーニングセル</a:t>
            </a:r>
            <a:endParaRPr b="1" i="0" sz="2400" u="none" cap="none" strike="noStrike">
              <a:solidFill>
                <a:schemeClr val="lt2"/>
              </a:solidFill>
              <a:latin typeface="Arial"/>
              <a:ea typeface="Arial"/>
              <a:cs typeface="Arial"/>
              <a:sym typeface="Arial"/>
            </a:endParaRPr>
          </a:p>
        </p:txBody>
      </p:sp>
      <p:sp>
        <p:nvSpPr>
          <p:cNvPr id="1109" name="Google Shape;1109;p56"/>
          <p:cNvSpPr txBox="1"/>
          <p:nvPr/>
        </p:nvSpPr>
        <p:spPr>
          <a:xfrm>
            <a:off x="4836762" y="4650762"/>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ジグソー法</a:t>
            </a:r>
            <a:endParaRPr b="1" i="0" sz="2400" u="none" cap="none" strike="noStrike">
              <a:solidFill>
                <a:schemeClr val="lt2"/>
              </a:solidFill>
              <a:latin typeface="Arial"/>
              <a:ea typeface="Arial"/>
              <a:cs typeface="Arial"/>
              <a:sym typeface="Arial"/>
            </a:endParaRPr>
          </a:p>
        </p:txBody>
      </p:sp>
      <p:sp>
        <p:nvSpPr>
          <p:cNvPr id="1110" name="Google Shape;1110;p56"/>
          <p:cNvSpPr txBox="1"/>
          <p:nvPr/>
        </p:nvSpPr>
        <p:spPr>
          <a:xfrm>
            <a:off x="9108153" y="4652959"/>
            <a:ext cx="33846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グループテスト</a:t>
            </a:r>
            <a:endParaRPr b="1" i="0" sz="2400" u="none" cap="none" strike="noStrike">
              <a:solidFill>
                <a:schemeClr val="lt2"/>
              </a:solidFill>
              <a:latin typeface="Arial"/>
              <a:ea typeface="Arial"/>
              <a:cs typeface="Arial"/>
              <a:sym typeface="Arial"/>
            </a:endParaRPr>
          </a:p>
        </p:txBody>
      </p:sp>
      <p:sp>
        <p:nvSpPr>
          <p:cNvPr id="1111" name="Google Shape;1111;p56"/>
          <p:cNvSpPr txBox="1"/>
          <p:nvPr/>
        </p:nvSpPr>
        <p:spPr>
          <a:xfrm>
            <a:off x="958260" y="5525237"/>
            <a:ext cx="3086853" cy="1487587"/>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学習テーマや学習課題について、学生自身に質問を作らせ、学生同士で取り組ませる技法である。</a:t>
            </a:r>
            <a:endParaRPr b="0" i="0" sz="1800" u="none" cap="none" strike="noStrike">
              <a:solidFill>
                <a:schemeClr val="lt2"/>
              </a:solidFill>
              <a:latin typeface="Arial"/>
              <a:ea typeface="Arial"/>
              <a:cs typeface="Arial"/>
              <a:sym typeface="Arial"/>
            </a:endParaRPr>
          </a:p>
        </p:txBody>
      </p:sp>
      <p:sp>
        <p:nvSpPr>
          <p:cNvPr id="1112" name="Google Shape;1112;p56"/>
          <p:cNvSpPr txBox="1"/>
          <p:nvPr/>
        </p:nvSpPr>
        <p:spPr>
          <a:xfrm>
            <a:off x="4994580" y="5525237"/>
            <a:ext cx="3328293" cy="1833835"/>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あるメインテーマについて複数のサブテーマを設定し、各グループがサブテーマを学習した後、全体で共有する技法である。</a:t>
            </a:r>
            <a:endParaRPr b="0" i="0" sz="1800" u="none" cap="none" strike="noStrike">
              <a:solidFill>
                <a:schemeClr val="lt2"/>
              </a:solidFill>
              <a:latin typeface="Arial"/>
              <a:ea typeface="Arial"/>
              <a:cs typeface="Arial"/>
              <a:sym typeface="Arial"/>
            </a:endParaRPr>
          </a:p>
        </p:txBody>
      </p:sp>
      <p:sp>
        <p:nvSpPr>
          <p:cNvPr id="1113" name="Google Shape;1113;p56"/>
          <p:cNvSpPr txBox="1"/>
          <p:nvPr/>
        </p:nvSpPr>
        <p:spPr>
          <a:xfrm>
            <a:off x="9196552" y="5525237"/>
            <a:ext cx="3296227" cy="1487587"/>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グループで試験の回答をつくり、それを共有する。「試験」を効果的に学習に組み込んだ技法である。</a:t>
            </a:r>
            <a:endParaRPr b="0" i="0" sz="1800" u="none" cap="none" strike="noStrike">
              <a:solidFill>
                <a:schemeClr val="lt2"/>
              </a:solidFill>
              <a:latin typeface="Arial"/>
              <a:ea typeface="Arial"/>
              <a:cs typeface="Arial"/>
              <a:sym typeface="Arial"/>
            </a:endParaRPr>
          </a:p>
        </p:txBody>
      </p:sp>
      <p:sp>
        <p:nvSpPr>
          <p:cNvPr id="1114" name="Google Shape;1114;p56"/>
          <p:cNvSpPr txBox="1"/>
          <p:nvPr/>
        </p:nvSpPr>
        <p:spPr>
          <a:xfrm>
            <a:off x="10507851" y="9180000"/>
            <a:ext cx="2390156" cy="471924"/>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pp.113-115</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8" name="Shape 1118"/>
        <p:cNvGrpSpPr/>
        <p:nvPr/>
      </p:nvGrpSpPr>
      <p:grpSpPr>
        <a:xfrm>
          <a:off x="0" y="0"/>
          <a:ext cx="0" cy="0"/>
          <a:chOff x="0" y="0"/>
          <a:chExt cx="0" cy="0"/>
        </a:xfrm>
      </p:grpSpPr>
      <p:sp>
        <p:nvSpPr>
          <p:cNvPr id="1119" name="Google Shape;1119;p57"/>
          <p:cNvSpPr txBox="1"/>
          <p:nvPr/>
        </p:nvSpPr>
        <p:spPr>
          <a:xfrm>
            <a:off x="2674339" y="2257962"/>
            <a:ext cx="7656121" cy="1487587"/>
          </a:xfrm>
          <a:prstGeom prst="rect">
            <a:avLst/>
          </a:prstGeom>
          <a:noFill/>
          <a:ln>
            <a:noFill/>
          </a:ln>
        </p:spPr>
        <p:txBody>
          <a:bodyPr anchorCtr="0" anchor="t" bIns="50800" lIns="50800" spcFirstLastPara="1" rIns="50800" wrap="square" tIns="50800">
            <a:spAutoFit/>
          </a:bodyPr>
          <a:lstStyle/>
          <a:p>
            <a:pPr indent="0" lvl="0" marL="0" marR="0" rtl="0" algn="ctr">
              <a:lnSpc>
                <a:spcPct val="125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さまざまな技法を取り入れる③</a:t>
            </a:r>
            <a:br>
              <a:rPr b="1" i="0" lang="ja-JP" sz="3200" u="none" cap="none" strike="noStrike">
                <a:solidFill>
                  <a:schemeClr val="lt2"/>
                </a:solidFill>
                <a:latin typeface="Arial"/>
                <a:ea typeface="Arial"/>
                <a:cs typeface="Arial"/>
                <a:sym typeface="Arial"/>
              </a:rPr>
            </a:br>
            <a:r>
              <a:rPr b="1" i="0" lang="ja-JP" sz="3200" u="none" cap="none" strike="noStrike">
                <a:solidFill>
                  <a:schemeClr val="lt2"/>
                </a:solidFill>
                <a:latin typeface="Arial"/>
                <a:ea typeface="Arial"/>
                <a:cs typeface="Arial"/>
                <a:sym typeface="Arial"/>
              </a:rPr>
              <a:t>「問題解決や探究を促す技法」</a:t>
            </a:r>
            <a:endParaRPr b="0" i="0" sz="1400" u="none" cap="none" strike="noStrike">
              <a:solidFill>
                <a:srgbClr val="000000"/>
              </a:solidFill>
              <a:latin typeface="Arial"/>
              <a:ea typeface="Arial"/>
              <a:cs typeface="Arial"/>
              <a:sym typeface="Arial"/>
            </a:endParaRPr>
          </a:p>
        </p:txBody>
      </p:sp>
      <p:sp>
        <p:nvSpPr>
          <p:cNvPr id="1120" name="Google Shape;1120;p57"/>
          <p:cNvSpPr txBox="1"/>
          <p:nvPr>
            <p:ph type="title"/>
          </p:nvPr>
        </p:nvSpPr>
        <p:spPr>
          <a:xfrm>
            <a:off x="788653" y="342295"/>
            <a:ext cx="12317748"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latin typeface="Arial"/>
                <a:ea typeface="Arial"/>
                <a:cs typeface="Arial"/>
                <a:sym typeface="Arial"/>
              </a:rPr>
              <a:t>11章 協同学習を理解する⑥</a:t>
            </a:r>
            <a:endParaRPr/>
          </a:p>
        </p:txBody>
      </p:sp>
      <p:sp>
        <p:nvSpPr>
          <p:cNvPr id="1121" name="Google Shape;1121;p57"/>
          <p:cNvSpPr/>
          <p:nvPr/>
        </p:nvSpPr>
        <p:spPr>
          <a:xfrm>
            <a:off x="788650" y="4296577"/>
            <a:ext cx="5351400" cy="32736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122" name="Google Shape;1122;p57"/>
          <p:cNvSpPr txBox="1"/>
          <p:nvPr/>
        </p:nvSpPr>
        <p:spPr>
          <a:xfrm>
            <a:off x="1723089" y="4804986"/>
            <a:ext cx="3482641"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タップス</a:t>
            </a:r>
            <a:endParaRPr b="0" i="0" sz="1400" u="none" cap="none" strike="noStrike">
              <a:solidFill>
                <a:srgbClr val="000000"/>
              </a:solidFill>
              <a:latin typeface="Arial"/>
              <a:ea typeface="Arial"/>
              <a:cs typeface="Arial"/>
              <a:sym typeface="Arial"/>
            </a:endParaRPr>
          </a:p>
        </p:txBody>
      </p:sp>
      <p:sp>
        <p:nvSpPr>
          <p:cNvPr id="1123" name="Google Shape;1123;p57"/>
          <p:cNvSpPr/>
          <p:nvPr/>
        </p:nvSpPr>
        <p:spPr>
          <a:xfrm>
            <a:off x="6864625" y="4296577"/>
            <a:ext cx="5351400" cy="327360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124" name="Google Shape;1124;p57"/>
          <p:cNvSpPr txBox="1"/>
          <p:nvPr/>
        </p:nvSpPr>
        <p:spPr>
          <a:xfrm>
            <a:off x="7333675" y="4804986"/>
            <a:ext cx="4413424"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アナリティック・チーム</a:t>
            </a:r>
            <a:endParaRPr b="0" i="0" sz="1400" u="none" cap="none" strike="noStrike">
              <a:solidFill>
                <a:srgbClr val="000000"/>
              </a:solidFill>
              <a:latin typeface="Arial"/>
              <a:ea typeface="Arial"/>
              <a:cs typeface="Arial"/>
              <a:sym typeface="Arial"/>
            </a:endParaRPr>
          </a:p>
        </p:txBody>
      </p:sp>
      <p:sp>
        <p:nvSpPr>
          <p:cNvPr id="1125" name="Google Shape;1125;p57"/>
          <p:cNvSpPr txBox="1"/>
          <p:nvPr/>
        </p:nvSpPr>
        <p:spPr>
          <a:xfrm>
            <a:off x="1143850" y="5409180"/>
            <a:ext cx="4641000" cy="1764900"/>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rgbClr val="FF0000"/>
              </a:buClr>
              <a:buSzPts val="1800"/>
              <a:buFont typeface="Arial"/>
              <a:buNone/>
            </a:pPr>
            <a:r>
              <a:rPr b="0" i="0" lang="ja-JP" sz="1800" u="none" cap="none" strike="noStrike">
                <a:solidFill>
                  <a:srgbClr val="1B2733"/>
                </a:solidFill>
                <a:highlight>
                  <a:srgbClr val="FFFFFF"/>
                </a:highlight>
                <a:latin typeface="Arial"/>
                <a:ea typeface="Arial"/>
                <a:cs typeface="Arial"/>
                <a:sym typeface="Arial"/>
              </a:rPr>
              <a:t>教員が提示した一連の問題を学生がペアで役割分担しながら解く技法。解き役は問題を解くプロセスを説明し、聴き役は解き役の様子を見守り、アドバイスや修正点の指摘を行なう。</a:t>
            </a:r>
            <a:endParaRPr b="0" i="0" sz="1800" u="none" cap="none" strike="noStrike">
              <a:solidFill>
                <a:srgbClr val="FF0000"/>
              </a:solidFill>
              <a:latin typeface="Arial"/>
              <a:ea typeface="Arial"/>
              <a:cs typeface="Arial"/>
              <a:sym typeface="Arial"/>
            </a:endParaRPr>
          </a:p>
        </p:txBody>
      </p:sp>
      <p:sp>
        <p:nvSpPr>
          <p:cNvPr id="1126" name="Google Shape;1126;p57"/>
          <p:cNvSpPr txBox="1"/>
          <p:nvPr/>
        </p:nvSpPr>
        <p:spPr>
          <a:xfrm>
            <a:off x="7089230" y="5478482"/>
            <a:ext cx="4902300" cy="1418700"/>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rgbClr val="FF0000"/>
              </a:buClr>
              <a:buSzPts val="1800"/>
              <a:buFont typeface="Arial"/>
              <a:buNone/>
            </a:pPr>
            <a:r>
              <a:rPr b="0" i="0" lang="ja-JP" sz="1800" u="none" cap="none" strike="noStrike">
                <a:solidFill>
                  <a:srgbClr val="1B2733"/>
                </a:solidFill>
                <a:highlight>
                  <a:srgbClr val="FFFFFF"/>
                </a:highlight>
                <a:latin typeface="Arial"/>
                <a:ea typeface="Arial"/>
                <a:cs typeface="Arial"/>
                <a:sym typeface="Arial"/>
              </a:rPr>
              <a:t>教員が提示した課題を学生が4～5名のグループで役割分担をしながら解く技法。例えば、「新聞担当」「論文担当」「書籍担当」といったような役割が考えられる。</a:t>
            </a:r>
            <a:endParaRPr b="0" i="0" sz="1800" u="none" cap="none" strike="noStrike">
              <a:solidFill>
                <a:srgbClr val="FF0000"/>
              </a:solidFill>
              <a:latin typeface="Arial"/>
              <a:ea typeface="Arial"/>
              <a:cs typeface="Arial"/>
              <a:sym typeface="Arial"/>
            </a:endParaRPr>
          </a:p>
        </p:txBody>
      </p:sp>
      <p:sp>
        <p:nvSpPr>
          <p:cNvPr id="1127" name="Google Shape;1127;p57"/>
          <p:cNvSpPr txBox="1"/>
          <p:nvPr/>
        </p:nvSpPr>
        <p:spPr>
          <a:xfrm>
            <a:off x="10507851" y="9180000"/>
            <a:ext cx="2390156" cy="471924"/>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中井編(2015) pp.116-117</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1" name="Shape 1131"/>
        <p:cNvGrpSpPr/>
        <p:nvPr/>
      </p:nvGrpSpPr>
      <p:grpSpPr>
        <a:xfrm>
          <a:off x="0" y="0"/>
          <a:ext cx="0" cy="0"/>
          <a:chOff x="0" y="0"/>
          <a:chExt cx="0" cy="0"/>
        </a:xfrm>
      </p:grpSpPr>
      <p:sp>
        <p:nvSpPr>
          <p:cNvPr id="1132" name="Google Shape;1132;p58"/>
          <p:cNvSpPr txBox="1"/>
          <p:nvPr>
            <p:ph type="title"/>
          </p:nvPr>
        </p:nvSpPr>
        <p:spPr>
          <a:xfrm>
            <a:off x="788652" y="342295"/>
            <a:ext cx="11997450"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sz="4400">
                <a:solidFill>
                  <a:schemeClr val="lt2"/>
                </a:solidFill>
                <a:latin typeface="Arial"/>
                <a:ea typeface="Arial"/>
                <a:cs typeface="Arial"/>
                <a:sym typeface="Arial"/>
              </a:rPr>
              <a:t>出典一覧</a:t>
            </a:r>
            <a:endParaRPr/>
          </a:p>
        </p:txBody>
      </p:sp>
      <p:sp>
        <p:nvSpPr>
          <p:cNvPr id="1133" name="Google Shape;1133;p58"/>
          <p:cNvSpPr txBox="1"/>
          <p:nvPr/>
        </p:nvSpPr>
        <p:spPr>
          <a:xfrm>
            <a:off x="343106" y="2402211"/>
            <a:ext cx="12443100" cy="6321000"/>
          </a:xfrm>
          <a:prstGeom prst="rect">
            <a:avLst/>
          </a:prstGeom>
          <a:noFill/>
          <a:ln>
            <a:noFill/>
          </a:ln>
        </p:spPr>
        <p:txBody>
          <a:bodyPr anchorCtr="0" anchor="ctr" bIns="50800" lIns="50800" spcFirstLastPara="1" rIns="50800" wrap="square" tIns="50800">
            <a:spAutoFit/>
          </a:bodyPr>
          <a:lstStyle/>
          <a:p>
            <a:pPr indent="-342900" lvl="0" marL="342900" marR="0" rtl="0" algn="l">
              <a:lnSpc>
                <a:spcPct val="120000"/>
              </a:lnSpc>
              <a:spcBef>
                <a:spcPts val="0"/>
              </a:spcBef>
              <a:spcAft>
                <a:spcPts val="0"/>
              </a:spcAft>
              <a:buClr>
                <a:srgbClr val="3F3F3F"/>
              </a:buClr>
              <a:buSzPts val="2000"/>
              <a:buFont typeface="Arial"/>
              <a:buChar char="•"/>
            </a:pPr>
            <a:r>
              <a:rPr b="0" i="0" lang="ja-JP" sz="2000" u="none" cap="none" strike="noStrike">
                <a:solidFill>
                  <a:srgbClr val="3F3F3F"/>
                </a:solidFill>
                <a:latin typeface="Arial"/>
                <a:ea typeface="Arial"/>
                <a:cs typeface="Arial"/>
                <a:sym typeface="Arial"/>
              </a:rPr>
              <a:t>中央教育審議会(2012)「新たな未来を築くための大学教育の質的転換に向けて」文科省</a:t>
            </a:r>
            <a:endParaRPr b="0" i="0" sz="2000" u="none" cap="none" strike="noStrike">
              <a:solidFill>
                <a:srgbClr val="3F3F3F"/>
              </a:solidFill>
              <a:latin typeface="Arial"/>
              <a:ea typeface="Arial"/>
              <a:cs typeface="Arial"/>
              <a:sym typeface="Arial"/>
            </a:endParaRPr>
          </a:p>
          <a:p>
            <a:pPr indent="-342900" lvl="0" marL="342900" marR="0" rtl="0" algn="l">
              <a:lnSpc>
                <a:spcPct val="120000"/>
              </a:lnSpc>
              <a:spcBef>
                <a:spcPts val="0"/>
              </a:spcBef>
              <a:spcAft>
                <a:spcPts val="0"/>
              </a:spcAft>
              <a:buClr>
                <a:srgbClr val="3F3F3F"/>
              </a:buClr>
              <a:buSzPts val="2000"/>
              <a:buFont typeface="Arial"/>
              <a:buChar char="•"/>
            </a:pPr>
            <a:r>
              <a:rPr b="0" i="0" lang="ja-JP" sz="2000" u="none" cap="none" strike="noStrike">
                <a:solidFill>
                  <a:srgbClr val="3F3F3F"/>
                </a:solidFill>
                <a:latin typeface="Arial"/>
                <a:ea typeface="Arial"/>
                <a:cs typeface="Arial"/>
                <a:sym typeface="Arial"/>
              </a:rPr>
              <a:t>ケン・ベイン(高橋靖直訳)(2008)「ベストプロフェッサー」玉川大学出版部</a:t>
            </a:r>
            <a:endParaRPr b="0" i="0" sz="2000" u="none" cap="none" strike="noStrike">
              <a:solidFill>
                <a:srgbClr val="3F3F3F"/>
              </a:solidFill>
              <a:latin typeface="Arial"/>
              <a:ea typeface="Arial"/>
              <a:cs typeface="Arial"/>
              <a:sym typeface="Arial"/>
            </a:endParaRPr>
          </a:p>
          <a:p>
            <a:pPr indent="-342900" lvl="0" marL="342900" marR="0" rtl="0" algn="l">
              <a:lnSpc>
                <a:spcPct val="120000"/>
              </a:lnSpc>
              <a:spcBef>
                <a:spcPts val="0"/>
              </a:spcBef>
              <a:spcAft>
                <a:spcPts val="0"/>
              </a:spcAft>
              <a:buClr>
                <a:srgbClr val="3F3F3F"/>
              </a:buClr>
              <a:buSzPts val="2000"/>
              <a:buFont typeface="Arial"/>
              <a:buChar char="•"/>
            </a:pPr>
            <a:r>
              <a:rPr b="0" i="0" lang="ja-JP" sz="2000" u="none" cap="none" strike="noStrike">
                <a:solidFill>
                  <a:srgbClr val="3F3F3F"/>
                </a:solidFill>
                <a:latin typeface="Arial"/>
                <a:ea typeface="Arial"/>
                <a:cs typeface="Arial"/>
                <a:sym typeface="Arial"/>
              </a:rPr>
              <a:t>バーバラ・G・デイビス(香取草之助監訳)(2002)「授業の道具箱」東海大学出版会</a:t>
            </a:r>
            <a:endParaRPr b="0" i="0" sz="2000" u="none" cap="none" strike="noStrike">
              <a:solidFill>
                <a:srgbClr val="3F3F3F"/>
              </a:solidFill>
              <a:latin typeface="Arial"/>
              <a:ea typeface="Arial"/>
              <a:cs typeface="Arial"/>
              <a:sym typeface="Arial"/>
            </a:endParaRPr>
          </a:p>
          <a:p>
            <a:pPr indent="-342900" lvl="0" marL="342900" marR="0" rtl="0" algn="l">
              <a:lnSpc>
                <a:spcPct val="120000"/>
              </a:lnSpc>
              <a:spcBef>
                <a:spcPts val="0"/>
              </a:spcBef>
              <a:spcAft>
                <a:spcPts val="0"/>
              </a:spcAft>
              <a:buClr>
                <a:srgbClr val="3F3F3F"/>
              </a:buClr>
              <a:buSzPts val="2000"/>
              <a:buFont typeface="Arial"/>
              <a:buChar char="•"/>
            </a:pPr>
            <a:r>
              <a:rPr b="0" i="0" lang="ja-JP" sz="2000" u="none" cap="none" strike="noStrike">
                <a:solidFill>
                  <a:srgbClr val="3F3F3F"/>
                </a:solidFill>
                <a:latin typeface="Arial"/>
                <a:ea typeface="Arial"/>
                <a:cs typeface="Arial"/>
                <a:sym typeface="Arial"/>
              </a:rPr>
              <a:t>Nilson, L.(2010) Teaching at Its Best: A Research-Based Resource for Higher Education, 22, pp.55-72.</a:t>
            </a:r>
            <a:endParaRPr b="0" i="0" sz="1400" u="none" cap="none" strike="noStrike">
              <a:solidFill>
                <a:srgbClr val="000000"/>
              </a:solidFill>
              <a:latin typeface="Arial"/>
              <a:ea typeface="Arial"/>
              <a:cs typeface="Arial"/>
              <a:sym typeface="Arial"/>
            </a:endParaRPr>
          </a:p>
          <a:p>
            <a:pPr indent="-342900" lvl="0" marL="342900" marR="0" rtl="0" algn="l">
              <a:lnSpc>
                <a:spcPct val="120000"/>
              </a:lnSpc>
              <a:spcBef>
                <a:spcPts val="0"/>
              </a:spcBef>
              <a:spcAft>
                <a:spcPts val="0"/>
              </a:spcAft>
              <a:buClr>
                <a:srgbClr val="3F3F3F"/>
              </a:buClr>
              <a:buSzPts val="2000"/>
              <a:buFont typeface="Arial"/>
              <a:buChar char="•"/>
            </a:pPr>
            <a:r>
              <a:rPr b="0" i="0" lang="ja-JP" sz="2000" u="none" cap="none" strike="noStrike">
                <a:solidFill>
                  <a:srgbClr val="3F3F3F"/>
                </a:solidFill>
                <a:latin typeface="Arial"/>
                <a:ea typeface="Arial"/>
                <a:cs typeface="Arial"/>
                <a:sym typeface="Arial"/>
              </a:rPr>
              <a:t>グラント・ウィキンズ、ジェイ・マクタイ(西岡加名恵訳)(2012)「理解をもたらすカリキュラム設計ー『逆向き設計』の理論と方法」日本標準</a:t>
            </a:r>
            <a:endParaRPr b="0" i="0" sz="2000" u="none" cap="none" strike="noStrike">
              <a:solidFill>
                <a:srgbClr val="3F3F3F"/>
              </a:solidFill>
              <a:latin typeface="Arial"/>
              <a:ea typeface="Arial"/>
              <a:cs typeface="Arial"/>
              <a:sym typeface="Arial"/>
            </a:endParaRPr>
          </a:p>
          <a:p>
            <a:pPr indent="-342900" lvl="0" marL="342900" marR="0" rtl="0" algn="l">
              <a:lnSpc>
                <a:spcPct val="120000"/>
              </a:lnSpc>
              <a:spcBef>
                <a:spcPts val="0"/>
              </a:spcBef>
              <a:spcAft>
                <a:spcPts val="0"/>
              </a:spcAft>
              <a:buClr>
                <a:srgbClr val="3F3F3F"/>
              </a:buClr>
              <a:buSzPts val="2000"/>
              <a:buFont typeface="Arial"/>
              <a:buChar char="•"/>
            </a:pPr>
            <a:r>
              <a:rPr b="0" i="0" lang="ja-JP" sz="2000" u="none" cap="none" strike="noStrike">
                <a:solidFill>
                  <a:srgbClr val="3F3F3F"/>
                </a:solidFill>
                <a:latin typeface="Arial"/>
                <a:ea typeface="Arial"/>
                <a:cs typeface="Arial"/>
                <a:sym typeface="Arial"/>
              </a:rPr>
              <a:t>Elbow, p.. and Sorcinelli, M.(2014) Using High-Stakes and Low-Stakes Writing to Enhance Learning, in Svinicki, M. and Mckeachie, W.(eds) Mckeachie's Teaching Tips: Strategies, Research, and Theory for College and University Teachers(I4th ed.), International Edition, Wadsworth.</a:t>
            </a:r>
            <a:endParaRPr b="0" i="0" sz="1400" u="none" cap="none" strike="noStrike">
              <a:solidFill>
                <a:srgbClr val="000000"/>
              </a:solidFill>
              <a:latin typeface="Arial"/>
              <a:ea typeface="Arial"/>
              <a:cs typeface="Arial"/>
              <a:sym typeface="Arial"/>
            </a:endParaRPr>
          </a:p>
          <a:p>
            <a:pPr indent="-342900" lvl="0" marL="342900" marR="0" rtl="0" algn="l">
              <a:lnSpc>
                <a:spcPct val="120000"/>
              </a:lnSpc>
              <a:spcBef>
                <a:spcPts val="0"/>
              </a:spcBef>
              <a:spcAft>
                <a:spcPts val="0"/>
              </a:spcAft>
              <a:buClr>
                <a:srgbClr val="3F3F3F"/>
              </a:buClr>
              <a:buSzPts val="2000"/>
              <a:buFont typeface="Arial"/>
              <a:buChar char="•"/>
            </a:pPr>
            <a:r>
              <a:rPr b="0" i="0" lang="ja-JP" sz="2000" u="none" cap="none" strike="noStrike">
                <a:solidFill>
                  <a:srgbClr val="3F3F3F"/>
                </a:solidFill>
                <a:latin typeface="Arial"/>
                <a:ea typeface="Arial"/>
                <a:cs typeface="Arial"/>
                <a:sym typeface="Arial"/>
              </a:rPr>
              <a:t>Mickelson, N.(2012) Tip.s for the Classroom Writing at Transitions: Using In-Class Writing as a Learning Tool, Journal of College Literacy &amp; Learning, Vol.38, pp.25-31.</a:t>
            </a:r>
            <a:endParaRPr b="0" i="0" sz="1400" u="none" cap="none" strike="noStrike">
              <a:solidFill>
                <a:srgbClr val="000000"/>
              </a:solidFill>
              <a:latin typeface="Arial"/>
              <a:ea typeface="Arial"/>
              <a:cs typeface="Arial"/>
              <a:sym typeface="Arial"/>
            </a:endParaRPr>
          </a:p>
          <a:p>
            <a:pPr indent="-342900" lvl="0" marL="342900" marR="0" rtl="0" algn="l">
              <a:lnSpc>
                <a:spcPct val="120000"/>
              </a:lnSpc>
              <a:spcBef>
                <a:spcPts val="0"/>
              </a:spcBef>
              <a:spcAft>
                <a:spcPts val="0"/>
              </a:spcAft>
              <a:buClr>
                <a:srgbClr val="3F3F3F"/>
              </a:buClr>
              <a:buSzPts val="2000"/>
              <a:buFont typeface="Arial"/>
              <a:buChar char="•"/>
            </a:pPr>
            <a:r>
              <a:rPr b="0" i="0" lang="ja-JP" sz="2000" u="none" cap="none" strike="noStrike">
                <a:solidFill>
                  <a:srgbClr val="3F3F3F"/>
                </a:solidFill>
                <a:latin typeface="Arial"/>
                <a:ea typeface="Arial"/>
                <a:cs typeface="Arial"/>
                <a:sym typeface="Arial"/>
              </a:rPr>
              <a:t>エリザベス・バークレイ、パトシリア・クロス、クレア・メジー(安永悟監訳)(2009)「協同学習の技法ー大学教育の手引き」ナカニシア出版</a:t>
            </a:r>
            <a:endParaRPr b="0" i="0" sz="2000" u="none" cap="none" strike="noStrike">
              <a:solidFill>
                <a:srgbClr val="3F3F3F"/>
              </a:solidFill>
              <a:latin typeface="Arial"/>
              <a:ea typeface="Arial"/>
              <a:cs typeface="Arial"/>
              <a:sym typeface="Arial"/>
            </a:endParaRPr>
          </a:p>
          <a:p>
            <a:pPr indent="-342900" lvl="0" marL="342900" marR="0" rtl="0" algn="l">
              <a:lnSpc>
                <a:spcPct val="120000"/>
              </a:lnSpc>
              <a:spcBef>
                <a:spcPts val="0"/>
              </a:spcBef>
              <a:spcAft>
                <a:spcPts val="0"/>
              </a:spcAft>
              <a:buClr>
                <a:srgbClr val="3F3F3F"/>
              </a:buClr>
              <a:buSzPts val="2000"/>
              <a:buFont typeface="Arial"/>
              <a:buChar char="•"/>
            </a:pPr>
            <a:r>
              <a:rPr b="0" i="0" lang="ja-JP" sz="2000" u="none" cap="none" strike="noStrike">
                <a:solidFill>
                  <a:srgbClr val="3F3F3F"/>
                </a:solidFill>
                <a:latin typeface="Arial"/>
                <a:ea typeface="Arial"/>
                <a:cs typeface="Arial"/>
                <a:sym typeface="Arial"/>
              </a:rPr>
              <a:t>関田一彦、安永悟(2005)「協同学習の定義と関連用語の整理」『協同と教育』日本協同教育学会、第1号, pp.10-17</a:t>
            </a:r>
            <a:endParaRPr b="0" i="0" sz="1400" u="none" cap="none" strike="noStrike">
              <a:solidFill>
                <a:srgbClr val="000000"/>
              </a:solidFill>
              <a:latin typeface="Arial"/>
              <a:ea typeface="Arial"/>
              <a:cs typeface="Arial"/>
              <a:sym typeface="Arial"/>
            </a:endParaRPr>
          </a:p>
          <a:p>
            <a:pPr indent="-342900" lvl="0" marL="342900" marR="0" rtl="0" algn="l">
              <a:lnSpc>
                <a:spcPct val="120000"/>
              </a:lnSpc>
              <a:spcBef>
                <a:spcPts val="0"/>
              </a:spcBef>
              <a:spcAft>
                <a:spcPts val="0"/>
              </a:spcAft>
              <a:buClr>
                <a:srgbClr val="3F3F3F"/>
              </a:buClr>
              <a:buSzPts val="2000"/>
              <a:buFont typeface="Arial"/>
              <a:buChar char="•"/>
            </a:pPr>
            <a:r>
              <a:rPr b="0" i="0" lang="ja-JP" sz="2000" u="none" cap="none" strike="noStrike">
                <a:solidFill>
                  <a:srgbClr val="3F3F3F"/>
                </a:solidFill>
                <a:latin typeface="Arial"/>
                <a:ea typeface="Arial"/>
                <a:cs typeface="Arial"/>
                <a:sym typeface="Arial"/>
              </a:rPr>
              <a:t>中井俊樹、飯岡由紀子(2014)「看護のための教授法入門⑤」『看護展望』メヂカルフレンド社、2014年5月号、pp.68-74</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デザインの設定">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