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y="9753600" cx="13004800"/>
  <p:notesSz cx="6858000" cy="9144000"/>
  <p:embeddedFontLst>
    <p:embeddedFont>
      <p:font typeface="Helvetica Neue Light"/>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56" roundtripDataSignature="AMtx7mg2qdxxaZQTQZnkco6vQwjlwmBfP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6866ECA-F50D-45F8-B187-69874BC0409C}">
  <a:tblStyle styleId="{76866ECA-F50D-45F8-B187-69874BC0409C}" styleName="Table_0">
    <a:wholeTbl>
      <a:tcTxStyle b="off" i="off">
        <a:font>
          <a:latin typeface="ヒラギノ角ゴ ProN W3"/>
          <a:ea typeface="ヒラギノ角ゴ ProN W3"/>
          <a:cs typeface="ヒラギノ角ゴ ProN W3"/>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HelveticaNeueLight-bold.fntdata"/><Relationship Id="rId52" Type="http://schemas.openxmlformats.org/officeDocument/2006/relationships/font" Target="fonts/HelveticaNeueLight-regular.fntdata"/><Relationship Id="rId11" Type="http://schemas.openxmlformats.org/officeDocument/2006/relationships/slide" Target="slides/slide6.xml"/><Relationship Id="rId55" Type="http://schemas.openxmlformats.org/officeDocument/2006/relationships/font" Target="fonts/HelveticaNeueLight-boldItalic.fntdata"/><Relationship Id="rId10" Type="http://schemas.openxmlformats.org/officeDocument/2006/relationships/slide" Target="slides/slide5.xml"/><Relationship Id="rId54" Type="http://schemas.openxmlformats.org/officeDocument/2006/relationships/font" Target="fonts/HelveticaNeueLight-italic.fntdata"/><Relationship Id="rId13" Type="http://schemas.openxmlformats.org/officeDocument/2006/relationships/slide" Target="slides/slide8.xml"/><Relationship Id="rId12" Type="http://schemas.openxmlformats.org/officeDocument/2006/relationships/slide" Target="slides/slide7.xml"/><Relationship Id="rId56" Type="http://customschemas.google.com/relationships/presentationmetadata" Target="meta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SzPts val="1400"/>
              <a:buNone/>
              <a:defRPr b="0" i="0" sz="2200" u="none" cap="none" strike="noStrike">
                <a:latin typeface="Arial"/>
                <a:ea typeface="Arial"/>
                <a:cs typeface="Arial"/>
                <a:sym typeface="Arial"/>
              </a:defRPr>
            </a:lvl1pPr>
            <a:lvl2pPr indent="-228600" lvl="1" marL="914400" marR="0" rtl="0" algn="l">
              <a:lnSpc>
                <a:spcPct val="117999"/>
              </a:lnSpc>
              <a:spcBef>
                <a:spcPts val="0"/>
              </a:spcBef>
              <a:spcAft>
                <a:spcPts val="0"/>
              </a:spcAft>
              <a:buSzPts val="1400"/>
              <a:buNone/>
              <a:defRPr b="0" i="0" sz="2200" u="none" cap="none" strike="noStrike">
                <a:latin typeface="Arial"/>
                <a:ea typeface="Arial"/>
                <a:cs typeface="Arial"/>
                <a:sym typeface="Arial"/>
              </a:defRPr>
            </a:lvl2pPr>
            <a:lvl3pPr indent="-228600" lvl="2" marL="1371600" marR="0" rtl="0" algn="l">
              <a:lnSpc>
                <a:spcPct val="117999"/>
              </a:lnSpc>
              <a:spcBef>
                <a:spcPts val="0"/>
              </a:spcBef>
              <a:spcAft>
                <a:spcPts val="0"/>
              </a:spcAft>
              <a:buSzPts val="1400"/>
              <a:buNone/>
              <a:defRPr b="0" i="0" sz="2200" u="none" cap="none" strike="noStrike">
                <a:latin typeface="Arial"/>
                <a:ea typeface="Arial"/>
                <a:cs typeface="Arial"/>
                <a:sym typeface="Arial"/>
              </a:defRPr>
            </a:lvl3pPr>
            <a:lvl4pPr indent="-228600" lvl="3" marL="1828800" marR="0" rtl="0" algn="l">
              <a:lnSpc>
                <a:spcPct val="117999"/>
              </a:lnSpc>
              <a:spcBef>
                <a:spcPts val="0"/>
              </a:spcBef>
              <a:spcAft>
                <a:spcPts val="0"/>
              </a:spcAft>
              <a:buSzPts val="1400"/>
              <a:buNone/>
              <a:defRPr b="0" i="0" sz="2200" u="none" cap="none" strike="noStrike">
                <a:latin typeface="Arial"/>
                <a:ea typeface="Arial"/>
                <a:cs typeface="Arial"/>
                <a:sym typeface="Arial"/>
              </a:defRPr>
            </a:lvl4pPr>
            <a:lvl5pPr indent="-228600" lvl="4" marL="2286000" marR="0" rtl="0" algn="l">
              <a:lnSpc>
                <a:spcPct val="117999"/>
              </a:lnSpc>
              <a:spcBef>
                <a:spcPts val="0"/>
              </a:spcBef>
              <a:spcAft>
                <a:spcPts val="0"/>
              </a:spcAft>
              <a:buSzPts val="1400"/>
              <a:buNone/>
              <a:defRPr b="0" i="0" sz="2200" u="none" cap="none" strike="noStrike">
                <a:latin typeface="Arial"/>
                <a:ea typeface="Arial"/>
                <a:cs typeface="Arial"/>
                <a:sym typeface="Arial"/>
              </a:defRPr>
            </a:lvl5pPr>
            <a:lvl6pPr indent="-228600" lvl="5" marL="2743200" marR="0" rtl="0" algn="l">
              <a:lnSpc>
                <a:spcPct val="117999"/>
              </a:lnSpc>
              <a:spcBef>
                <a:spcPts val="0"/>
              </a:spcBef>
              <a:spcAft>
                <a:spcPts val="0"/>
              </a:spcAft>
              <a:buSzPts val="1400"/>
              <a:buNone/>
              <a:defRPr b="0" i="0" sz="2200" u="none" cap="none" strike="noStrike">
                <a:latin typeface="Arial"/>
                <a:ea typeface="Arial"/>
                <a:cs typeface="Arial"/>
                <a:sym typeface="Arial"/>
              </a:defRPr>
            </a:lvl6pPr>
            <a:lvl7pPr indent="-228600" lvl="6" marL="3200400" marR="0" rtl="0" algn="l">
              <a:lnSpc>
                <a:spcPct val="117999"/>
              </a:lnSpc>
              <a:spcBef>
                <a:spcPts val="0"/>
              </a:spcBef>
              <a:spcAft>
                <a:spcPts val="0"/>
              </a:spcAft>
              <a:buSzPts val="1400"/>
              <a:buNone/>
              <a:defRPr b="0" i="0" sz="2200" u="none" cap="none" strike="noStrike">
                <a:latin typeface="Arial"/>
                <a:ea typeface="Arial"/>
                <a:cs typeface="Arial"/>
                <a:sym typeface="Arial"/>
              </a:defRPr>
            </a:lvl7pPr>
            <a:lvl8pPr indent="-228600" lvl="7" marL="3657600" marR="0" rtl="0" algn="l">
              <a:lnSpc>
                <a:spcPct val="117999"/>
              </a:lnSpc>
              <a:spcBef>
                <a:spcPts val="0"/>
              </a:spcBef>
              <a:spcAft>
                <a:spcPts val="0"/>
              </a:spcAft>
              <a:buSzPts val="1400"/>
              <a:buNone/>
              <a:defRPr b="0" i="0" sz="2200" u="none" cap="none" strike="noStrike">
                <a:latin typeface="Arial"/>
                <a:ea typeface="Arial"/>
                <a:cs typeface="Arial"/>
                <a:sym typeface="Arial"/>
              </a:defRPr>
            </a:lvl8pPr>
            <a:lvl9pPr indent="-228600" lvl="8" marL="4114800" marR="0" rtl="0" algn="l">
              <a:lnSpc>
                <a:spcPct val="117999"/>
              </a:lnSpc>
              <a:spcBef>
                <a:spcPts val="0"/>
              </a:spcBef>
              <a:spcAft>
                <a:spcPts val="0"/>
              </a:spcAft>
              <a:buSzPts val="1400"/>
              <a:buNone/>
              <a:defRPr b="0" i="0" sz="2200" u="none" cap="none" strike="noStrike">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 name="Shape 16"/>
        <p:cNvGrpSpPr/>
        <p:nvPr/>
      </p:nvGrpSpPr>
      <p:grpSpPr>
        <a:xfrm>
          <a:off x="0" y="0"/>
          <a:ext cx="0" cy="0"/>
          <a:chOff x="0" y="0"/>
          <a:chExt cx="0" cy="0"/>
        </a:xfrm>
      </p:grpSpPr>
      <p:sp>
        <p:nvSpPr>
          <p:cNvPr id="17" name="Google Shape;17;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 name="Google Shape;18;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 name="Google Shape;25;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 name="Google Shape;33;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 name="Google Shape;51;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 name="Google Shape;58;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8" name="Google Shape;68;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 name="Google Shape;87;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2" name="Google Shape;112;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9" name="Google Shape;119;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9" name="Google Shape;169;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1" name="Google Shape;191;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7" name="Google Shape;197;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6" name="Google Shape;216;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9" name="Google Shape;229;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1" name="Google Shape;251;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7" name="Google Shape;267;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4" name="Google Shape;284;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1" name="Google Shape;291;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3" name="Google Shape;323;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3" name="Google Shape;383;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2" name="Google Shape;442;p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6" name="Google Shape;456;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5" name="Google Shape;475;p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1" name="Google Shape;481;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3" name="Google Shape;503;p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5" name="Google Shape;525;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2" name="Google Shape;552;p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7" name="Google Shape;567;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5" name="Google Shape;585;p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5" name="Google Shape;605;p3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7" name="Google Shape;617;p3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3" name="Google Shape;623;p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37" name="Google Shape;637;p3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4" name="Google Shape;654;p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4" name="Google Shape;664;p3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83" name="Google Shape;683;p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2" name="Google Shape;702;p3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8" name="Google Shape;708;p3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5" name="Google Shape;725;p3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48" name="Google Shape;748;p4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57" name="Google Shape;757;p4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74" name="Google Shape;774;p4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88" name="Google Shape;788;p4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07" name="Google Shape;807;p4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21" name="Google Shape;821;p4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27" name="Google Shape;827;p4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中央）">
  <p:cSld name="タイトル（中央）">
    <p:spTree>
      <p:nvGrpSpPr>
        <p:cNvPr id="9" name="Shape 9"/>
        <p:cNvGrpSpPr/>
        <p:nvPr/>
      </p:nvGrpSpPr>
      <p:grpSpPr>
        <a:xfrm>
          <a:off x="0" y="0"/>
          <a:ext cx="0" cy="0"/>
          <a:chOff x="0" y="0"/>
          <a:chExt cx="0" cy="0"/>
        </a:xfrm>
      </p:grpSpPr>
      <p:sp>
        <p:nvSpPr>
          <p:cNvPr id="10" name="Google Shape;10;p48"/>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
        <p:nvSpPr>
          <p:cNvPr id="11" name="Google Shape;11;p48"/>
          <p:cNvSpPr/>
          <p:nvPr/>
        </p:nvSpPr>
        <p:spPr>
          <a:xfrm rot="3125219">
            <a:off x="-2578075" y="-8345181"/>
            <a:ext cx="7896440" cy="17284721"/>
          </a:xfrm>
          <a:prstGeom prst="rect">
            <a:avLst/>
          </a:prstGeom>
          <a:solidFill>
            <a:srgbClr val="DA6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2" name="Google Shape;12;p48"/>
          <p:cNvSpPr/>
          <p:nvPr/>
        </p:nvSpPr>
        <p:spPr>
          <a:xfrm>
            <a:off x="0" y="3459480"/>
            <a:ext cx="7696200" cy="6294119"/>
          </a:xfrm>
          <a:prstGeom prst="rtTriangle">
            <a:avLst/>
          </a:prstGeom>
          <a:solidFill>
            <a:srgbClr val="C724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PSILON">
  <p:cSld name="EPSILON">
    <p:spTree>
      <p:nvGrpSpPr>
        <p:cNvPr id="13" name="Shape 13"/>
        <p:cNvGrpSpPr/>
        <p:nvPr/>
      </p:nvGrpSpPr>
      <p:grpSpPr>
        <a:xfrm>
          <a:off x="0" y="0"/>
          <a:ext cx="0" cy="0"/>
          <a:chOff x="0" y="0"/>
          <a:chExt cx="0" cy="0"/>
        </a:xfrm>
      </p:grpSpPr>
      <p:sp>
        <p:nvSpPr>
          <p:cNvPr id="14" name="Google Shape;14;p49"/>
          <p:cNvSpPr/>
          <p:nvPr/>
        </p:nvSpPr>
        <p:spPr>
          <a:xfrm>
            <a:off x="0" y="342294"/>
            <a:ext cx="360000" cy="1080000"/>
          </a:xfrm>
          <a:prstGeom prst="rect">
            <a:avLst/>
          </a:prstGeom>
          <a:solidFill>
            <a:srgbClr val="C7243A"/>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EE230C"/>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5" name="Google Shape;15;p49"/>
          <p:cNvSpPr txBox="1"/>
          <p:nvPr/>
        </p:nvSpPr>
        <p:spPr>
          <a:xfrm>
            <a:off x="6328884" y="9296400"/>
            <a:ext cx="340259" cy="324306"/>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1600"/>
              <a:buFont typeface="Helvetica Neue Light"/>
              <a:buNone/>
            </a:pPr>
            <a:fld id="{00000000-1234-1234-1234-123412341234}" type="slidenum">
              <a:rPr b="0" i="0" lang="ja-JP" sz="1600" u="none" cap="none" strike="noStrike">
                <a:solidFill>
                  <a:srgbClr val="000000"/>
                </a:solidFill>
                <a:latin typeface="Helvetica Neue Light"/>
                <a:ea typeface="Helvetica Neue Light"/>
                <a:cs typeface="Helvetica Neue Light"/>
                <a:sym typeface="Helvetica Neue Light"/>
              </a:rPr>
              <a:t>‹#›</a:t>
            </a:fld>
            <a:endParaRPr b="0" i="0" sz="16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47"/>
          <p:cNvSpPr txBox="1"/>
          <p:nvPr>
            <p:ph type="title"/>
          </p:nvPr>
        </p:nvSpPr>
        <p:spPr>
          <a:xfrm>
            <a:off x="952500" y="254000"/>
            <a:ext cx="11099800" cy="2159000"/>
          </a:xfrm>
          <a:prstGeom prst="rect">
            <a:avLst/>
          </a:prstGeom>
          <a:noFill/>
          <a:ln>
            <a:noFill/>
          </a:ln>
        </p:spPr>
        <p:txBody>
          <a:bodyPr anchorCtr="0" anchor="ctr" bIns="50800" lIns="50800" spcFirstLastPara="1" rIns="50800" wrap="square" tIns="50800">
            <a:normAutofit/>
          </a:bodyPr>
          <a:lstStyle>
            <a:lvl1pPr lvl="0"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9pPr>
          </a:lstStyle>
          <a:p/>
        </p:txBody>
      </p:sp>
      <p:sp>
        <p:nvSpPr>
          <p:cNvPr id="7" name="Google Shape;7;p47"/>
          <p:cNvSpPr txBox="1"/>
          <p:nvPr>
            <p:ph idx="1" type="body"/>
          </p:nvPr>
        </p:nvSpPr>
        <p:spPr>
          <a:xfrm>
            <a:off x="952500" y="2590800"/>
            <a:ext cx="11099800" cy="6286500"/>
          </a:xfrm>
          <a:prstGeom prst="rect">
            <a:avLst/>
          </a:prstGeom>
          <a:noFill/>
          <a:ln>
            <a:noFill/>
          </a:ln>
        </p:spPr>
        <p:txBody>
          <a:bodyPr anchorCtr="0" anchor="ctr" bIns="50800" lIns="50800" spcFirstLastPara="1" rIns="50800" wrap="square" tIns="50800">
            <a:normAutofit/>
          </a:bodyPr>
          <a:lstStyle>
            <a:lvl1pPr indent="-523240" lvl="0" marL="4572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indent="-523240" lvl="1" marL="9144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indent="-523239" lvl="2" marL="13716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indent="-523239" lvl="3" marL="18288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indent="-523239" lvl="4" marL="22860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indent="-523239" lvl="5" marL="27432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indent="-523239" lvl="6" marL="32004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indent="-523239" lvl="7" marL="36576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indent="-523240" lvl="8" marL="41148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8" name="Google Shape;8;p47"/>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5.png"/><Relationship Id="rId8" Type="http://schemas.openxmlformats.org/officeDocument/2006/relationships/image" Target="../media/image3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21.png"/><Relationship Id="rId5" Type="http://schemas.openxmlformats.org/officeDocument/2006/relationships/image" Target="../media/image3.png"/><Relationship Id="rId6" Type="http://schemas.openxmlformats.org/officeDocument/2006/relationships/image" Target="../media/image14.png"/><Relationship Id="rId7"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1.png"/><Relationship Id="rId4" Type="http://schemas.openxmlformats.org/officeDocument/2006/relationships/image" Target="../media/image28.png"/><Relationship Id="rId5" Type="http://schemas.openxmlformats.org/officeDocument/2006/relationships/image" Target="../media/image17.png"/><Relationship Id="rId6" Type="http://schemas.openxmlformats.org/officeDocument/2006/relationships/image" Target="../media/image10.png"/><Relationship Id="rId7"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6.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3.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0.png"/><Relationship Id="rId4" Type="http://schemas.openxmlformats.org/officeDocument/2006/relationships/image" Target="../media/image26.png"/><Relationship Id="rId5"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8.png"/><Relationship Id="rId4" Type="http://schemas.openxmlformats.org/officeDocument/2006/relationships/image" Target="../media/image27.png"/><Relationship Id="rId5"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7.png"/><Relationship Id="rId4" Type="http://schemas.openxmlformats.org/officeDocument/2006/relationships/image" Target="../media/image35.png"/><Relationship Id="rId5"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 name="Shape 19"/>
        <p:cNvGrpSpPr/>
        <p:nvPr/>
      </p:nvGrpSpPr>
      <p:grpSpPr>
        <a:xfrm>
          <a:off x="0" y="0"/>
          <a:ext cx="0" cy="0"/>
          <a:chOff x="0" y="0"/>
          <a:chExt cx="0" cy="0"/>
        </a:xfrm>
      </p:grpSpPr>
      <p:sp>
        <p:nvSpPr>
          <p:cNvPr id="20" name="Google Shape;20;p1"/>
          <p:cNvSpPr txBox="1"/>
          <p:nvPr/>
        </p:nvSpPr>
        <p:spPr>
          <a:xfrm>
            <a:off x="1025786" y="5206451"/>
            <a:ext cx="1642110" cy="53860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34400"/>
              <a:buFont typeface="Arial"/>
              <a:buNone/>
            </a:pPr>
            <a:r>
              <a:rPr b="1" i="0" lang="ja-JP" sz="34400" u="none" cap="none" strike="noStrike">
                <a:solidFill>
                  <a:schemeClr val="lt1"/>
                </a:solidFill>
                <a:latin typeface="Arial"/>
                <a:ea typeface="Arial"/>
                <a:cs typeface="Arial"/>
                <a:sym typeface="Arial"/>
              </a:rPr>
              <a:t>２</a:t>
            </a:r>
            <a:endParaRPr b="0" i="0" sz="34400" u="none" cap="none" strike="noStrike">
              <a:solidFill>
                <a:schemeClr val="lt1"/>
              </a:solidFill>
              <a:latin typeface="Arial"/>
              <a:ea typeface="Arial"/>
              <a:cs typeface="Arial"/>
              <a:sym typeface="Arial"/>
            </a:endParaRPr>
          </a:p>
        </p:txBody>
      </p:sp>
      <p:sp>
        <p:nvSpPr>
          <p:cNvPr id="21" name="Google Shape;21;p1"/>
          <p:cNvSpPr txBox="1"/>
          <p:nvPr/>
        </p:nvSpPr>
        <p:spPr>
          <a:xfrm>
            <a:off x="3155576" y="3864200"/>
            <a:ext cx="10464801" cy="10800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シリーズ 大学の教授法2</a:t>
            </a:r>
            <a:endParaRPr b="1" i="0" sz="4400" u="none" cap="none" strike="noStrike">
              <a:solidFill>
                <a:srgbClr val="535353"/>
              </a:solidFill>
              <a:latin typeface="Arial"/>
              <a:ea typeface="Arial"/>
              <a:cs typeface="Arial"/>
              <a:sym typeface="Arial"/>
            </a:endParaRPr>
          </a:p>
        </p:txBody>
      </p:sp>
      <p:sp>
        <p:nvSpPr>
          <p:cNvPr id="22" name="Google Shape;22;p1"/>
          <p:cNvSpPr txBox="1"/>
          <p:nvPr/>
        </p:nvSpPr>
        <p:spPr>
          <a:xfrm>
            <a:off x="1640376" y="5206451"/>
            <a:ext cx="10464801" cy="1504120"/>
          </a:xfrm>
          <a:prstGeom prst="rect">
            <a:avLst/>
          </a:prstGeom>
          <a:no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chemeClr val="lt2"/>
              </a:buClr>
              <a:buSzPts val="8000"/>
              <a:buFont typeface="Arial"/>
              <a:buNone/>
            </a:pPr>
            <a:r>
              <a:rPr b="1" i="0" lang="ja-JP" sz="8000" u="none" cap="none" strike="noStrike">
                <a:solidFill>
                  <a:schemeClr val="lt2"/>
                </a:solidFill>
                <a:latin typeface="Arial"/>
                <a:ea typeface="Arial"/>
                <a:cs typeface="Arial"/>
                <a:sym typeface="Arial"/>
              </a:rPr>
              <a:t>講義法</a:t>
            </a:r>
            <a:endParaRPr b="1" i="0" sz="8000" u="none" cap="none" strike="noStrike">
              <a:solidFill>
                <a:schemeClr val="lt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 name="Shape 26"/>
        <p:cNvGrpSpPr/>
        <p:nvPr/>
      </p:nvGrpSpPr>
      <p:grpSpPr>
        <a:xfrm>
          <a:off x="0" y="0"/>
          <a:ext cx="0" cy="0"/>
          <a:chOff x="0" y="0"/>
          <a:chExt cx="0" cy="0"/>
        </a:xfrm>
      </p:grpSpPr>
      <p:sp>
        <p:nvSpPr>
          <p:cNvPr id="27" name="Google Shape;27;p2"/>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シリーズ 大学の教授法</a:t>
            </a:r>
            <a:r>
              <a:rPr b="1" lang="ja-JP" sz="4400">
                <a:solidFill>
                  <a:srgbClr val="535353"/>
                </a:solidFill>
              </a:rPr>
              <a:t>２</a:t>
            </a:r>
            <a:r>
              <a:rPr b="1" i="0" lang="ja-JP" sz="4400" u="none" cap="none" strike="noStrike">
                <a:solidFill>
                  <a:srgbClr val="535353"/>
                </a:solidFill>
                <a:latin typeface="Arial"/>
                <a:ea typeface="Arial"/>
                <a:cs typeface="Arial"/>
                <a:sym typeface="Arial"/>
              </a:rPr>
              <a:t> 「講義法」</a:t>
            </a:r>
            <a:endParaRPr b="1" i="0" sz="4400" u="none" cap="none" strike="noStrike">
              <a:solidFill>
                <a:srgbClr val="535353"/>
              </a:solidFill>
              <a:latin typeface="Arial"/>
              <a:ea typeface="Arial"/>
              <a:cs typeface="Arial"/>
              <a:sym typeface="Arial"/>
            </a:endParaRPr>
          </a:p>
        </p:txBody>
      </p:sp>
      <p:sp>
        <p:nvSpPr>
          <p:cNvPr id="28" name="Google Shape;28;p2"/>
          <p:cNvSpPr txBox="1"/>
          <p:nvPr/>
        </p:nvSpPr>
        <p:spPr>
          <a:xfrm>
            <a:off x="788652" y="2843554"/>
            <a:ext cx="11307300" cy="4166100"/>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本資料は、佐藤浩章編著（2017）『講義法（シリーズ大学の教授法2）』（玉川大学出版部）の内容の一部を、</a:t>
            </a:r>
            <a:r>
              <a:rPr lang="ja-JP" sz="2400">
                <a:solidFill>
                  <a:schemeClr val="lt2"/>
                </a:solidFill>
              </a:rPr>
              <a:t>出版社ならびに編著者の許諾を得て、プレFDモデル研究会が要約して作成したものです。</a:t>
            </a:r>
            <a:endParaRPr sz="2400">
              <a:solidFill>
                <a:schemeClr val="lt2"/>
              </a:solidFill>
            </a:endParaRPr>
          </a:p>
          <a:p>
            <a:pPr indent="0" lvl="0" marL="0" rtl="0" algn="l">
              <a:spcBef>
                <a:spcPts val="0"/>
              </a:spcBef>
              <a:spcAft>
                <a:spcPts val="0"/>
              </a:spcAft>
              <a:buClr>
                <a:schemeClr val="lt2"/>
              </a:buClr>
              <a:buSzPts val="2400"/>
              <a:buFont typeface="Arial"/>
              <a:buNone/>
            </a:pPr>
            <a:r>
              <a:t/>
            </a:r>
            <a:endParaRPr sz="2400">
              <a:solidFill>
                <a:schemeClr val="lt2"/>
              </a:solidFill>
            </a:endParaRPr>
          </a:p>
          <a:p>
            <a:pPr indent="0" lvl="0" marL="0" rtl="0" algn="l">
              <a:spcBef>
                <a:spcPts val="0"/>
              </a:spcBef>
              <a:spcAft>
                <a:spcPts val="0"/>
              </a:spcAft>
              <a:buClr>
                <a:schemeClr val="lt2"/>
              </a:buClr>
              <a:buSzPts val="2400"/>
              <a:buFont typeface="Arial"/>
              <a:buNone/>
            </a:pPr>
            <a:r>
              <a:rPr lang="ja-JP" sz="2400">
                <a:solidFill>
                  <a:schemeClr val="lt2"/>
                </a:solidFill>
              </a:rPr>
              <a:t>自学用教材として、学内での研修用教材としてご活用ください。原作者のクレジット（作成元、資料タイトルなど）を表示し、かつ非営利目的であることを主な条件に、改変したり再配布したりすることができます。</a:t>
            </a:r>
            <a:endParaRPr>
              <a:solidFill>
                <a:schemeClr val="dk1"/>
              </a:solidFill>
            </a:endParaRPr>
          </a:p>
          <a:p>
            <a:pPr indent="0" lvl="0" marL="0" rtl="0" algn="l">
              <a:spcBef>
                <a:spcPts val="0"/>
              </a:spcBef>
              <a:spcAft>
                <a:spcPts val="0"/>
              </a:spcAft>
              <a:buClr>
                <a:schemeClr val="lt2"/>
              </a:buClr>
              <a:buSzPts val="2400"/>
              <a:buFont typeface="Arial"/>
              <a:buNone/>
            </a:pPr>
            <a:r>
              <a:rPr lang="ja-JP" sz="2400">
                <a:solidFill>
                  <a:schemeClr val="lt2"/>
                </a:solidFill>
              </a:rPr>
              <a:t> </a:t>
            </a:r>
            <a:endParaRPr sz="2400">
              <a:solidFill>
                <a:schemeClr val="lt2"/>
              </a:solidFill>
            </a:endParaRPr>
          </a:p>
          <a:p>
            <a:pPr indent="0" lvl="0" marL="0" rtl="0" algn="l">
              <a:spcBef>
                <a:spcPts val="0"/>
              </a:spcBef>
              <a:spcAft>
                <a:spcPts val="0"/>
              </a:spcAft>
              <a:buClr>
                <a:schemeClr val="lt2"/>
              </a:buClr>
              <a:buSzPts val="2400"/>
              <a:buFont typeface="Arial"/>
              <a:buNone/>
            </a:pPr>
            <a:r>
              <a:rPr lang="ja-JP" sz="2400">
                <a:solidFill>
                  <a:schemeClr val="lt2"/>
                </a:solidFill>
              </a:rPr>
              <a:t>本資料は、科学研究費基盤研究（B）「教学マネジメントの基盤となる大学院生向けプレFDモデルの構築に関する研究」（研究代表者：佐藤浩章、研究番号：20H01696、研究期間：2020~2024年）の助成を得て作成されました。</a:t>
            </a:r>
            <a:endParaRPr sz="2400">
              <a:solidFill>
                <a:schemeClr val="lt2"/>
              </a:solidFill>
            </a:endParaRPr>
          </a:p>
        </p:txBody>
      </p:sp>
      <p:sp>
        <p:nvSpPr>
          <p:cNvPr id="29" name="Google Shape;29;p2"/>
          <p:cNvSpPr txBox="1"/>
          <p:nvPr/>
        </p:nvSpPr>
        <p:spPr>
          <a:xfrm>
            <a:off x="908731" y="8430056"/>
            <a:ext cx="11187337" cy="718145"/>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作成元：プレFDモデル研究会</a:t>
            </a:r>
            <a:endParaRPr/>
          </a:p>
          <a:p>
            <a:pPr indent="0" lvl="0" marL="0" marR="0" rtl="0" algn="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作成日：2021年3月31日</a:t>
            </a:r>
            <a:endParaRPr/>
          </a:p>
        </p:txBody>
      </p:sp>
      <p:pic>
        <p:nvPicPr>
          <p:cNvPr descr="by-nc" id="30" name="Google Shape;30;p2"/>
          <p:cNvPicPr preferRelativeResize="0"/>
          <p:nvPr/>
        </p:nvPicPr>
        <p:blipFill rotWithShape="1">
          <a:blip r:embed="rId3">
            <a:alphaModFix/>
          </a:blip>
          <a:srcRect b="0" l="0" r="0" t="0"/>
          <a:stretch/>
        </p:blipFill>
        <p:spPr>
          <a:xfrm>
            <a:off x="788652" y="7923573"/>
            <a:ext cx="3509028" cy="122462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 name="Shape 34"/>
        <p:cNvGrpSpPr/>
        <p:nvPr/>
      </p:nvGrpSpPr>
      <p:grpSpPr>
        <a:xfrm>
          <a:off x="0" y="0"/>
          <a:ext cx="0" cy="0"/>
          <a:chOff x="0" y="0"/>
          <a:chExt cx="0" cy="0"/>
        </a:xfrm>
      </p:grpSpPr>
      <p:sp>
        <p:nvSpPr>
          <p:cNvPr id="35" name="Google Shape;35;p3"/>
          <p:cNvSpPr/>
          <p:nvPr/>
        </p:nvSpPr>
        <p:spPr>
          <a:xfrm>
            <a:off x="499449" y="1800904"/>
            <a:ext cx="5761866" cy="2498723"/>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6" name="Google Shape;36;p3"/>
          <p:cNvSpPr txBox="1"/>
          <p:nvPr/>
        </p:nvSpPr>
        <p:spPr>
          <a:xfrm>
            <a:off x="1971139" y="2082976"/>
            <a:ext cx="2872581"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a:t>
            </a:r>
            <a:r>
              <a:rPr lang="ja-JP" sz="2000">
                <a:solidFill>
                  <a:schemeClr val="lt2"/>
                </a:solidFill>
              </a:rPr>
              <a:t>１</a:t>
            </a:r>
            <a:r>
              <a:rPr b="0" i="0" lang="ja-JP" sz="2000" u="none" cap="none" strike="noStrike">
                <a:solidFill>
                  <a:schemeClr val="lt2"/>
                </a:solidFill>
                <a:latin typeface="Arial"/>
                <a:ea typeface="Arial"/>
                <a:cs typeface="Arial"/>
                <a:sym typeface="Arial"/>
              </a:rPr>
              <a:t>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講義法を理解する</a:t>
            </a:r>
            <a:endParaRPr/>
          </a:p>
        </p:txBody>
      </p:sp>
      <p:sp>
        <p:nvSpPr>
          <p:cNvPr id="37" name="Google Shape;37;p3"/>
          <p:cNvSpPr txBox="1"/>
          <p:nvPr/>
        </p:nvSpPr>
        <p:spPr>
          <a:xfrm>
            <a:off x="1486546" y="2955907"/>
            <a:ext cx="3841768" cy="107208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1章  講義法の背景と特徴を理解する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2章  知識定着の仕組みを理解する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3章  モチベーションの仕組みを理解する</a:t>
            </a:r>
            <a:endParaRPr b="1" i="0" sz="1600" u="none" cap="none" strike="noStrike">
              <a:solidFill>
                <a:srgbClr val="CACACA"/>
              </a:solidFill>
              <a:latin typeface="Arial"/>
              <a:ea typeface="Arial"/>
              <a:cs typeface="Arial"/>
              <a:sym typeface="Arial"/>
            </a:endParaRPr>
          </a:p>
        </p:txBody>
      </p:sp>
      <p:sp>
        <p:nvSpPr>
          <p:cNvPr id="38" name="Google Shape;38;p3"/>
          <p:cNvSpPr/>
          <p:nvPr/>
        </p:nvSpPr>
        <p:spPr>
          <a:xfrm>
            <a:off x="6969444" y="1800905"/>
            <a:ext cx="5535907" cy="2498724"/>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9" name="Google Shape;39;p3"/>
          <p:cNvSpPr txBox="1"/>
          <p:nvPr/>
        </p:nvSpPr>
        <p:spPr>
          <a:xfrm>
            <a:off x="8039120" y="2090366"/>
            <a:ext cx="3556084"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a:t>
            </a:r>
            <a:r>
              <a:rPr lang="ja-JP" sz="2000">
                <a:solidFill>
                  <a:schemeClr val="lt2"/>
                </a:solidFill>
              </a:rPr>
              <a:t>２</a:t>
            </a:r>
            <a:r>
              <a:rPr b="0" i="0" lang="ja-JP" sz="2000" u="none" cap="none" strike="noStrike">
                <a:solidFill>
                  <a:schemeClr val="lt2"/>
                </a:solidFill>
                <a:latin typeface="Arial"/>
                <a:ea typeface="Arial"/>
                <a:cs typeface="Arial"/>
                <a:sym typeface="Arial"/>
              </a:rPr>
              <a:t>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講義法による授業を設計する</a:t>
            </a:r>
            <a:endParaRPr b="0" i="0" sz="2000" u="none" cap="none" strike="noStrike">
              <a:solidFill>
                <a:schemeClr val="lt2"/>
              </a:solidFill>
              <a:latin typeface="Arial"/>
              <a:ea typeface="Arial"/>
              <a:cs typeface="Arial"/>
              <a:sym typeface="Arial"/>
            </a:endParaRPr>
          </a:p>
        </p:txBody>
      </p:sp>
      <p:sp>
        <p:nvSpPr>
          <p:cNvPr id="40" name="Google Shape;40;p3"/>
          <p:cNvSpPr txBox="1"/>
          <p:nvPr/>
        </p:nvSpPr>
        <p:spPr>
          <a:xfrm>
            <a:off x="8380872" y="2971405"/>
            <a:ext cx="2872581" cy="107208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4章　教える内容を決める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5章　教える順序を決める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6章　1回分の授業を設計する</a:t>
            </a:r>
            <a:endParaRPr b="1" i="0" sz="1600" u="none" cap="none" strike="noStrike">
              <a:solidFill>
                <a:srgbClr val="CACACA"/>
              </a:solidFill>
              <a:latin typeface="Arial"/>
              <a:ea typeface="Arial"/>
              <a:cs typeface="Arial"/>
              <a:sym typeface="Arial"/>
            </a:endParaRPr>
          </a:p>
        </p:txBody>
      </p:sp>
      <p:sp>
        <p:nvSpPr>
          <p:cNvPr id="41" name="Google Shape;41;p3"/>
          <p:cNvSpPr/>
          <p:nvPr/>
        </p:nvSpPr>
        <p:spPr>
          <a:xfrm>
            <a:off x="499449" y="4774366"/>
            <a:ext cx="5761866" cy="4356000"/>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2" name="Google Shape;42;p3"/>
          <p:cNvSpPr/>
          <p:nvPr/>
        </p:nvSpPr>
        <p:spPr>
          <a:xfrm>
            <a:off x="6969444" y="4774366"/>
            <a:ext cx="5535908" cy="4356000"/>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3" name="Google Shape;43;p3"/>
          <p:cNvSpPr txBox="1"/>
          <p:nvPr/>
        </p:nvSpPr>
        <p:spPr>
          <a:xfrm>
            <a:off x="1944091" y="4997961"/>
            <a:ext cx="2872581"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a:t>
            </a:r>
            <a:r>
              <a:rPr lang="ja-JP" sz="2000">
                <a:solidFill>
                  <a:schemeClr val="lt2"/>
                </a:solidFill>
              </a:rPr>
              <a:t>３</a:t>
            </a:r>
            <a:r>
              <a:rPr b="0" i="0" lang="ja-JP" sz="2000" u="none" cap="none" strike="noStrike">
                <a:solidFill>
                  <a:schemeClr val="lt2"/>
                </a:solidFill>
                <a:latin typeface="Arial"/>
                <a:ea typeface="Arial"/>
                <a:cs typeface="Arial"/>
                <a:sym typeface="Arial"/>
              </a:rPr>
              <a:t>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講義法で教える</a:t>
            </a:r>
            <a:endParaRPr b="0" i="0" sz="2000" u="none" cap="none" strike="noStrike">
              <a:solidFill>
                <a:schemeClr val="lt2"/>
              </a:solidFill>
              <a:latin typeface="Arial"/>
              <a:ea typeface="Arial"/>
              <a:cs typeface="Arial"/>
              <a:sym typeface="Arial"/>
            </a:endParaRPr>
          </a:p>
        </p:txBody>
      </p:sp>
      <p:sp>
        <p:nvSpPr>
          <p:cNvPr id="44" name="Google Shape;44;p3"/>
          <p:cNvSpPr txBox="1"/>
          <p:nvPr/>
        </p:nvSpPr>
        <p:spPr>
          <a:xfrm>
            <a:off x="1264881" y="5912144"/>
            <a:ext cx="4230999" cy="3011081"/>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7章　  教員としての心構えを作る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8章　  多様な学生に教える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9章　  口頭で伝える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10章　板書する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11章　スライドを提示する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12章　教材を使う</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13章　難解な内容を教える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14章　アクティブラーニングを組み合わせる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15章　学習環境を整える</a:t>
            </a:r>
            <a:endParaRPr b="1" i="0" sz="1600" u="none" cap="none" strike="noStrike">
              <a:solidFill>
                <a:srgbClr val="CACACA"/>
              </a:solidFill>
              <a:latin typeface="Arial"/>
              <a:ea typeface="Arial"/>
              <a:cs typeface="Arial"/>
              <a:sym typeface="Arial"/>
            </a:endParaRPr>
          </a:p>
        </p:txBody>
      </p:sp>
      <p:sp>
        <p:nvSpPr>
          <p:cNvPr id="45" name="Google Shape;45;p3"/>
          <p:cNvSpPr txBox="1"/>
          <p:nvPr/>
        </p:nvSpPr>
        <p:spPr>
          <a:xfrm>
            <a:off x="8385167" y="4997961"/>
            <a:ext cx="2872581"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CACACA"/>
              </a:buClr>
              <a:buSzPts val="2000"/>
              <a:buFont typeface="Arial"/>
              <a:buNone/>
            </a:pPr>
            <a:r>
              <a:rPr b="0" i="0" lang="ja-JP" sz="2000" u="none" cap="none" strike="noStrike">
                <a:solidFill>
                  <a:srgbClr val="CACACA"/>
                </a:solidFill>
                <a:latin typeface="Arial"/>
                <a:ea typeface="Arial"/>
                <a:cs typeface="Arial"/>
                <a:sym typeface="Arial"/>
              </a:rPr>
              <a:t>第</a:t>
            </a:r>
            <a:r>
              <a:rPr lang="ja-JP" sz="2000">
                <a:solidFill>
                  <a:srgbClr val="CACACA"/>
                </a:solidFill>
              </a:rPr>
              <a:t>４</a:t>
            </a:r>
            <a:r>
              <a:rPr b="0" i="0" lang="ja-JP" sz="2000" u="none" cap="none" strike="noStrike">
                <a:solidFill>
                  <a:srgbClr val="CACACA"/>
                </a:solidFill>
                <a:latin typeface="Arial"/>
                <a:ea typeface="Arial"/>
                <a:cs typeface="Arial"/>
                <a:sym typeface="Arial"/>
              </a:rPr>
              <a:t>部</a:t>
            </a:r>
            <a:br>
              <a:rPr b="0" i="0" lang="ja-JP" sz="2000" u="none" cap="none" strike="noStrike">
                <a:solidFill>
                  <a:srgbClr val="CACACA"/>
                </a:solidFill>
                <a:latin typeface="Arial"/>
                <a:ea typeface="Arial"/>
                <a:cs typeface="Arial"/>
                <a:sym typeface="Arial"/>
              </a:rPr>
            </a:br>
            <a:r>
              <a:rPr b="0" i="0" lang="ja-JP" sz="2000" u="none" cap="none" strike="noStrike">
                <a:solidFill>
                  <a:srgbClr val="CACACA"/>
                </a:solidFill>
                <a:latin typeface="Arial"/>
                <a:ea typeface="Arial"/>
                <a:cs typeface="Arial"/>
                <a:sym typeface="Arial"/>
              </a:rPr>
              <a:t>講義法のための資料</a:t>
            </a:r>
            <a:endParaRPr b="0" i="0" sz="2000" u="none" cap="none" strike="noStrike">
              <a:solidFill>
                <a:srgbClr val="CACACA"/>
              </a:solidFill>
              <a:latin typeface="Arial"/>
              <a:ea typeface="Arial"/>
              <a:cs typeface="Arial"/>
              <a:sym typeface="Arial"/>
            </a:endParaRPr>
          </a:p>
        </p:txBody>
      </p:sp>
      <p:sp>
        <p:nvSpPr>
          <p:cNvPr id="46" name="Google Shape;46;p3"/>
          <p:cNvSpPr txBox="1"/>
          <p:nvPr/>
        </p:nvSpPr>
        <p:spPr>
          <a:xfrm>
            <a:off x="7701662" y="5912144"/>
            <a:ext cx="4230999" cy="2364750"/>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 講義法を使った授業計画</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2 提示資料・配付資料</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3 講義法で使える教具</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4 講義法で使えるアプリケーション</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5 講義法の参考になる動画</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6 講義法に役立つ20のモチベーション理論</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7 講義法による授業を改善するための資料</a:t>
            </a:r>
            <a:endParaRPr b="1" i="0" sz="1600" u="none" cap="none" strike="noStrike">
              <a:solidFill>
                <a:srgbClr val="CACACA"/>
              </a:solidFill>
              <a:latin typeface="Arial"/>
              <a:ea typeface="Arial"/>
              <a:cs typeface="Arial"/>
              <a:sym typeface="Arial"/>
            </a:endParaRPr>
          </a:p>
        </p:txBody>
      </p:sp>
      <p:sp>
        <p:nvSpPr>
          <p:cNvPr id="47" name="Google Shape;47;p3"/>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シリーズ 大学の教授法</a:t>
            </a:r>
            <a:r>
              <a:rPr b="1" lang="ja-JP" sz="4400">
                <a:solidFill>
                  <a:srgbClr val="535353"/>
                </a:solidFill>
              </a:rPr>
              <a:t>２</a:t>
            </a:r>
            <a:r>
              <a:rPr b="1" i="0" lang="ja-JP" sz="4400" u="none" cap="none" strike="noStrike">
                <a:solidFill>
                  <a:srgbClr val="535353"/>
                </a:solidFill>
                <a:latin typeface="Arial"/>
                <a:ea typeface="Arial"/>
                <a:cs typeface="Arial"/>
                <a:sym typeface="Arial"/>
              </a:rPr>
              <a:t> 「講義法」</a:t>
            </a:r>
            <a:endParaRPr b="1" i="0" sz="4400" u="none" cap="none" strike="noStrike">
              <a:solidFill>
                <a:srgbClr val="535353"/>
              </a:solidFill>
              <a:latin typeface="Arial"/>
              <a:ea typeface="Arial"/>
              <a:cs typeface="Arial"/>
              <a:sym typeface="Arial"/>
            </a:endParaRPr>
          </a:p>
        </p:txBody>
      </p:sp>
      <p:sp>
        <p:nvSpPr>
          <p:cNvPr id="48" name="Google Shape;48;p3"/>
          <p:cNvSpPr txBox="1"/>
          <p:nvPr/>
        </p:nvSpPr>
        <p:spPr>
          <a:xfrm>
            <a:off x="399250" y="1391300"/>
            <a:ext cx="12102300" cy="3489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rgbClr val="CACACA"/>
              </a:buClr>
              <a:buSzPts val="1600"/>
              <a:buFont typeface="Arial"/>
              <a:buNone/>
            </a:pPr>
            <a:r>
              <a:rPr b="0" i="0" lang="ja-JP" sz="1600" u="none" cap="none" strike="noStrike">
                <a:solidFill>
                  <a:srgbClr val="000000"/>
                </a:solidFill>
                <a:latin typeface="Arial"/>
                <a:ea typeface="Arial"/>
                <a:cs typeface="Arial"/>
                <a:sym typeface="Arial"/>
              </a:rPr>
              <a:t>黒</a:t>
            </a:r>
            <a:r>
              <a:rPr lang="ja-JP" sz="1600">
                <a:solidFill>
                  <a:srgbClr val="000000"/>
                </a:solidFill>
              </a:rPr>
              <a:t>太</a:t>
            </a:r>
            <a:r>
              <a:rPr b="0" i="0" lang="ja-JP" sz="1600" u="none" cap="none" strike="noStrike">
                <a:solidFill>
                  <a:srgbClr val="000000"/>
                </a:solidFill>
                <a:latin typeface="Arial"/>
                <a:ea typeface="Arial"/>
                <a:cs typeface="Arial"/>
                <a:sym typeface="Arial"/>
              </a:rPr>
              <a:t>字</a:t>
            </a:r>
            <a:r>
              <a:rPr lang="ja-JP" sz="1600">
                <a:solidFill>
                  <a:srgbClr val="000000"/>
                </a:solidFill>
              </a:rPr>
              <a:t>で記載された</a:t>
            </a:r>
            <a:r>
              <a:rPr b="0" i="0" lang="ja-JP" sz="1600" u="none" cap="none" strike="noStrike">
                <a:solidFill>
                  <a:srgbClr val="000000"/>
                </a:solidFill>
                <a:latin typeface="Arial"/>
                <a:ea typeface="Arial"/>
                <a:cs typeface="Arial"/>
                <a:sym typeface="Arial"/>
              </a:rPr>
              <a:t>章のみが要約されています。それ以外の章については、原著をお読みください。</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4"/>
          <p:cNvSpPr txBox="1"/>
          <p:nvPr/>
        </p:nvSpPr>
        <p:spPr>
          <a:xfrm>
            <a:off x="4577144" y="2148490"/>
            <a:ext cx="8427656" cy="1081087"/>
          </a:xfrm>
          <a:prstGeom prst="rect">
            <a:avLst/>
          </a:prstGeom>
          <a:noFill/>
          <a:ln>
            <a:noFill/>
          </a:ln>
        </p:spPr>
        <p:txBody>
          <a:bodyPr anchorCtr="0" anchor="ctr" bIns="50800" lIns="50800" spcFirstLastPara="1" rIns="50800" wrap="square" tIns="50800">
            <a:normAutofit fontScale="97500"/>
          </a:bodyPr>
          <a:lstStyle/>
          <a:p>
            <a:pPr indent="0" lvl="0" marL="0" marR="0" rtl="0" algn="l">
              <a:lnSpc>
                <a:spcPct val="100000"/>
              </a:lnSpc>
              <a:spcBef>
                <a:spcPts val="0"/>
              </a:spcBef>
              <a:spcAft>
                <a:spcPts val="0"/>
              </a:spcAft>
              <a:buClr>
                <a:srgbClr val="000000"/>
              </a:buClr>
              <a:buSzPct val="100000"/>
              <a:buFont typeface="Arial"/>
              <a:buNone/>
            </a:pPr>
            <a:r>
              <a:t/>
            </a:r>
            <a:endParaRPr b="1" i="0" sz="3600" u="none" cap="none" strike="noStrike">
              <a:solidFill>
                <a:srgbClr val="535353"/>
              </a:solidFill>
              <a:latin typeface="Arial"/>
              <a:ea typeface="Arial"/>
              <a:cs typeface="Arial"/>
              <a:sym typeface="Arial"/>
            </a:endParaRPr>
          </a:p>
        </p:txBody>
      </p:sp>
      <p:sp>
        <p:nvSpPr>
          <p:cNvPr id="54" name="Google Shape;54;p4"/>
          <p:cNvSpPr txBox="1"/>
          <p:nvPr/>
        </p:nvSpPr>
        <p:spPr>
          <a:xfrm>
            <a:off x="3912125" y="4757675"/>
            <a:ext cx="8078400" cy="996600"/>
          </a:xfrm>
          <a:prstGeom prst="rect">
            <a:avLst/>
          </a:prstGeom>
          <a:noFill/>
          <a:ln>
            <a:noFill/>
          </a:ln>
        </p:spPr>
        <p:txBody>
          <a:bodyPr anchorCtr="0" anchor="t" bIns="50800" lIns="50800" spcFirstLastPara="1" rIns="50800" wrap="square" tIns="50800">
            <a:noAutofit/>
          </a:bodyPr>
          <a:lstStyle/>
          <a:p>
            <a:pPr indent="0" lvl="0" marL="0" marR="0" rtl="0" algn="l">
              <a:lnSpc>
                <a:spcPct val="125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中世ヨーロッパに大学が誕生した時から活用されている、講義法の</a:t>
            </a:r>
            <a:r>
              <a:rPr lang="ja-JP" sz="2400">
                <a:solidFill>
                  <a:schemeClr val="lt2"/>
                </a:solidFill>
              </a:rPr>
              <a:t>定義</a:t>
            </a:r>
            <a:r>
              <a:rPr b="0" i="0" lang="ja-JP" sz="2400" u="none" cap="none" strike="noStrike">
                <a:solidFill>
                  <a:schemeClr val="lt2"/>
                </a:solidFill>
                <a:latin typeface="Arial"/>
                <a:ea typeface="Arial"/>
                <a:cs typeface="Arial"/>
                <a:sym typeface="Arial"/>
              </a:rPr>
              <a:t>、意義や有効な場面を</a:t>
            </a:r>
            <a:r>
              <a:rPr lang="ja-JP" sz="2400">
                <a:solidFill>
                  <a:schemeClr val="lt2"/>
                </a:solidFill>
              </a:rPr>
              <a:t>理解</a:t>
            </a:r>
            <a:r>
              <a:rPr b="0" i="0" lang="ja-JP" sz="2400" u="none" cap="none" strike="noStrike">
                <a:solidFill>
                  <a:schemeClr val="lt2"/>
                </a:solidFill>
                <a:latin typeface="Arial"/>
                <a:ea typeface="Arial"/>
                <a:cs typeface="Arial"/>
                <a:sym typeface="Arial"/>
              </a:rPr>
              <a:t>する。</a:t>
            </a:r>
            <a:endParaRPr b="0" i="0" sz="2400" u="none" cap="none" strike="noStrike">
              <a:solidFill>
                <a:schemeClr val="lt2"/>
              </a:solidFill>
              <a:latin typeface="Arial"/>
              <a:ea typeface="Arial"/>
              <a:cs typeface="Arial"/>
              <a:sym typeface="Arial"/>
            </a:endParaRPr>
          </a:p>
        </p:txBody>
      </p:sp>
      <p:sp>
        <p:nvSpPr>
          <p:cNvPr id="55" name="Google Shape;55;p4"/>
          <p:cNvSpPr/>
          <p:nvPr/>
        </p:nvSpPr>
        <p:spPr>
          <a:xfrm>
            <a:off x="3619950" y="3808100"/>
            <a:ext cx="90657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35353"/>
              </a:buClr>
              <a:buSzPts val="4000"/>
              <a:buFont typeface="Arial"/>
              <a:buNone/>
            </a:pPr>
            <a:r>
              <a:rPr b="1" lang="ja-JP" sz="4000">
                <a:solidFill>
                  <a:srgbClr val="535353"/>
                </a:solidFill>
              </a:rPr>
              <a:t>１</a:t>
            </a:r>
            <a:r>
              <a:rPr b="1" i="0" lang="ja-JP" sz="4000" u="none" cap="none" strike="noStrike">
                <a:solidFill>
                  <a:srgbClr val="535353"/>
                </a:solidFill>
                <a:latin typeface="Arial"/>
                <a:ea typeface="Arial"/>
                <a:cs typeface="Arial"/>
                <a:sym typeface="Arial"/>
              </a:rPr>
              <a:t>章 講義法の背景と特徴を理解する</a:t>
            </a:r>
            <a:endParaRPr b="1" i="0" sz="4000" u="none" cap="none" strike="noStrike">
              <a:solidFill>
                <a:srgbClr val="535353"/>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5"/>
          <p:cNvSpPr txBox="1"/>
          <p:nvPr/>
        </p:nvSpPr>
        <p:spPr>
          <a:xfrm>
            <a:off x="788651" y="2231685"/>
            <a:ext cx="11268670" cy="1718419"/>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講義法の定義</a:t>
            </a:r>
            <a:endParaRPr b="1" i="0" sz="2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rgbClr val="C7243A"/>
              </a:buClr>
              <a:buSzPts val="2000"/>
              <a:buFont typeface="Arial"/>
              <a:buNone/>
            </a:pPr>
            <a:r>
              <a:rPr b="0" i="0" lang="ja-JP" sz="2000" u="none" cap="none" strike="noStrike">
                <a:solidFill>
                  <a:srgbClr val="C7243A"/>
                </a:solidFill>
                <a:latin typeface="Arial"/>
                <a:ea typeface="Arial"/>
                <a:cs typeface="Arial"/>
                <a:sym typeface="Arial"/>
              </a:rPr>
              <a:t>学習者の知識定着を目的</a:t>
            </a:r>
            <a:r>
              <a:rPr b="0" i="0" lang="ja-JP" sz="2000" u="none" cap="none" strike="noStrike">
                <a:solidFill>
                  <a:srgbClr val="535353"/>
                </a:solidFill>
                <a:latin typeface="Arial"/>
                <a:ea typeface="Arial"/>
                <a:cs typeface="Arial"/>
                <a:sym typeface="Arial"/>
              </a:rPr>
              <a:t>として、教育者が必要に応じて視聴覚メディアを使いながら口頭で知識を伝達する教育技法である。</a:t>
            </a:r>
            <a:endParaRPr b="0" i="0" sz="2000" u="none" cap="none" strike="noStrike">
              <a:solidFill>
                <a:srgbClr val="535353"/>
              </a:solidFill>
              <a:latin typeface="Arial"/>
              <a:ea typeface="Arial"/>
              <a:cs typeface="Arial"/>
              <a:sym typeface="Arial"/>
            </a:endParaRPr>
          </a:p>
        </p:txBody>
      </p:sp>
      <p:sp>
        <p:nvSpPr>
          <p:cNvPr id="61" name="Google Shape;61;p5"/>
          <p:cNvSpPr txBox="1"/>
          <p:nvPr/>
        </p:nvSpPr>
        <p:spPr>
          <a:xfrm>
            <a:off x="788652" y="4582509"/>
            <a:ext cx="11268670" cy="1718419"/>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知識の記憶という機能はいるのか？</a:t>
            </a:r>
            <a:endParaRPr b="1" i="0" sz="2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高次の認知的能力である、知識の応用、分析、評価、創造といった能力、あるいは</a:t>
            </a:r>
            <a:r>
              <a:rPr b="0" i="0" lang="ja-JP" sz="2000" u="none" cap="none" strike="noStrike">
                <a:solidFill>
                  <a:srgbClr val="C7243A"/>
                </a:solidFill>
                <a:latin typeface="Arial"/>
                <a:ea typeface="Arial"/>
                <a:cs typeface="Arial"/>
                <a:sym typeface="Arial"/>
              </a:rPr>
              <a:t>学習への「深いアプローチ」に分類される目標を達成するため</a:t>
            </a:r>
            <a:r>
              <a:rPr b="0" i="0" lang="ja-JP" sz="2000" u="none" cap="none" strike="noStrike">
                <a:solidFill>
                  <a:srgbClr val="535353"/>
                </a:solidFill>
                <a:latin typeface="Arial"/>
                <a:ea typeface="Arial"/>
                <a:cs typeface="Arial"/>
                <a:sym typeface="Arial"/>
              </a:rPr>
              <a:t>には、知識の記憶が前提になる。</a:t>
            </a:r>
            <a:endParaRPr b="0" i="0" sz="2000" u="none" cap="none" strike="noStrike">
              <a:solidFill>
                <a:srgbClr val="535353"/>
              </a:solidFill>
              <a:latin typeface="Arial"/>
              <a:ea typeface="Arial"/>
              <a:cs typeface="Arial"/>
              <a:sym typeface="Arial"/>
            </a:endParaRPr>
          </a:p>
        </p:txBody>
      </p:sp>
      <p:graphicFrame>
        <p:nvGraphicFramePr>
          <p:cNvPr id="62" name="Google Shape;62;p5"/>
          <p:cNvGraphicFramePr/>
          <p:nvPr/>
        </p:nvGraphicFramePr>
        <p:xfrm>
          <a:off x="788651" y="6789836"/>
          <a:ext cx="3000000" cy="3000000"/>
        </p:xfrm>
        <a:graphic>
          <a:graphicData uri="http://schemas.openxmlformats.org/drawingml/2006/table">
            <a:tbl>
              <a:tblPr bandRow="1" firstRow="1">
                <a:noFill/>
                <a:tableStyleId>{76866ECA-F50D-45F8-B187-69874BC0409C}</a:tableStyleId>
              </a:tblPr>
              <a:tblGrid>
                <a:gridCol w="1878100"/>
                <a:gridCol w="1878100"/>
                <a:gridCol w="1878100"/>
                <a:gridCol w="1878100"/>
                <a:gridCol w="1878100"/>
                <a:gridCol w="1878100"/>
              </a:tblGrid>
              <a:tr h="979725">
                <a:tc>
                  <a:txBody>
                    <a:bodyPr/>
                    <a:lstStyle/>
                    <a:p>
                      <a:pPr indent="0" lvl="0" marL="0" marR="0" rtl="0" algn="ctr">
                        <a:lnSpc>
                          <a:spcPct val="100000"/>
                        </a:lnSpc>
                        <a:spcBef>
                          <a:spcPts val="0"/>
                        </a:spcBef>
                        <a:spcAft>
                          <a:spcPts val="0"/>
                        </a:spcAft>
                        <a:buClr>
                          <a:schemeClr val="lt2"/>
                        </a:buClr>
                        <a:buSzPts val="2000"/>
                        <a:buFont typeface="Arial"/>
                        <a:buNone/>
                      </a:pPr>
                      <a:r>
                        <a:rPr lang="ja-JP" sz="2000" u="none" cap="none" strike="noStrike">
                          <a:solidFill>
                            <a:schemeClr val="lt2"/>
                          </a:solidFill>
                        </a:rPr>
                        <a:t>記憶</a:t>
                      </a:r>
                      <a:endParaRPr/>
                    </a:p>
                  </a:txBody>
                  <a:tcPr marT="45725" marB="45725" marR="91450" marL="91450" anchor="ctr"/>
                </a:tc>
                <a:tc>
                  <a:txBody>
                    <a:bodyPr/>
                    <a:lstStyle/>
                    <a:p>
                      <a:pPr indent="0" lvl="0" marL="0" marR="0" rtl="0" algn="ctr">
                        <a:lnSpc>
                          <a:spcPct val="100000"/>
                        </a:lnSpc>
                        <a:spcBef>
                          <a:spcPts val="0"/>
                        </a:spcBef>
                        <a:spcAft>
                          <a:spcPts val="0"/>
                        </a:spcAft>
                        <a:buClr>
                          <a:schemeClr val="lt2"/>
                        </a:buClr>
                        <a:buSzPts val="2000"/>
                        <a:buFont typeface="Arial"/>
                        <a:buNone/>
                      </a:pPr>
                      <a:r>
                        <a:rPr lang="ja-JP" sz="2000" u="none" cap="none" strike="noStrike">
                          <a:solidFill>
                            <a:schemeClr val="lt2"/>
                          </a:solidFill>
                        </a:rPr>
                        <a:t>理解</a:t>
                      </a:r>
                      <a:endParaRPr/>
                    </a:p>
                  </a:txBody>
                  <a:tcPr marT="45725" marB="45725" marR="91450" marL="91450" anchor="ctr"/>
                </a:tc>
                <a:tc>
                  <a:txBody>
                    <a:bodyPr/>
                    <a:lstStyle/>
                    <a:p>
                      <a:pPr indent="0" lvl="0" marL="0" marR="0" rtl="0" algn="ctr">
                        <a:lnSpc>
                          <a:spcPct val="100000"/>
                        </a:lnSpc>
                        <a:spcBef>
                          <a:spcPts val="0"/>
                        </a:spcBef>
                        <a:spcAft>
                          <a:spcPts val="0"/>
                        </a:spcAft>
                        <a:buClr>
                          <a:schemeClr val="lt2"/>
                        </a:buClr>
                        <a:buSzPts val="2000"/>
                        <a:buFont typeface="Arial"/>
                        <a:buNone/>
                      </a:pPr>
                      <a:r>
                        <a:rPr lang="ja-JP" sz="2000" u="none" cap="none" strike="noStrike">
                          <a:solidFill>
                            <a:schemeClr val="lt2"/>
                          </a:solidFill>
                        </a:rPr>
                        <a:t>応用</a:t>
                      </a:r>
                      <a:endParaRPr/>
                    </a:p>
                  </a:txBody>
                  <a:tcPr marT="45725" marB="45725" marR="91450" marL="91450" anchor="ctr"/>
                </a:tc>
                <a:tc>
                  <a:txBody>
                    <a:bodyPr/>
                    <a:lstStyle/>
                    <a:p>
                      <a:pPr indent="0" lvl="0" marL="0" marR="0" rtl="0" algn="ctr">
                        <a:lnSpc>
                          <a:spcPct val="100000"/>
                        </a:lnSpc>
                        <a:spcBef>
                          <a:spcPts val="0"/>
                        </a:spcBef>
                        <a:spcAft>
                          <a:spcPts val="0"/>
                        </a:spcAft>
                        <a:buClr>
                          <a:schemeClr val="lt2"/>
                        </a:buClr>
                        <a:buSzPts val="2000"/>
                        <a:buFont typeface="Arial"/>
                        <a:buNone/>
                      </a:pPr>
                      <a:r>
                        <a:rPr lang="ja-JP" sz="2000" u="none" cap="none" strike="noStrike">
                          <a:solidFill>
                            <a:schemeClr val="lt2"/>
                          </a:solidFill>
                        </a:rPr>
                        <a:t>分析</a:t>
                      </a:r>
                      <a:endParaRPr/>
                    </a:p>
                  </a:txBody>
                  <a:tcPr marT="45725" marB="45725" marR="91450" marL="91450" anchor="ctr"/>
                </a:tc>
                <a:tc>
                  <a:txBody>
                    <a:bodyPr/>
                    <a:lstStyle/>
                    <a:p>
                      <a:pPr indent="0" lvl="0" marL="0" marR="0" rtl="0" algn="ctr">
                        <a:lnSpc>
                          <a:spcPct val="100000"/>
                        </a:lnSpc>
                        <a:spcBef>
                          <a:spcPts val="0"/>
                        </a:spcBef>
                        <a:spcAft>
                          <a:spcPts val="0"/>
                        </a:spcAft>
                        <a:buClr>
                          <a:schemeClr val="lt2"/>
                        </a:buClr>
                        <a:buSzPts val="2000"/>
                        <a:buFont typeface="Arial"/>
                        <a:buNone/>
                      </a:pPr>
                      <a:r>
                        <a:rPr lang="ja-JP" sz="2000" u="none" cap="none" strike="noStrike">
                          <a:solidFill>
                            <a:schemeClr val="lt2"/>
                          </a:solidFill>
                        </a:rPr>
                        <a:t>評価</a:t>
                      </a:r>
                      <a:endParaRPr/>
                    </a:p>
                  </a:txBody>
                  <a:tcPr marT="45725" marB="45725" marR="91450" marL="91450" anchor="ctr"/>
                </a:tc>
                <a:tc>
                  <a:txBody>
                    <a:bodyPr/>
                    <a:lstStyle/>
                    <a:p>
                      <a:pPr indent="0" lvl="0" marL="0" marR="0" rtl="0" algn="ctr">
                        <a:lnSpc>
                          <a:spcPct val="100000"/>
                        </a:lnSpc>
                        <a:spcBef>
                          <a:spcPts val="0"/>
                        </a:spcBef>
                        <a:spcAft>
                          <a:spcPts val="0"/>
                        </a:spcAft>
                        <a:buClr>
                          <a:schemeClr val="lt2"/>
                        </a:buClr>
                        <a:buSzPts val="2000"/>
                        <a:buFont typeface="Arial"/>
                        <a:buNone/>
                      </a:pPr>
                      <a:r>
                        <a:rPr lang="ja-JP" sz="2000" u="none" cap="none" strike="noStrike">
                          <a:solidFill>
                            <a:schemeClr val="lt2"/>
                          </a:solidFill>
                        </a:rPr>
                        <a:t>創造</a:t>
                      </a:r>
                      <a:endParaRPr/>
                    </a:p>
                  </a:txBody>
                  <a:tcPr marT="45725" marB="45725" marR="91450" marL="91450" anchor="ctr"/>
                </a:tc>
              </a:tr>
              <a:tr h="629250">
                <a:tc gridSpan="6">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rPr>
                        <a:t>低次(前提)　　　　←　　　　　　　　　　　　　　　　　　　　　　　　　　　　→　　　　高次</a:t>
                      </a:r>
                      <a:endParaRPr/>
                    </a:p>
                  </a:txBody>
                  <a:tcPr marT="45725" marB="45725" marR="91450" marL="91450" anchor="ctr"/>
                </a:tc>
                <a:tc hMerge="1"/>
                <a:tc hMerge="1"/>
                <a:tc hMerge="1"/>
                <a:tc hMerge="1"/>
                <a:tc hMerge="1"/>
              </a:tr>
            </a:tbl>
          </a:graphicData>
        </a:graphic>
      </p:graphicFrame>
      <p:sp>
        <p:nvSpPr>
          <p:cNvPr id="63" name="Google Shape;63;p5"/>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１</a:t>
            </a:r>
            <a:r>
              <a:rPr b="1" i="0" lang="ja-JP" sz="4400" u="none" cap="none" strike="noStrike">
                <a:solidFill>
                  <a:srgbClr val="535353"/>
                </a:solidFill>
                <a:latin typeface="Arial"/>
                <a:ea typeface="Arial"/>
                <a:cs typeface="Arial"/>
                <a:sym typeface="Arial"/>
              </a:rPr>
              <a:t>章 講義法の背景と特徴を理解する①</a:t>
            </a:r>
            <a:endParaRPr b="1" i="0" sz="4400" u="none" cap="none" strike="noStrike">
              <a:solidFill>
                <a:srgbClr val="535353"/>
              </a:solidFill>
              <a:latin typeface="Arial"/>
              <a:ea typeface="Arial"/>
              <a:cs typeface="Arial"/>
              <a:sym typeface="Arial"/>
            </a:endParaRPr>
          </a:p>
        </p:txBody>
      </p:sp>
      <p:sp>
        <p:nvSpPr>
          <p:cNvPr id="64" name="Google Shape;64;p5"/>
          <p:cNvSpPr txBox="1"/>
          <p:nvPr/>
        </p:nvSpPr>
        <p:spPr>
          <a:xfrm>
            <a:off x="7042331" y="8390813"/>
            <a:ext cx="5014990" cy="441146"/>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200"/>
              <a:buFont typeface="Arial"/>
              <a:buNone/>
            </a:pPr>
            <a:r>
              <a:rPr b="0" i="0" lang="ja-JP" sz="1200" u="none" cap="none" strike="noStrike">
                <a:solidFill>
                  <a:schemeClr val="lt2"/>
                </a:solidFill>
                <a:latin typeface="Arial"/>
                <a:ea typeface="Arial"/>
                <a:cs typeface="Arial"/>
                <a:sym typeface="Arial"/>
              </a:rPr>
              <a:t>出所　梶田(2010), Anderson et al.(2013)を参考に作成</a:t>
            </a:r>
            <a:endParaRPr/>
          </a:p>
        </p:txBody>
      </p:sp>
      <p:sp>
        <p:nvSpPr>
          <p:cNvPr id="65" name="Google Shape;65;p5"/>
          <p:cNvSpPr txBox="1"/>
          <p:nvPr/>
        </p:nvSpPr>
        <p:spPr>
          <a:xfrm>
            <a:off x="11406753" y="9180000"/>
            <a:ext cx="1578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6"/>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１</a:t>
            </a:r>
            <a:r>
              <a:rPr b="1" i="0" lang="ja-JP" sz="4400" u="none" cap="none" strike="noStrike">
                <a:solidFill>
                  <a:srgbClr val="535353"/>
                </a:solidFill>
                <a:latin typeface="Arial"/>
                <a:ea typeface="Arial"/>
                <a:cs typeface="Arial"/>
                <a:sym typeface="Arial"/>
              </a:rPr>
              <a:t>章 講義法の背景と特徴を理解する②</a:t>
            </a:r>
            <a:endParaRPr b="1" i="0" sz="4400" u="none" cap="none" strike="noStrike">
              <a:solidFill>
                <a:srgbClr val="535353"/>
              </a:solidFill>
              <a:latin typeface="Arial"/>
              <a:ea typeface="Arial"/>
              <a:cs typeface="Arial"/>
              <a:sym typeface="Arial"/>
            </a:endParaRPr>
          </a:p>
        </p:txBody>
      </p:sp>
      <p:sp>
        <p:nvSpPr>
          <p:cNvPr id="71" name="Google Shape;71;p6"/>
          <p:cNvSpPr/>
          <p:nvPr/>
        </p:nvSpPr>
        <p:spPr>
          <a:xfrm>
            <a:off x="1909548" y="6223128"/>
            <a:ext cx="4265995"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2" name="Google Shape;72;p6"/>
          <p:cNvSpPr txBox="1"/>
          <p:nvPr/>
        </p:nvSpPr>
        <p:spPr>
          <a:xfrm>
            <a:off x="2577401" y="6534260"/>
            <a:ext cx="2930290"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2B346B"/>
              </a:buClr>
              <a:buSzPts val="2400"/>
              <a:buFont typeface="Arial"/>
              <a:buNone/>
            </a:pPr>
            <a:r>
              <a:rPr b="1" i="0" lang="ja-JP" sz="2400" u="none" cap="none" strike="noStrike">
                <a:solidFill>
                  <a:srgbClr val="2B346B"/>
                </a:solidFill>
                <a:latin typeface="Arial"/>
                <a:ea typeface="Arial"/>
                <a:cs typeface="Arial"/>
                <a:sym typeface="Arial"/>
              </a:rPr>
              <a:t>態度変容の効果低い</a:t>
            </a:r>
            <a:endParaRPr b="1" i="0" sz="2400" u="none" cap="none" strike="noStrike">
              <a:solidFill>
                <a:srgbClr val="2B346B"/>
              </a:solidFill>
              <a:latin typeface="Arial"/>
              <a:ea typeface="Arial"/>
              <a:cs typeface="Arial"/>
              <a:sym typeface="Arial"/>
            </a:endParaRPr>
          </a:p>
        </p:txBody>
      </p:sp>
      <p:sp>
        <p:nvSpPr>
          <p:cNvPr id="73" name="Google Shape;73;p6"/>
          <p:cNvSpPr/>
          <p:nvPr/>
        </p:nvSpPr>
        <p:spPr>
          <a:xfrm>
            <a:off x="6787377" y="6244484"/>
            <a:ext cx="4265995"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4" name="Google Shape;74;p6"/>
          <p:cNvSpPr txBox="1"/>
          <p:nvPr/>
        </p:nvSpPr>
        <p:spPr>
          <a:xfrm>
            <a:off x="7139074" y="6534260"/>
            <a:ext cx="3558667"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2B346B"/>
              </a:buClr>
              <a:buSzPts val="2400"/>
              <a:buFont typeface="Arial"/>
              <a:buNone/>
            </a:pPr>
            <a:r>
              <a:rPr b="1" i="0" lang="ja-JP" sz="2400" u="none" cap="none" strike="noStrike">
                <a:solidFill>
                  <a:srgbClr val="2B346B"/>
                </a:solidFill>
                <a:latin typeface="Arial"/>
                <a:ea typeface="Arial"/>
                <a:cs typeface="Arial"/>
                <a:sym typeface="Arial"/>
              </a:rPr>
              <a:t>行動面の技術の効果低い</a:t>
            </a:r>
            <a:endParaRPr b="1" i="0" sz="2400" u="none" cap="none" strike="noStrike">
              <a:solidFill>
                <a:srgbClr val="2B346B"/>
              </a:solidFill>
              <a:latin typeface="Arial"/>
              <a:ea typeface="Arial"/>
              <a:cs typeface="Arial"/>
              <a:sym typeface="Arial"/>
            </a:endParaRPr>
          </a:p>
        </p:txBody>
      </p:sp>
      <p:sp>
        <p:nvSpPr>
          <p:cNvPr id="75" name="Google Shape;75;p6"/>
          <p:cNvSpPr/>
          <p:nvPr/>
        </p:nvSpPr>
        <p:spPr>
          <a:xfrm>
            <a:off x="1909548" y="3401656"/>
            <a:ext cx="4265995" cy="2196233"/>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6" name="Google Shape;76;p6"/>
          <p:cNvSpPr txBox="1"/>
          <p:nvPr/>
        </p:nvSpPr>
        <p:spPr>
          <a:xfrm>
            <a:off x="2577400" y="3725587"/>
            <a:ext cx="2930290"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C7243A"/>
              </a:buClr>
              <a:buSzPts val="2400"/>
              <a:buFont typeface="Arial"/>
              <a:buNone/>
            </a:pPr>
            <a:r>
              <a:rPr b="1" i="0" lang="ja-JP" sz="2400" u="none" cap="none" strike="noStrike">
                <a:solidFill>
                  <a:srgbClr val="2B346B"/>
                </a:solidFill>
                <a:latin typeface="Arial"/>
                <a:ea typeface="Arial"/>
                <a:cs typeface="Arial"/>
                <a:sym typeface="Arial"/>
              </a:rPr>
              <a:t>情報伝達の効果高い</a:t>
            </a:r>
            <a:endParaRPr b="1" i="0" sz="2400" u="none" cap="none" strike="noStrike">
              <a:solidFill>
                <a:srgbClr val="2B346B"/>
              </a:solidFill>
              <a:latin typeface="Arial"/>
              <a:ea typeface="Arial"/>
              <a:cs typeface="Arial"/>
              <a:sym typeface="Arial"/>
            </a:endParaRPr>
          </a:p>
        </p:txBody>
      </p:sp>
      <p:sp>
        <p:nvSpPr>
          <p:cNvPr id="77" name="Google Shape;77;p6"/>
          <p:cNvSpPr/>
          <p:nvPr/>
        </p:nvSpPr>
        <p:spPr>
          <a:xfrm>
            <a:off x="6785412" y="3401656"/>
            <a:ext cx="4265995"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8" name="Google Shape;78;p6"/>
          <p:cNvSpPr txBox="1"/>
          <p:nvPr/>
        </p:nvSpPr>
        <p:spPr>
          <a:xfrm>
            <a:off x="7296169" y="3725586"/>
            <a:ext cx="324447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2B346B"/>
              </a:buClr>
              <a:buSzPts val="2400"/>
              <a:buFont typeface="Arial"/>
              <a:buNone/>
            </a:pPr>
            <a:r>
              <a:rPr b="1" i="0" lang="ja-JP" sz="2400" u="none" cap="none" strike="noStrike">
                <a:solidFill>
                  <a:srgbClr val="2B346B"/>
                </a:solidFill>
                <a:latin typeface="Arial"/>
                <a:ea typeface="Arial"/>
                <a:cs typeface="Arial"/>
                <a:sym typeface="Arial"/>
              </a:rPr>
              <a:t>思考の促進の効果低い</a:t>
            </a:r>
            <a:endParaRPr b="1" i="0" sz="2400" u="none" cap="none" strike="noStrike">
              <a:solidFill>
                <a:srgbClr val="2B346B"/>
              </a:solidFill>
              <a:latin typeface="Arial"/>
              <a:ea typeface="Arial"/>
              <a:cs typeface="Arial"/>
              <a:sym typeface="Arial"/>
            </a:endParaRPr>
          </a:p>
        </p:txBody>
      </p:sp>
      <p:sp>
        <p:nvSpPr>
          <p:cNvPr id="79" name="Google Shape;79;p6"/>
          <p:cNvSpPr txBox="1"/>
          <p:nvPr/>
        </p:nvSpPr>
        <p:spPr>
          <a:xfrm>
            <a:off x="4602785" y="2265469"/>
            <a:ext cx="3938579"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講義法の効果　</a:t>
            </a:r>
            <a:r>
              <a:rPr b="0" i="0" lang="ja-JP" sz="1200" u="none" cap="none" strike="noStrike">
                <a:solidFill>
                  <a:srgbClr val="535353"/>
                </a:solidFill>
                <a:latin typeface="Arial"/>
                <a:ea typeface="Arial"/>
                <a:cs typeface="Arial"/>
                <a:sym typeface="Arial"/>
              </a:rPr>
              <a:t>(プライ 1985)</a:t>
            </a:r>
            <a:endParaRPr b="0" i="0" sz="3200" u="none" cap="none" strike="noStrike">
              <a:solidFill>
                <a:srgbClr val="535353"/>
              </a:solidFill>
              <a:latin typeface="Arial"/>
              <a:ea typeface="Arial"/>
              <a:cs typeface="Arial"/>
              <a:sym typeface="Arial"/>
            </a:endParaRPr>
          </a:p>
        </p:txBody>
      </p:sp>
      <p:sp>
        <p:nvSpPr>
          <p:cNvPr id="80" name="Google Shape;80;p6"/>
          <p:cNvSpPr txBox="1"/>
          <p:nvPr/>
        </p:nvSpPr>
        <p:spPr>
          <a:xfrm>
            <a:off x="2162573" y="4309278"/>
            <a:ext cx="3759943" cy="1295226"/>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情報伝達が目的の場合、講義法は他の教育技法と同程度に効果的である。</a:t>
            </a:r>
            <a:endParaRPr b="1" i="0" sz="1800" u="none" cap="none" strike="noStrike">
              <a:solidFill>
                <a:schemeClr val="lt2"/>
              </a:solidFill>
              <a:latin typeface="Arial"/>
              <a:ea typeface="Arial"/>
              <a:cs typeface="Arial"/>
              <a:sym typeface="Arial"/>
            </a:endParaRPr>
          </a:p>
        </p:txBody>
      </p:sp>
      <p:sp>
        <p:nvSpPr>
          <p:cNvPr id="81" name="Google Shape;81;p6"/>
          <p:cNvSpPr txBox="1"/>
          <p:nvPr/>
        </p:nvSpPr>
        <p:spPr>
          <a:xfrm>
            <a:off x="7038435" y="4309278"/>
            <a:ext cx="3759943" cy="94897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討議法(議論を中心とした教育技法)に比較して、効果が低い。</a:t>
            </a:r>
            <a:endParaRPr b="1" i="0" sz="1800" u="none" cap="none" strike="noStrike">
              <a:solidFill>
                <a:schemeClr val="lt2"/>
              </a:solidFill>
              <a:latin typeface="Arial"/>
              <a:ea typeface="Arial"/>
              <a:cs typeface="Arial"/>
              <a:sym typeface="Arial"/>
            </a:endParaRPr>
          </a:p>
        </p:txBody>
      </p:sp>
      <p:sp>
        <p:nvSpPr>
          <p:cNvPr id="82" name="Google Shape;82;p6"/>
          <p:cNvSpPr txBox="1"/>
          <p:nvPr/>
        </p:nvSpPr>
        <p:spPr>
          <a:xfrm>
            <a:off x="2162573" y="7115605"/>
            <a:ext cx="3759943" cy="94897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学生の態度変容は、講義法の主要な目標にするべきではない。</a:t>
            </a:r>
            <a:endParaRPr b="1" i="0" sz="1800" u="none" cap="none" strike="noStrike">
              <a:solidFill>
                <a:schemeClr val="lt2"/>
              </a:solidFill>
              <a:latin typeface="Arial"/>
              <a:ea typeface="Arial"/>
              <a:cs typeface="Arial"/>
              <a:sym typeface="Arial"/>
            </a:endParaRPr>
          </a:p>
        </p:txBody>
      </p:sp>
      <p:sp>
        <p:nvSpPr>
          <p:cNvPr id="83" name="Google Shape;83;p6"/>
          <p:cNvSpPr txBox="1"/>
          <p:nvPr/>
        </p:nvSpPr>
        <p:spPr>
          <a:xfrm>
            <a:off x="7038434" y="7154381"/>
            <a:ext cx="3759943" cy="94897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講義法は、行為面での技術を教えるのには効果がない。</a:t>
            </a:r>
            <a:endParaRPr b="1" i="0" sz="1800" u="none" cap="none" strike="noStrike">
              <a:solidFill>
                <a:schemeClr val="lt2"/>
              </a:solidFill>
              <a:latin typeface="Arial"/>
              <a:ea typeface="Arial"/>
              <a:cs typeface="Arial"/>
              <a:sym typeface="Arial"/>
            </a:endParaRPr>
          </a:p>
        </p:txBody>
      </p:sp>
      <p:sp>
        <p:nvSpPr>
          <p:cNvPr id="84" name="Google Shape;84;p6"/>
          <p:cNvSpPr txBox="1"/>
          <p:nvPr/>
        </p:nvSpPr>
        <p:spPr>
          <a:xfrm>
            <a:off x="11406753" y="9180000"/>
            <a:ext cx="1578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7"/>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１</a:t>
            </a:r>
            <a:r>
              <a:rPr b="1" i="0" lang="ja-JP" sz="4400" u="none" cap="none" strike="noStrike">
                <a:solidFill>
                  <a:srgbClr val="535353"/>
                </a:solidFill>
                <a:latin typeface="Arial"/>
                <a:ea typeface="Arial"/>
                <a:cs typeface="Arial"/>
                <a:sym typeface="Arial"/>
              </a:rPr>
              <a:t>章 講義法の背景と特徴を理解する③</a:t>
            </a:r>
            <a:endParaRPr b="1" i="0" sz="4400" u="none" cap="none" strike="noStrike">
              <a:solidFill>
                <a:srgbClr val="535353"/>
              </a:solidFill>
              <a:latin typeface="Arial"/>
              <a:ea typeface="Arial"/>
              <a:cs typeface="Arial"/>
              <a:sym typeface="Arial"/>
            </a:endParaRPr>
          </a:p>
        </p:txBody>
      </p:sp>
      <p:sp>
        <p:nvSpPr>
          <p:cNvPr id="90" name="Google Shape;90;p7"/>
          <p:cNvSpPr txBox="1"/>
          <p:nvPr/>
        </p:nvSpPr>
        <p:spPr>
          <a:xfrm>
            <a:off x="4638051" y="2265469"/>
            <a:ext cx="3868047"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講義法が有効な場合</a:t>
            </a:r>
            <a:endParaRPr b="1" i="0" sz="3200" u="none" cap="none" strike="noStrike">
              <a:solidFill>
                <a:srgbClr val="535353"/>
              </a:solidFill>
              <a:latin typeface="Arial"/>
              <a:ea typeface="Arial"/>
              <a:cs typeface="Arial"/>
              <a:sym typeface="Arial"/>
            </a:endParaRPr>
          </a:p>
        </p:txBody>
      </p:sp>
      <p:sp>
        <p:nvSpPr>
          <p:cNvPr id="91" name="Google Shape;91;p7"/>
          <p:cNvSpPr/>
          <p:nvPr/>
        </p:nvSpPr>
        <p:spPr>
          <a:xfrm>
            <a:off x="532466" y="6264392"/>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2" name="Google Shape;92;p7"/>
          <p:cNvSpPr txBox="1"/>
          <p:nvPr/>
        </p:nvSpPr>
        <p:spPr>
          <a:xfrm>
            <a:off x="1140063" y="6373216"/>
            <a:ext cx="2564806"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モチベーションが</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高い学生が多い</a:t>
            </a:r>
            <a:endParaRPr b="1" i="0" sz="2400" u="none" cap="none" strike="noStrike">
              <a:solidFill>
                <a:srgbClr val="535353"/>
              </a:solidFill>
              <a:latin typeface="Arial"/>
              <a:ea typeface="Arial"/>
              <a:cs typeface="Arial"/>
              <a:sym typeface="Arial"/>
            </a:endParaRPr>
          </a:p>
        </p:txBody>
      </p:sp>
      <p:sp>
        <p:nvSpPr>
          <p:cNvPr id="93" name="Google Shape;93;p7"/>
          <p:cNvSpPr/>
          <p:nvPr/>
        </p:nvSpPr>
        <p:spPr>
          <a:xfrm>
            <a:off x="4606459" y="6264392"/>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4" name="Google Shape;94;p7"/>
          <p:cNvSpPr txBox="1"/>
          <p:nvPr/>
        </p:nvSpPr>
        <p:spPr>
          <a:xfrm>
            <a:off x="5044432" y="6373216"/>
            <a:ext cx="2872582"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視聴覚で学ぶことが</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得意な学生が多い</a:t>
            </a:r>
            <a:endParaRPr b="1" i="0" sz="2400" u="none" cap="none" strike="noStrike">
              <a:solidFill>
                <a:srgbClr val="535353"/>
              </a:solidFill>
              <a:latin typeface="Arial"/>
              <a:ea typeface="Arial"/>
              <a:cs typeface="Arial"/>
              <a:sym typeface="Arial"/>
            </a:endParaRPr>
          </a:p>
        </p:txBody>
      </p:sp>
      <p:sp>
        <p:nvSpPr>
          <p:cNvPr id="95" name="Google Shape;95;p7"/>
          <p:cNvSpPr/>
          <p:nvPr/>
        </p:nvSpPr>
        <p:spPr>
          <a:xfrm>
            <a:off x="538213" y="3440566"/>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6" name="Google Shape;96;p7"/>
          <p:cNvSpPr txBox="1"/>
          <p:nvPr/>
        </p:nvSpPr>
        <p:spPr>
          <a:xfrm>
            <a:off x="838033" y="3696908"/>
            <a:ext cx="318035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知識定着が目的である</a:t>
            </a:r>
            <a:endParaRPr b="1" i="0" sz="2400" u="none" cap="none" strike="noStrike">
              <a:solidFill>
                <a:srgbClr val="535353"/>
              </a:solidFill>
              <a:latin typeface="Arial"/>
              <a:ea typeface="Arial"/>
              <a:cs typeface="Arial"/>
              <a:sym typeface="Arial"/>
            </a:endParaRPr>
          </a:p>
        </p:txBody>
      </p:sp>
      <p:sp>
        <p:nvSpPr>
          <p:cNvPr id="97" name="Google Shape;97;p7"/>
          <p:cNvSpPr/>
          <p:nvPr/>
        </p:nvSpPr>
        <p:spPr>
          <a:xfrm>
            <a:off x="4606460" y="3440566"/>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8" name="Google Shape;98;p7"/>
          <p:cNvSpPr txBox="1"/>
          <p:nvPr/>
        </p:nvSpPr>
        <p:spPr>
          <a:xfrm>
            <a:off x="5364086" y="3701104"/>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短期間で教える</a:t>
            </a:r>
            <a:endParaRPr b="1" i="0" sz="2400" u="none" cap="none" strike="noStrike">
              <a:solidFill>
                <a:srgbClr val="535353"/>
              </a:solidFill>
              <a:latin typeface="Arial"/>
              <a:ea typeface="Arial"/>
              <a:cs typeface="Arial"/>
              <a:sym typeface="Arial"/>
            </a:endParaRPr>
          </a:p>
        </p:txBody>
      </p:sp>
      <p:sp>
        <p:nvSpPr>
          <p:cNvPr id="99" name="Google Shape;99;p7"/>
          <p:cNvSpPr/>
          <p:nvPr/>
        </p:nvSpPr>
        <p:spPr>
          <a:xfrm>
            <a:off x="8672329" y="3440566"/>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0" name="Google Shape;100;p7"/>
          <p:cNvSpPr txBox="1"/>
          <p:nvPr/>
        </p:nvSpPr>
        <p:spPr>
          <a:xfrm>
            <a:off x="8832299" y="3696908"/>
            <a:ext cx="348813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学生の能力が均質である</a:t>
            </a:r>
            <a:endParaRPr b="1" i="0" sz="2400" u="none" cap="none" strike="noStrike">
              <a:solidFill>
                <a:srgbClr val="535353"/>
              </a:solidFill>
              <a:latin typeface="Arial"/>
              <a:ea typeface="Arial"/>
              <a:cs typeface="Arial"/>
              <a:sym typeface="Arial"/>
            </a:endParaRPr>
          </a:p>
        </p:txBody>
      </p:sp>
      <p:sp>
        <p:nvSpPr>
          <p:cNvPr id="101" name="Google Shape;101;p7"/>
          <p:cNvSpPr/>
          <p:nvPr/>
        </p:nvSpPr>
        <p:spPr>
          <a:xfrm>
            <a:off x="8672329" y="6264392"/>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2" name="Google Shape;102;p7"/>
          <p:cNvSpPr txBox="1"/>
          <p:nvPr/>
        </p:nvSpPr>
        <p:spPr>
          <a:xfrm>
            <a:off x="9433815" y="6499518"/>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多人数に教える</a:t>
            </a:r>
            <a:endParaRPr b="1" i="0" sz="2400" u="none" cap="none" strike="noStrike">
              <a:solidFill>
                <a:srgbClr val="535353"/>
              </a:solidFill>
              <a:latin typeface="Arial"/>
              <a:ea typeface="Arial"/>
              <a:cs typeface="Arial"/>
              <a:sym typeface="Arial"/>
            </a:endParaRPr>
          </a:p>
        </p:txBody>
      </p:sp>
      <p:pic>
        <p:nvPicPr>
          <p:cNvPr id="103" name="Google Shape;103;p7"/>
          <p:cNvPicPr preferRelativeResize="0"/>
          <p:nvPr/>
        </p:nvPicPr>
        <p:blipFill rotWithShape="1">
          <a:blip r:embed="rId3">
            <a:alphaModFix/>
          </a:blip>
          <a:srcRect b="0" l="0" r="0" t="0"/>
          <a:stretch/>
        </p:blipFill>
        <p:spPr>
          <a:xfrm>
            <a:off x="1824388" y="4444161"/>
            <a:ext cx="1207647" cy="1207647"/>
          </a:xfrm>
          <a:prstGeom prst="rect">
            <a:avLst/>
          </a:prstGeom>
          <a:noFill/>
          <a:ln>
            <a:noFill/>
          </a:ln>
        </p:spPr>
      </p:pic>
      <p:pic>
        <p:nvPicPr>
          <p:cNvPr id="104" name="Google Shape;104;p7"/>
          <p:cNvPicPr preferRelativeResize="0"/>
          <p:nvPr/>
        </p:nvPicPr>
        <p:blipFill rotWithShape="1">
          <a:blip r:embed="rId4">
            <a:alphaModFix/>
          </a:blip>
          <a:srcRect b="0" l="0" r="0" t="0"/>
          <a:stretch/>
        </p:blipFill>
        <p:spPr>
          <a:xfrm>
            <a:off x="9734934" y="6971442"/>
            <a:ext cx="1654790" cy="1654790"/>
          </a:xfrm>
          <a:prstGeom prst="rect">
            <a:avLst/>
          </a:prstGeom>
          <a:noFill/>
          <a:ln>
            <a:noFill/>
          </a:ln>
        </p:spPr>
      </p:pic>
      <p:pic>
        <p:nvPicPr>
          <p:cNvPr id="105" name="Google Shape;105;p7"/>
          <p:cNvPicPr preferRelativeResize="0"/>
          <p:nvPr/>
        </p:nvPicPr>
        <p:blipFill rotWithShape="1">
          <a:blip r:embed="rId5">
            <a:alphaModFix/>
          </a:blip>
          <a:srcRect b="0" l="0" r="0" t="0"/>
          <a:stretch/>
        </p:blipFill>
        <p:spPr>
          <a:xfrm>
            <a:off x="5865199" y="7242145"/>
            <a:ext cx="1247766" cy="1247766"/>
          </a:xfrm>
          <a:prstGeom prst="rect">
            <a:avLst/>
          </a:prstGeom>
          <a:noFill/>
          <a:ln>
            <a:noFill/>
          </a:ln>
        </p:spPr>
      </p:pic>
      <p:pic>
        <p:nvPicPr>
          <p:cNvPr id="106" name="Google Shape;106;p7"/>
          <p:cNvPicPr preferRelativeResize="0"/>
          <p:nvPr/>
        </p:nvPicPr>
        <p:blipFill rotWithShape="1">
          <a:blip r:embed="rId6">
            <a:alphaModFix/>
          </a:blip>
          <a:srcRect b="0" l="0" r="0" t="0"/>
          <a:stretch/>
        </p:blipFill>
        <p:spPr>
          <a:xfrm>
            <a:off x="1853121" y="7351045"/>
            <a:ext cx="1138690" cy="1138690"/>
          </a:xfrm>
          <a:prstGeom prst="rect">
            <a:avLst/>
          </a:prstGeom>
          <a:noFill/>
          <a:ln>
            <a:noFill/>
          </a:ln>
        </p:spPr>
      </p:pic>
      <p:pic>
        <p:nvPicPr>
          <p:cNvPr id="107" name="Google Shape;107;p7"/>
          <p:cNvPicPr preferRelativeResize="0"/>
          <p:nvPr/>
        </p:nvPicPr>
        <p:blipFill rotWithShape="1">
          <a:blip r:embed="rId7">
            <a:alphaModFix/>
          </a:blip>
          <a:srcRect b="0" l="0" r="0" t="0"/>
          <a:stretch/>
        </p:blipFill>
        <p:spPr>
          <a:xfrm>
            <a:off x="9879331" y="4326581"/>
            <a:ext cx="1394072" cy="1394072"/>
          </a:xfrm>
          <a:prstGeom prst="rect">
            <a:avLst/>
          </a:prstGeom>
          <a:noFill/>
          <a:ln>
            <a:noFill/>
          </a:ln>
        </p:spPr>
      </p:pic>
      <p:pic>
        <p:nvPicPr>
          <p:cNvPr id="108" name="Google Shape;108;p7"/>
          <p:cNvPicPr preferRelativeResize="0"/>
          <p:nvPr/>
        </p:nvPicPr>
        <p:blipFill rotWithShape="1">
          <a:blip r:embed="rId8">
            <a:alphaModFix/>
          </a:blip>
          <a:srcRect b="0" l="0" r="0" t="0"/>
          <a:stretch/>
        </p:blipFill>
        <p:spPr>
          <a:xfrm>
            <a:off x="5865199" y="4435781"/>
            <a:ext cx="1262521" cy="1262521"/>
          </a:xfrm>
          <a:prstGeom prst="rect">
            <a:avLst/>
          </a:prstGeom>
          <a:noFill/>
          <a:ln>
            <a:noFill/>
          </a:ln>
        </p:spPr>
      </p:pic>
      <p:sp>
        <p:nvSpPr>
          <p:cNvPr id="109" name="Google Shape;109;p7"/>
          <p:cNvSpPr txBox="1"/>
          <p:nvPr/>
        </p:nvSpPr>
        <p:spPr>
          <a:xfrm>
            <a:off x="11019296" y="9180000"/>
            <a:ext cx="19356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9-11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8"/>
          <p:cNvSpPr txBox="1"/>
          <p:nvPr/>
        </p:nvSpPr>
        <p:spPr>
          <a:xfrm>
            <a:off x="4577144" y="1420071"/>
            <a:ext cx="8427656" cy="1081087"/>
          </a:xfrm>
          <a:prstGeom prst="rect">
            <a:avLst/>
          </a:prstGeom>
          <a:noFill/>
          <a:ln>
            <a:noFill/>
          </a:ln>
        </p:spPr>
        <p:txBody>
          <a:bodyPr anchorCtr="0" anchor="ctr" bIns="50800" lIns="50800" spcFirstLastPara="1" rIns="50800" wrap="square" tIns="50800">
            <a:normAutofit fontScale="97500"/>
          </a:bodyPr>
          <a:lstStyle/>
          <a:p>
            <a:pPr indent="0" lvl="0" marL="0" marR="0" rtl="0" algn="l">
              <a:lnSpc>
                <a:spcPct val="100000"/>
              </a:lnSpc>
              <a:spcBef>
                <a:spcPts val="0"/>
              </a:spcBef>
              <a:spcAft>
                <a:spcPts val="0"/>
              </a:spcAft>
              <a:buClr>
                <a:srgbClr val="000000"/>
              </a:buClr>
              <a:buSzPct val="100000"/>
              <a:buFont typeface="Arial"/>
              <a:buNone/>
            </a:pPr>
            <a:r>
              <a:t/>
            </a:r>
            <a:endParaRPr b="1" i="0" sz="3600" u="none" cap="none" strike="noStrike">
              <a:solidFill>
                <a:srgbClr val="535353"/>
              </a:solidFill>
              <a:latin typeface="Arial"/>
              <a:ea typeface="Arial"/>
              <a:cs typeface="Arial"/>
              <a:sym typeface="Arial"/>
            </a:endParaRPr>
          </a:p>
        </p:txBody>
      </p:sp>
      <p:sp>
        <p:nvSpPr>
          <p:cNvPr id="115" name="Google Shape;115;p8"/>
          <p:cNvSpPr txBox="1"/>
          <p:nvPr/>
        </p:nvSpPr>
        <p:spPr>
          <a:xfrm>
            <a:off x="4204344" y="4386587"/>
            <a:ext cx="7579800" cy="1833600"/>
          </a:xfrm>
          <a:prstGeom prst="rect">
            <a:avLst/>
          </a:prstGeom>
          <a:noFill/>
          <a:ln>
            <a:noFill/>
          </a:ln>
        </p:spPr>
        <p:txBody>
          <a:bodyPr anchorCtr="0" anchor="t" bIns="50800" lIns="50800" spcFirstLastPara="1" rIns="50800" wrap="square" tIns="50800">
            <a:noAutofit/>
          </a:bodyPr>
          <a:lstStyle/>
          <a:p>
            <a:pPr indent="0" lvl="0" marL="0" marR="0" rtl="0" algn="l">
              <a:lnSpc>
                <a:spcPct val="150000"/>
              </a:lnSpc>
              <a:spcBef>
                <a:spcPts val="0"/>
              </a:spcBef>
              <a:spcAft>
                <a:spcPts val="0"/>
              </a:spcAft>
              <a:buClr>
                <a:schemeClr val="lt2"/>
              </a:buClr>
              <a:buSzPts val="2400"/>
              <a:buFont typeface="Arial"/>
              <a:buNone/>
            </a:pPr>
            <a:r>
              <a:rPr lang="ja-JP" sz="2400">
                <a:solidFill>
                  <a:schemeClr val="lt2"/>
                </a:solidFill>
              </a:rPr>
              <a:t>学習者が</a:t>
            </a:r>
            <a:r>
              <a:rPr b="0" i="0" lang="ja-JP" sz="2400" u="none" cap="none" strike="noStrike">
                <a:solidFill>
                  <a:schemeClr val="lt2"/>
                </a:solidFill>
                <a:latin typeface="Arial"/>
                <a:ea typeface="Arial"/>
                <a:cs typeface="Arial"/>
                <a:sym typeface="Arial"/>
              </a:rPr>
              <a:t>知識や情報</a:t>
            </a:r>
            <a:r>
              <a:rPr lang="ja-JP" sz="2400">
                <a:solidFill>
                  <a:schemeClr val="lt2"/>
                </a:solidFill>
              </a:rPr>
              <a:t>をどのように理解し、記憶</a:t>
            </a:r>
            <a:r>
              <a:rPr b="0" i="0" lang="ja-JP" sz="2400" u="none" cap="none" strike="noStrike">
                <a:solidFill>
                  <a:schemeClr val="lt2"/>
                </a:solidFill>
                <a:latin typeface="Arial"/>
                <a:ea typeface="Arial"/>
                <a:cs typeface="Arial"/>
                <a:sym typeface="Arial"/>
              </a:rPr>
              <a:t>を定着していくのか</a:t>
            </a:r>
            <a:r>
              <a:rPr lang="ja-JP" sz="2400">
                <a:solidFill>
                  <a:schemeClr val="lt2"/>
                </a:solidFill>
              </a:rPr>
              <a:t>という</a:t>
            </a:r>
            <a:r>
              <a:rPr b="0" i="0" lang="ja-JP" sz="2400" u="none" cap="none" strike="noStrike">
                <a:solidFill>
                  <a:schemeClr val="lt2"/>
                </a:solidFill>
                <a:latin typeface="Arial"/>
                <a:ea typeface="Arial"/>
                <a:cs typeface="Arial"/>
                <a:sym typeface="Arial"/>
              </a:rPr>
              <a:t>仕組みを</a:t>
            </a:r>
            <a:r>
              <a:rPr lang="ja-JP" sz="2400">
                <a:solidFill>
                  <a:schemeClr val="lt2"/>
                </a:solidFill>
              </a:rPr>
              <a:t>理解</a:t>
            </a:r>
            <a:r>
              <a:rPr b="0" i="0" lang="ja-JP" sz="2400" u="none" cap="none" strike="noStrike">
                <a:solidFill>
                  <a:schemeClr val="lt2"/>
                </a:solidFill>
                <a:latin typeface="Arial"/>
                <a:ea typeface="Arial"/>
                <a:cs typeface="Arial"/>
                <a:sym typeface="Arial"/>
              </a:rPr>
              <a:t>する。</a:t>
            </a:r>
            <a:endParaRPr b="0" i="0" sz="2400" u="none" cap="none" strike="noStrike">
              <a:solidFill>
                <a:schemeClr val="lt2"/>
              </a:solidFill>
              <a:latin typeface="Arial"/>
              <a:ea typeface="Arial"/>
              <a:cs typeface="Arial"/>
              <a:sym typeface="Arial"/>
            </a:endParaRPr>
          </a:p>
        </p:txBody>
      </p:sp>
      <p:sp>
        <p:nvSpPr>
          <p:cNvPr id="116" name="Google Shape;116;p8"/>
          <p:cNvSpPr txBox="1"/>
          <p:nvPr/>
        </p:nvSpPr>
        <p:spPr>
          <a:xfrm>
            <a:off x="4070725" y="3453525"/>
            <a:ext cx="8327400" cy="7182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4000"/>
              <a:buFont typeface="Arial"/>
              <a:buNone/>
            </a:pPr>
            <a:r>
              <a:rPr b="1" lang="ja-JP" sz="4000">
                <a:solidFill>
                  <a:srgbClr val="535353"/>
                </a:solidFill>
              </a:rPr>
              <a:t>２</a:t>
            </a:r>
            <a:r>
              <a:rPr b="1" i="0" lang="ja-JP" sz="4000" u="none" cap="none" strike="noStrike">
                <a:solidFill>
                  <a:srgbClr val="535353"/>
                </a:solidFill>
                <a:latin typeface="Arial"/>
                <a:ea typeface="Arial"/>
                <a:cs typeface="Arial"/>
                <a:sym typeface="Arial"/>
              </a:rPr>
              <a:t>章 知識定着の仕組みを理解する</a:t>
            </a:r>
            <a:endParaRPr b="1" i="0" sz="4000" u="none" cap="none" strike="noStrike">
              <a:solidFill>
                <a:srgbClr val="535353"/>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9"/>
          <p:cNvSpPr/>
          <p:nvPr/>
        </p:nvSpPr>
        <p:spPr>
          <a:xfrm>
            <a:off x="788650" y="6000616"/>
            <a:ext cx="1545117" cy="2649410"/>
          </a:xfrm>
          <a:prstGeom prst="rect">
            <a:avLst/>
          </a:prstGeom>
          <a:solidFill>
            <a:srgbClr val="DBDBDB"/>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22" name="Google Shape;122;p9"/>
          <p:cNvSpPr txBox="1"/>
          <p:nvPr/>
        </p:nvSpPr>
        <p:spPr>
          <a:xfrm>
            <a:off x="788650" y="1886834"/>
            <a:ext cx="11268670" cy="210314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知識伝達と知識定着は同じではない</a:t>
            </a:r>
            <a:endParaRPr b="1" i="0" sz="2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rgbClr val="C7243A"/>
              </a:buClr>
              <a:buSzPts val="2000"/>
              <a:buFont typeface="Arial"/>
              <a:buNone/>
            </a:pPr>
            <a:r>
              <a:rPr b="0" i="0" lang="ja-JP" sz="2000" u="none" cap="none" strike="noStrike">
                <a:solidFill>
                  <a:srgbClr val="C7243A"/>
                </a:solidFill>
                <a:latin typeface="Arial"/>
                <a:ea typeface="Arial"/>
                <a:cs typeface="Arial"/>
                <a:sym typeface="Arial"/>
              </a:rPr>
              <a:t>学習者が「いかに学んだのか」「何ができるようになったのか」</a:t>
            </a:r>
            <a:r>
              <a:rPr b="0" i="0" lang="ja-JP" sz="2000" u="none" cap="none" strike="noStrike">
                <a:solidFill>
                  <a:schemeClr val="lt2"/>
                </a:solidFill>
                <a:latin typeface="Arial"/>
                <a:ea typeface="Arial"/>
                <a:cs typeface="Arial"/>
                <a:sym typeface="Arial"/>
              </a:rPr>
              <a:t>に注目し、既有知識を用いて新しい情報を解釈し、取り込んでいく過程である。正しい知識を体系的に与れば、学習が成立するわけではない。</a:t>
            </a:r>
            <a:endParaRPr b="0" i="0" sz="2000" u="none" cap="none" strike="noStrike">
              <a:solidFill>
                <a:schemeClr val="lt2"/>
              </a:solidFill>
              <a:latin typeface="Arial"/>
              <a:ea typeface="Arial"/>
              <a:cs typeface="Arial"/>
              <a:sym typeface="Arial"/>
            </a:endParaRPr>
          </a:p>
        </p:txBody>
      </p:sp>
      <p:sp>
        <p:nvSpPr>
          <p:cNvPr id="123" name="Google Shape;123;p9"/>
          <p:cNvSpPr txBox="1"/>
          <p:nvPr/>
        </p:nvSpPr>
        <p:spPr>
          <a:xfrm>
            <a:off x="788650" y="4062281"/>
            <a:ext cx="11268670" cy="1718419"/>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情報の認知の仕組みを理解する</a:t>
            </a:r>
            <a:endParaRPr/>
          </a:p>
          <a:p>
            <a:pPr indent="0" lvl="0" marL="0" marR="0" rtl="0" algn="l">
              <a:lnSpc>
                <a:spcPct val="125000"/>
              </a:lnSpc>
              <a:spcBef>
                <a:spcPts val="12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講義法において、最も使用頻度の高い、視覚と聴覚という媒体を通した情報の認知の仕組みは以下のとおりである。</a:t>
            </a:r>
            <a:endParaRPr b="0" i="0" sz="2000" u="none" cap="none" strike="noStrike">
              <a:solidFill>
                <a:schemeClr val="lt2"/>
              </a:solidFill>
              <a:latin typeface="Arial"/>
              <a:ea typeface="Arial"/>
              <a:cs typeface="Arial"/>
              <a:sym typeface="Arial"/>
            </a:endParaRPr>
          </a:p>
        </p:txBody>
      </p:sp>
      <p:sp>
        <p:nvSpPr>
          <p:cNvPr id="124" name="Google Shape;124;p9"/>
          <p:cNvSpPr/>
          <p:nvPr/>
        </p:nvSpPr>
        <p:spPr>
          <a:xfrm>
            <a:off x="1080170" y="6871243"/>
            <a:ext cx="983743"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25" name="Google Shape;125;p9"/>
          <p:cNvSpPr txBox="1"/>
          <p:nvPr/>
        </p:nvSpPr>
        <p:spPr>
          <a:xfrm>
            <a:off x="1310905" y="6982162"/>
            <a:ext cx="512961"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言葉</a:t>
            </a:r>
            <a:endParaRPr b="0" i="0" sz="1600" u="none" cap="none" strike="noStrike">
              <a:solidFill>
                <a:srgbClr val="535353"/>
              </a:solidFill>
              <a:latin typeface="Arial"/>
              <a:ea typeface="Arial"/>
              <a:cs typeface="Arial"/>
              <a:sym typeface="Arial"/>
            </a:endParaRPr>
          </a:p>
        </p:txBody>
      </p:sp>
      <p:sp>
        <p:nvSpPr>
          <p:cNvPr id="126" name="Google Shape;126;p9"/>
          <p:cNvSpPr/>
          <p:nvPr/>
        </p:nvSpPr>
        <p:spPr>
          <a:xfrm>
            <a:off x="1080170" y="7761275"/>
            <a:ext cx="983743"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27" name="Google Shape;127;p9"/>
          <p:cNvSpPr txBox="1"/>
          <p:nvPr/>
        </p:nvSpPr>
        <p:spPr>
          <a:xfrm>
            <a:off x="1310905" y="7872194"/>
            <a:ext cx="512961"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図像</a:t>
            </a:r>
            <a:endParaRPr b="0" i="0" sz="1600" u="none" cap="none" strike="noStrike">
              <a:solidFill>
                <a:srgbClr val="535353"/>
              </a:solidFill>
              <a:latin typeface="Arial"/>
              <a:ea typeface="Arial"/>
              <a:cs typeface="Arial"/>
              <a:sym typeface="Arial"/>
            </a:endParaRPr>
          </a:p>
        </p:txBody>
      </p:sp>
      <p:sp>
        <p:nvSpPr>
          <p:cNvPr id="128" name="Google Shape;128;p9"/>
          <p:cNvSpPr txBox="1"/>
          <p:nvPr/>
        </p:nvSpPr>
        <p:spPr>
          <a:xfrm>
            <a:off x="1001235" y="6255427"/>
            <a:ext cx="1128514"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情報の提示</a:t>
            </a:r>
            <a:endParaRPr b="0" i="0" sz="1600" u="none" cap="none" strike="noStrike">
              <a:solidFill>
                <a:srgbClr val="535353"/>
              </a:solidFill>
              <a:latin typeface="Arial"/>
              <a:ea typeface="Arial"/>
              <a:cs typeface="Arial"/>
              <a:sym typeface="Arial"/>
            </a:endParaRPr>
          </a:p>
        </p:txBody>
      </p:sp>
      <p:sp>
        <p:nvSpPr>
          <p:cNvPr id="129" name="Google Shape;129;p9"/>
          <p:cNvSpPr/>
          <p:nvPr/>
        </p:nvSpPr>
        <p:spPr>
          <a:xfrm>
            <a:off x="3424942" y="6006270"/>
            <a:ext cx="1545117" cy="2649410"/>
          </a:xfrm>
          <a:prstGeom prst="rect">
            <a:avLst/>
          </a:prstGeom>
          <a:solidFill>
            <a:srgbClr val="DBDBDB"/>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30" name="Google Shape;130;p9"/>
          <p:cNvSpPr/>
          <p:nvPr/>
        </p:nvSpPr>
        <p:spPr>
          <a:xfrm>
            <a:off x="3716462" y="6876897"/>
            <a:ext cx="983743"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31" name="Google Shape;131;p9"/>
          <p:cNvSpPr txBox="1"/>
          <p:nvPr/>
        </p:nvSpPr>
        <p:spPr>
          <a:xfrm>
            <a:off x="4042733" y="6987816"/>
            <a:ext cx="307777"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耳</a:t>
            </a:r>
            <a:endParaRPr b="0" i="0" sz="1600" u="none" cap="none" strike="noStrike">
              <a:solidFill>
                <a:srgbClr val="535353"/>
              </a:solidFill>
              <a:latin typeface="Arial"/>
              <a:ea typeface="Arial"/>
              <a:cs typeface="Arial"/>
              <a:sym typeface="Arial"/>
            </a:endParaRPr>
          </a:p>
        </p:txBody>
      </p:sp>
      <p:sp>
        <p:nvSpPr>
          <p:cNvPr id="132" name="Google Shape;132;p9"/>
          <p:cNvSpPr/>
          <p:nvPr/>
        </p:nvSpPr>
        <p:spPr>
          <a:xfrm>
            <a:off x="3716462" y="7766929"/>
            <a:ext cx="983743"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33" name="Google Shape;133;p9"/>
          <p:cNvSpPr txBox="1"/>
          <p:nvPr/>
        </p:nvSpPr>
        <p:spPr>
          <a:xfrm>
            <a:off x="4049789" y="7877848"/>
            <a:ext cx="307777"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目</a:t>
            </a:r>
            <a:endParaRPr b="0" i="0" sz="1600" u="none" cap="none" strike="noStrike">
              <a:solidFill>
                <a:srgbClr val="535353"/>
              </a:solidFill>
              <a:latin typeface="Arial"/>
              <a:ea typeface="Arial"/>
              <a:cs typeface="Arial"/>
              <a:sym typeface="Arial"/>
            </a:endParaRPr>
          </a:p>
        </p:txBody>
      </p:sp>
      <p:sp>
        <p:nvSpPr>
          <p:cNvPr id="134" name="Google Shape;134;p9"/>
          <p:cNvSpPr txBox="1"/>
          <p:nvPr/>
        </p:nvSpPr>
        <p:spPr>
          <a:xfrm>
            <a:off x="3603063" y="6261081"/>
            <a:ext cx="119744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① 感覚記憶</a:t>
            </a:r>
            <a:endParaRPr b="0" i="0" sz="1600" u="none" cap="none" strike="noStrike">
              <a:solidFill>
                <a:srgbClr val="535353"/>
              </a:solidFill>
              <a:latin typeface="Arial"/>
              <a:ea typeface="Arial"/>
              <a:cs typeface="Arial"/>
              <a:sym typeface="Arial"/>
            </a:endParaRPr>
          </a:p>
        </p:txBody>
      </p:sp>
      <p:sp>
        <p:nvSpPr>
          <p:cNvPr id="135" name="Google Shape;135;p9"/>
          <p:cNvSpPr/>
          <p:nvPr/>
        </p:nvSpPr>
        <p:spPr>
          <a:xfrm>
            <a:off x="6061234" y="6006270"/>
            <a:ext cx="3122762" cy="2649410"/>
          </a:xfrm>
          <a:prstGeom prst="rect">
            <a:avLst/>
          </a:prstGeom>
          <a:solidFill>
            <a:srgbClr val="DBDBDB"/>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36" name="Google Shape;136;p9"/>
          <p:cNvSpPr/>
          <p:nvPr/>
        </p:nvSpPr>
        <p:spPr>
          <a:xfrm>
            <a:off x="6352754" y="6876897"/>
            <a:ext cx="983743"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37" name="Google Shape;137;p9"/>
          <p:cNvSpPr txBox="1"/>
          <p:nvPr/>
        </p:nvSpPr>
        <p:spPr>
          <a:xfrm>
            <a:off x="6597136" y="6987816"/>
            <a:ext cx="540641"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音声</a:t>
            </a:r>
            <a:endParaRPr b="0" i="0" sz="1600" u="none" cap="none" strike="noStrike">
              <a:solidFill>
                <a:srgbClr val="535353"/>
              </a:solidFill>
              <a:latin typeface="Arial"/>
              <a:ea typeface="Arial"/>
              <a:cs typeface="Arial"/>
              <a:sym typeface="Arial"/>
            </a:endParaRPr>
          </a:p>
        </p:txBody>
      </p:sp>
      <p:sp>
        <p:nvSpPr>
          <p:cNvPr id="138" name="Google Shape;138;p9"/>
          <p:cNvSpPr/>
          <p:nvPr/>
        </p:nvSpPr>
        <p:spPr>
          <a:xfrm>
            <a:off x="6352754" y="7766929"/>
            <a:ext cx="983743"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39" name="Google Shape;139;p9"/>
          <p:cNvSpPr txBox="1"/>
          <p:nvPr/>
        </p:nvSpPr>
        <p:spPr>
          <a:xfrm>
            <a:off x="6373657" y="7884392"/>
            <a:ext cx="941936"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イメージ</a:t>
            </a:r>
            <a:endParaRPr b="0" i="0" sz="1600" u="none" cap="none" strike="noStrike">
              <a:solidFill>
                <a:srgbClr val="535353"/>
              </a:solidFill>
              <a:latin typeface="Arial"/>
              <a:ea typeface="Arial"/>
              <a:cs typeface="Arial"/>
              <a:sym typeface="Arial"/>
            </a:endParaRPr>
          </a:p>
        </p:txBody>
      </p:sp>
      <p:sp>
        <p:nvSpPr>
          <p:cNvPr id="140" name="Google Shape;140;p9"/>
          <p:cNvSpPr txBox="1"/>
          <p:nvPr/>
        </p:nvSpPr>
        <p:spPr>
          <a:xfrm>
            <a:off x="6529043" y="6264350"/>
            <a:ext cx="2180026"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② ワーキングメモリ</a:t>
            </a:r>
            <a:endParaRPr b="0" i="0" sz="1600" u="none" cap="none" strike="noStrike">
              <a:solidFill>
                <a:srgbClr val="535353"/>
              </a:solidFill>
              <a:latin typeface="Arial"/>
              <a:ea typeface="Arial"/>
              <a:cs typeface="Arial"/>
              <a:sym typeface="Arial"/>
            </a:endParaRPr>
          </a:p>
        </p:txBody>
      </p:sp>
      <p:sp>
        <p:nvSpPr>
          <p:cNvPr id="141" name="Google Shape;141;p9"/>
          <p:cNvSpPr/>
          <p:nvPr/>
        </p:nvSpPr>
        <p:spPr>
          <a:xfrm>
            <a:off x="7914896" y="6871243"/>
            <a:ext cx="983743"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2" name="Google Shape;142;p9"/>
          <p:cNvSpPr txBox="1"/>
          <p:nvPr/>
        </p:nvSpPr>
        <p:spPr>
          <a:xfrm>
            <a:off x="7887601" y="6871830"/>
            <a:ext cx="1007318"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音声</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モデル</a:t>
            </a:r>
            <a:endParaRPr b="0" i="0" sz="1600" u="none" cap="none" strike="noStrike">
              <a:solidFill>
                <a:srgbClr val="535353"/>
              </a:solidFill>
              <a:latin typeface="Arial"/>
              <a:ea typeface="Arial"/>
              <a:cs typeface="Arial"/>
              <a:sym typeface="Arial"/>
            </a:endParaRPr>
          </a:p>
        </p:txBody>
      </p:sp>
      <p:sp>
        <p:nvSpPr>
          <p:cNvPr id="143" name="Google Shape;143;p9"/>
          <p:cNvSpPr/>
          <p:nvPr/>
        </p:nvSpPr>
        <p:spPr>
          <a:xfrm>
            <a:off x="7914896" y="7761275"/>
            <a:ext cx="983743"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4" name="Google Shape;144;p9"/>
          <p:cNvSpPr txBox="1"/>
          <p:nvPr/>
        </p:nvSpPr>
        <p:spPr>
          <a:xfrm>
            <a:off x="7910564" y="7764822"/>
            <a:ext cx="984354" cy="61285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図像</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モデル</a:t>
            </a:r>
            <a:endParaRPr b="0" i="0" sz="1600" u="none" cap="none" strike="noStrike">
              <a:solidFill>
                <a:srgbClr val="535353"/>
              </a:solidFill>
              <a:latin typeface="Arial"/>
              <a:ea typeface="Arial"/>
              <a:cs typeface="Arial"/>
              <a:sym typeface="Arial"/>
            </a:endParaRPr>
          </a:p>
        </p:txBody>
      </p:sp>
      <p:sp>
        <p:nvSpPr>
          <p:cNvPr id="145" name="Google Shape;145;p9"/>
          <p:cNvSpPr/>
          <p:nvPr/>
        </p:nvSpPr>
        <p:spPr>
          <a:xfrm>
            <a:off x="10480894" y="6000616"/>
            <a:ext cx="1545117" cy="2649410"/>
          </a:xfrm>
          <a:prstGeom prst="rect">
            <a:avLst/>
          </a:prstGeom>
          <a:solidFill>
            <a:srgbClr val="DBDBDB"/>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6" name="Google Shape;146;p9"/>
          <p:cNvSpPr/>
          <p:nvPr/>
        </p:nvSpPr>
        <p:spPr>
          <a:xfrm>
            <a:off x="10794106" y="7213140"/>
            <a:ext cx="983743"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7" name="Google Shape;147;p9"/>
          <p:cNvSpPr txBox="1"/>
          <p:nvPr/>
        </p:nvSpPr>
        <p:spPr>
          <a:xfrm>
            <a:off x="10935533" y="7336629"/>
            <a:ext cx="718145"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既有知</a:t>
            </a:r>
            <a:endParaRPr b="0" i="0" sz="1600" u="none" cap="none" strike="noStrike">
              <a:solidFill>
                <a:srgbClr val="535353"/>
              </a:solidFill>
              <a:latin typeface="Arial"/>
              <a:ea typeface="Arial"/>
              <a:cs typeface="Arial"/>
              <a:sym typeface="Arial"/>
            </a:endParaRPr>
          </a:p>
        </p:txBody>
      </p:sp>
      <p:sp>
        <p:nvSpPr>
          <p:cNvPr id="148" name="Google Shape;148;p9"/>
          <p:cNvSpPr txBox="1"/>
          <p:nvPr/>
        </p:nvSpPr>
        <p:spPr>
          <a:xfrm>
            <a:off x="10659016" y="6255427"/>
            <a:ext cx="119744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③ 長期記憶</a:t>
            </a:r>
            <a:endParaRPr b="0" i="0" sz="1600" u="none" cap="none" strike="noStrike">
              <a:solidFill>
                <a:srgbClr val="535353"/>
              </a:solidFill>
              <a:latin typeface="Arial"/>
              <a:ea typeface="Arial"/>
              <a:cs typeface="Arial"/>
              <a:sym typeface="Arial"/>
            </a:endParaRPr>
          </a:p>
        </p:txBody>
      </p:sp>
      <p:cxnSp>
        <p:nvCxnSpPr>
          <p:cNvPr id="149" name="Google Shape;149;p9"/>
          <p:cNvCxnSpPr>
            <a:stCxn id="124" idx="3"/>
            <a:endCxn id="130" idx="1"/>
          </p:cNvCxnSpPr>
          <p:nvPr/>
        </p:nvCxnSpPr>
        <p:spPr>
          <a:xfrm>
            <a:off x="2063913" y="7159811"/>
            <a:ext cx="1652400" cy="5700"/>
          </a:xfrm>
          <a:prstGeom prst="straightConnector1">
            <a:avLst/>
          </a:prstGeom>
          <a:noFill/>
          <a:ln cap="flat" cmpd="sng" w="25400">
            <a:solidFill>
              <a:srgbClr val="C7243A"/>
            </a:solidFill>
            <a:prstDash val="solid"/>
            <a:round/>
            <a:headEnd len="sm" w="sm" type="none"/>
            <a:tailEnd len="med" w="med" type="triangle"/>
          </a:ln>
        </p:spPr>
      </p:cxnSp>
      <p:cxnSp>
        <p:nvCxnSpPr>
          <p:cNvPr id="150" name="Google Shape;150;p9"/>
          <p:cNvCxnSpPr>
            <a:stCxn id="124" idx="3"/>
            <a:endCxn id="132" idx="1"/>
          </p:cNvCxnSpPr>
          <p:nvPr/>
        </p:nvCxnSpPr>
        <p:spPr>
          <a:xfrm>
            <a:off x="2063913" y="7159811"/>
            <a:ext cx="1652400" cy="895800"/>
          </a:xfrm>
          <a:prstGeom prst="straightConnector1">
            <a:avLst/>
          </a:prstGeom>
          <a:noFill/>
          <a:ln cap="flat" cmpd="sng" w="25400">
            <a:solidFill>
              <a:srgbClr val="C7243A"/>
            </a:solidFill>
            <a:prstDash val="solid"/>
            <a:round/>
            <a:headEnd len="sm" w="sm" type="none"/>
            <a:tailEnd len="med" w="med" type="triangle"/>
          </a:ln>
        </p:spPr>
      </p:cxnSp>
      <p:cxnSp>
        <p:nvCxnSpPr>
          <p:cNvPr id="151" name="Google Shape;151;p9"/>
          <p:cNvCxnSpPr>
            <a:stCxn id="126" idx="3"/>
            <a:endCxn id="132" idx="1"/>
          </p:cNvCxnSpPr>
          <p:nvPr/>
        </p:nvCxnSpPr>
        <p:spPr>
          <a:xfrm>
            <a:off x="2063913" y="8049843"/>
            <a:ext cx="1652400" cy="5700"/>
          </a:xfrm>
          <a:prstGeom prst="straightConnector1">
            <a:avLst/>
          </a:prstGeom>
          <a:noFill/>
          <a:ln cap="flat" cmpd="sng" w="25400">
            <a:solidFill>
              <a:srgbClr val="C7243A"/>
            </a:solidFill>
            <a:prstDash val="solid"/>
            <a:round/>
            <a:headEnd len="sm" w="sm" type="none"/>
            <a:tailEnd len="med" w="med" type="triangle"/>
          </a:ln>
        </p:spPr>
      </p:cxnSp>
      <p:cxnSp>
        <p:nvCxnSpPr>
          <p:cNvPr id="152" name="Google Shape;152;p9"/>
          <p:cNvCxnSpPr>
            <a:stCxn id="130" idx="3"/>
            <a:endCxn id="136" idx="1"/>
          </p:cNvCxnSpPr>
          <p:nvPr/>
        </p:nvCxnSpPr>
        <p:spPr>
          <a:xfrm>
            <a:off x="4700205" y="7165465"/>
            <a:ext cx="1652400" cy="0"/>
          </a:xfrm>
          <a:prstGeom prst="straightConnector1">
            <a:avLst/>
          </a:prstGeom>
          <a:noFill/>
          <a:ln cap="flat" cmpd="sng" w="25400">
            <a:solidFill>
              <a:srgbClr val="C7243A"/>
            </a:solidFill>
            <a:prstDash val="solid"/>
            <a:round/>
            <a:headEnd len="sm" w="sm" type="none"/>
            <a:tailEnd len="med" w="med" type="triangle"/>
          </a:ln>
        </p:spPr>
      </p:cxnSp>
      <p:cxnSp>
        <p:nvCxnSpPr>
          <p:cNvPr id="153" name="Google Shape;153;p9"/>
          <p:cNvCxnSpPr>
            <a:endCxn id="139" idx="1"/>
          </p:cNvCxnSpPr>
          <p:nvPr/>
        </p:nvCxnSpPr>
        <p:spPr>
          <a:xfrm>
            <a:off x="4700257" y="8049799"/>
            <a:ext cx="1673400" cy="9000"/>
          </a:xfrm>
          <a:prstGeom prst="straightConnector1">
            <a:avLst/>
          </a:prstGeom>
          <a:noFill/>
          <a:ln cap="flat" cmpd="sng" w="25400">
            <a:solidFill>
              <a:srgbClr val="C7243A"/>
            </a:solidFill>
            <a:prstDash val="solid"/>
            <a:round/>
            <a:headEnd len="sm" w="sm" type="none"/>
            <a:tailEnd len="med" w="med" type="triangle"/>
          </a:ln>
        </p:spPr>
      </p:cxnSp>
      <p:sp>
        <p:nvSpPr>
          <p:cNvPr id="154" name="Google Shape;154;p9"/>
          <p:cNvSpPr txBox="1"/>
          <p:nvPr/>
        </p:nvSpPr>
        <p:spPr>
          <a:xfrm>
            <a:off x="5385686" y="6710378"/>
            <a:ext cx="307778" cy="1826141"/>
          </a:xfrm>
          <a:prstGeom prst="rect">
            <a:avLst/>
          </a:prstGeom>
          <a:solidFill>
            <a:schemeClr val="lt1"/>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情</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報</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の</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取</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捨</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選</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択</a:t>
            </a:r>
            <a:endParaRPr b="0" i="0" sz="1600" u="none" cap="none" strike="noStrike">
              <a:solidFill>
                <a:srgbClr val="535353"/>
              </a:solidFill>
              <a:latin typeface="Arial"/>
              <a:ea typeface="Arial"/>
              <a:cs typeface="Arial"/>
              <a:sym typeface="Arial"/>
            </a:endParaRPr>
          </a:p>
        </p:txBody>
      </p:sp>
      <p:cxnSp>
        <p:nvCxnSpPr>
          <p:cNvPr id="155" name="Google Shape;155;p9"/>
          <p:cNvCxnSpPr/>
          <p:nvPr/>
        </p:nvCxnSpPr>
        <p:spPr>
          <a:xfrm>
            <a:off x="7097384" y="7459123"/>
            <a:ext cx="0" cy="342728"/>
          </a:xfrm>
          <a:prstGeom prst="straightConnector1">
            <a:avLst/>
          </a:prstGeom>
          <a:noFill/>
          <a:ln cap="flat" cmpd="sng" w="25400">
            <a:solidFill>
              <a:srgbClr val="C7243A"/>
            </a:solidFill>
            <a:prstDash val="solid"/>
            <a:round/>
            <a:headEnd len="sm" w="sm" type="none"/>
            <a:tailEnd len="med" w="med" type="triangle"/>
          </a:ln>
        </p:spPr>
      </p:cxnSp>
      <p:cxnSp>
        <p:nvCxnSpPr>
          <p:cNvPr id="156" name="Google Shape;156;p9"/>
          <p:cNvCxnSpPr/>
          <p:nvPr/>
        </p:nvCxnSpPr>
        <p:spPr>
          <a:xfrm rot="10800000">
            <a:off x="6597136" y="7430745"/>
            <a:ext cx="0" cy="336184"/>
          </a:xfrm>
          <a:prstGeom prst="straightConnector1">
            <a:avLst/>
          </a:prstGeom>
          <a:noFill/>
          <a:ln cap="flat" cmpd="sng" w="25400">
            <a:solidFill>
              <a:srgbClr val="C7243A"/>
            </a:solidFill>
            <a:prstDash val="solid"/>
            <a:round/>
            <a:headEnd len="sm" w="sm" type="none"/>
            <a:tailEnd len="med" w="med" type="triangle"/>
          </a:ln>
        </p:spPr>
      </p:cxnSp>
      <p:cxnSp>
        <p:nvCxnSpPr>
          <p:cNvPr id="157" name="Google Shape;157;p9"/>
          <p:cNvCxnSpPr>
            <a:stCxn id="136" idx="3"/>
            <a:endCxn id="142" idx="1"/>
          </p:cNvCxnSpPr>
          <p:nvPr/>
        </p:nvCxnSpPr>
        <p:spPr>
          <a:xfrm>
            <a:off x="7336497" y="7165465"/>
            <a:ext cx="551100" cy="3900"/>
          </a:xfrm>
          <a:prstGeom prst="straightConnector1">
            <a:avLst/>
          </a:prstGeom>
          <a:noFill/>
          <a:ln cap="flat" cmpd="sng" w="25400">
            <a:solidFill>
              <a:srgbClr val="C7243A"/>
            </a:solidFill>
            <a:prstDash val="solid"/>
            <a:round/>
            <a:headEnd len="sm" w="sm" type="none"/>
            <a:tailEnd len="med" w="med" type="triangle"/>
          </a:ln>
        </p:spPr>
      </p:cxnSp>
      <p:cxnSp>
        <p:nvCxnSpPr>
          <p:cNvPr id="158" name="Google Shape;158;p9"/>
          <p:cNvCxnSpPr>
            <a:stCxn id="138" idx="3"/>
            <a:endCxn id="143" idx="1"/>
          </p:cNvCxnSpPr>
          <p:nvPr/>
        </p:nvCxnSpPr>
        <p:spPr>
          <a:xfrm flipH="1" rot="10800000">
            <a:off x="7336497" y="8049797"/>
            <a:ext cx="578400" cy="5700"/>
          </a:xfrm>
          <a:prstGeom prst="straightConnector1">
            <a:avLst/>
          </a:prstGeom>
          <a:noFill/>
          <a:ln cap="flat" cmpd="sng" w="25400">
            <a:solidFill>
              <a:srgbClr val="C7243A"/>
            </a:solidFill>
            <a:prstDash val="solid"/>
            <a:round/>
            <a:headEnd len="sm" w="sm" type="none"/>
            <a:tailEnd len="med" w="med" type="triangle"/>
          </a:ln>
        </p:spPr>
      </p:cxnSp>
      <p:cxnSp>
        <p:nvCxnSpPr>
          <p:cNvPr id="159" name="Google Shape;159;p9"/>
          <p:cNvCxnSpPr/>
          <p:nvPr/>
        </p:nvCxnSpPr>
        <p:spPr>
          <a:xfrm flipH="1" rot="10800000">
            <a:off x="8895455" y="7743641"/>
            <a:ext cx="772260" cy="322238"/>
          </a:xfrm>
          <a:prstGeom prst="straightConnector1">
            <a:avLst/>
          </a:prstGeom>
          <a:noFill/>
          <a:ln cap="flat" cmpd="sng" w="25400">
            <a:solidFill>
              <a:srgbClr val="C7243A"/>
            </a:solidFill>
            <a:prstDash val="solid"/>
            <a:round/>
            <a:headEnd len="sm" w="sm" type="none"/>
            <a:tailEnd len="med" w="med" type="triangle"/>
          </a:ln>
        </p:spPr>
      </p:cxnSp>
      <p:sp>
        <p:nvSpPr>
          <p:cNvPr id="160" name="Google Shape;160;p9"/>
          <p:cNvSpPr txBox="1"/>
          <p:nvPr/>
        </p:nvSpPr>
        <p:spPr>
          <a:xfrm>
            <a:off x="7483548" y="7199304"/>
            <a:ext cx="237244" cy="1072088"/>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050"/>
              <a:buFont typeface="Arial"/>
              <a:buNone/>
            </a:pPr>
            <a:r>
              <a:rPr b="0" i="0" lang="ja-JP" sz="1050" u="none" cap="none" strike="noStrike">
                <a:solidFill>
                  <a:srgbClr val="535353"/>
                </a:solidFill>
                <a:latin typeface="Arial"/>
                <a:ea typeface="Arial"/>
                <a:cs typeface="Arial"/>
                <a:sym typeface="Arial"/>
              </a:rPr>
              <a:t>情</a:t>
            </a:r>
            <a:endParaRPr b="0" i="0" sz="105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050"/>
              <a:buFont typeface="Arial"/>
              <a:buNone/>
            </a:pPr>
            <a:r>
              <a:rPr b="0" i="0" lang="ja-JP" sz="1050" u="none" cap="none" strike="noStrike">
                <a:solidFill>
                  <a:srgbClr val="535353"/>
                </a:solidFill>
                <a:latin typeface="Arial"/>
                <a:ea typeface="Arial"/>
                <a:cs typeface="Arial"/>
                <a:sym typeface="Arial"/>
              </a:rPr>
              <a:t>報</a:t>
            </a:r>
            <a:endParaRPr b="0" i="0" sz="105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050"/>
              <a:buFont typeface="Arial"/>
              <a:buNone/>
            </a:pPr>
            <a:r>
              <a:rPr b="0" i="0" lang="ja-JP" sz="1050" u="none" cap="none" strike="noStrike">
                <a:solidFill>
                  <a:srgbClr val="535353"/>
                </a:solidFill>
                <a:latin typeface="Arial"/>
                <a:ea typeface="Arial"/>
                <a:cs typeface="Arial"/>
                <a:sym typeface="Arial"/>
              </a:rPr>
              <a:t>の</a:t>
            </a:r>
            <a:endParaRPr b="0" i="0" sz="105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050"/>
              <a:buFont typeface="Arial"/>
              <a:buNone/>
            </a:pPr>
            <a:r>
              <a:rPr b="0" i="0" lang="ja-JP" sz="1050" u="none" cap="none" strike="noStrike">
                <a:solidFill>
                  <a:srgbClr val="535353"/>
                </a:solidFill>
                <a:latin typeface="Arial"/>
                <a:ea typeface="Arial"/>
                <a:cs typeface="Arial"/>
                <a:sym typeface="Arial"/>
              </a:rPr>
              <a:t>組</a:t>
            </a:r>
            <a:endParaRPr b="0" i="0" sz="105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050"/>
              <a:buFont typeface="Arial"/>
              <a:buNone/>
            </a:pPr>
            <a:r>
              <a:rPr b="0" i="0" lang="ja-JP" sz="1050" u="none" cap="none" strike="noStrike">
                <a:solidFill>
                  <a:srgbClr val="535353"/>
                </a:solidFill>
                <a:latin typeface="Arial"/>
                <a:ea typeface="Arial"/>
                <a:cs typeface="Arial"/>
                <a:sym typeface="Arial"/>
              </a:rPr>
              <a:t>織</a:t>
            </a:r>
            <a:endParaRPr b="0" i="0" sz="105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050"/>
              <a:buFont typeface="Arial"/>
              <a:buNone/>
            </a:pPr>
            <a:r>
              <a:rPr b="0" i="0" lang="ja-JP" sz="1050" u="none" cap="none" strike="noStrike">
                <a:solidFill>
                  <a:srgbClr val="535353"/>
                </a:solidFill>
                <a:latin typeface="Arial"/>
                <a:ea typeface="Arial"/>
                <a:cs typeface="Arial"/>
                <a:sym typeface="Arial"/>
              </a:rPr>
              <a:t>化</a:t>
            </a:r>
            <a:endParaRPr b="0" i="0" sz="1050" u="none" cap="none" strike="noStrike">
              <a:solidFill>
                <a:srgbClr val="535353"/>
              </a:solidFill>
              <a:latin typeface="Arial"/>
              <a:ea typeface="Arial"/>
              <a:cs typeface="Arial"/>
              <a:sym typeface="Arial"/>
            </a:endParaRPr>
          </a:p>
        </p:txBody>
      </p:sp>
      <p:cxnSp>
        <p:nvCxnSpPr>
          <p:cNvPr id="161" name="Google Shape;161;p9"/>
          <p:cNvCxnSpPr/>
          <p:nvPr/>
        </p:nvCxnSpPr>
        <p:spPr>
          <a:xfrm>
            <a:off x="8910960" y="7123276"/>
            <a:ext cx="800152" cy="307469"/>
          </a:xfrm>
          <a:prstGeom prst="straightConnector1">
            <a:avLst/>
          </a:prstGeom>
          <a:noFill/>
          <a:ln cap="flat" cmpd="sng" w="25400">
            <a:solidFill>
              <a:srgbClr val="C7243A"/>
            </a:solidFill>
            <a:prstDash val="solid"/>
            <a:round/>
            <a:headEnd len="sm" w="sm" type="none"/>
            <a:tailEnd len="med" w="med" type="triangle"/>
          </a:ln>
        </p:spPr>
      </p:cxnSp>
      <p:cxnSp>
        <p:nvCxnSpPr>
          <p:cNvPr id="162" name="Google Shape;162;p9"/>
          <p:cNvCxnSpPr/>
          <p:nvPr/>
        </p:nvCxnSpPr>
        <p:spPr>
          <a:xfrm rot="10800000">
            <a:off x="10275171" y="7517750"/>
            <a:ext cx="518935" cy="0"/>
          </a:xfrm>
          <a:prstGeom prst="straightConnector1">
            <a:avLst/>
          </a:prstGeom>
          <a:noFill/>
          <a:ln cap="flat" cmpd="sng" w="25400">
            <a:solidFill>
              <a:srgbClr val="C7243A"/>
            </a:solidFill>
            <a:prstDash val="solid"/>
            <a:round/>
            <a:headEnd len="sm" w="sm" type="none"/>
            <a:tailEnd len="med" w="med" type="triangle"/>
          </a:ln>
        </p:spPr>
      </p:cxnSp>
      <p:sp>
        <p:nvSpPr>
          <p:cNvPr id="163" name="Google Shape;163;p9"/>
          <p:cNvSpPr txBox="1"/>
          <p:nvPr/>
        </p:nvSpPr>
        <p:spPr>
          <a:xfrm>
            <a:off x="9720790" y="7399764"/>
            <a:ext cx="512962"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統合</a:t>
            </a:r>
            <a:endParaRPr b="0" i="0" sz="1600" u="none" cap="none" strike="noStrike">
              <a:solidFill>
                <a:srgbClr val="535353"/>
              </a:solidFill>
              <a:latin typeface="Arial"/>
              <a:ea typeface="Arial"/>
              <a:cs typeface="Arial"/>
              <a:sym typeface="Arial"/>
            </a:endParaRPr>
          </a:p>
        </p:txBody>
      </p:sp>
      <p:sp>
        <p:nvSpPr>
          <p:cNvPr id="164" name="Google Shape;164;p9"/>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２</a:t>
            </a:r>
            <a:r>
              <a:rPr b="1" i="0" lang="ja-JP" sz="4400" u="none" cap="none" strike="noStrike">
                <a:solidFill>
                  <a:srgbClr val="535353"/>
                </a:solidFill>
                <a:latin typeface="Arial"/>
                <a:ea typeface="Arial"/>
                <a:cs typeface="Arial"/>
                <a:sym typeface="Arial"/>
              </a:rPr>
              <a:t>章 知識定着の仕組みを理解する①</a:t>
            </a:r>
            <a:endParaRPr b="1" i="0" sz="4400" u="none" cap="none" strike="noStrike">
              <a:solidFill>
                <a:srgbClr val="535353"/>
              </a:solidFill>
              <a:latin typeface="Arial"/>
              <a:ea typeface="Arial"/>
              <a:cs typeface="Arial"/>
              <a:sym typeface="Arial"/>
            </a:endParaRPr>
          </a:p>
        </p:txBody>
      </p:sp>
      <p:sp>
        <p:nvSpPr>
          <p:cNvPr id="165" name="Google Shape;165;p9"/>
          <p:cNvSpPr txBox="1"/>
          <p:nvPr/>
        </p:nvSpPr>
        <p:spPr>
          <a:xfrm>
            <a:off x="4541725" y="8664308"/>
            <a:ext cx="75156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マルチメディア学習における情報の認知の仕組み（出所 Mayer2009, p</a:t>
            </a:r>
            <a:r>
              <a:rPr lang="ja-JP">
                <a:solidFill>
                  <a:schemeClr val="lt2"/>
                </a:solidFill>
              </a:rPr>
              <a:t>.</a:t>
            </a:r>
            <a:r>
              <a:rPr b="0" i="0" lang="ja-JP" sz="1400" u="none" cap="none" strike="noStrike">
                <a:solidFill>
                  <a:schemeClr val="lt2"/>
                </a:solidFill>
                <a:latin typeface="Arial"/>
                <a:ea typeface="Arial"/>
                <a:cs typeface="Arial"/>
                <a:sym typeface="Arial"/>
              </a:rPr>
              <a:t>61を参考に作成）</a:t>
            </a:r>
            <a:endParaRPr/>
          </a:p>
        </p:txBody>
      </p:sp>
      <p:sp>
        <p:nvSpPr>
          <p:cNvPr id="166" name="Google Shape;166;p9"/>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12-13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0"/>
          <p:cNvSpPr/>
          <p:nvPr/>
        </p:nvSpPr>
        <p:spPr>
          <a:xfrm>
            <a:off x="538213" y="3440566"/>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72" name="Google Shape;172;p10"/>
          <p:cNvSpPr/>
          <p:nvPr/>
        </p:nvSpPr>
        <p:spPr>
          <a:xfrm>
            <a:off x="4606460" y="3440566"/>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73" name="Google Shape;173;p10"/>
          <p:cNvSpPr/>
          <p:nvPr/>
        </p:nvSpPr>
        <p:spPr>
          <a:xfrm>
            <a:off x="8672329" y="3440566"/>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74" name="Google Shape;174;p10"/>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２</a:t>
            </a:r>
            <a:r>
              <a:rPr b="1" i="0" lang="ja-JP" sz="4400" u="none" cap="none" strike="noStrike">
                <a:solidFill>
                  <a:srgbClr val="535353"/>
                </a:solidFill>
                <a:latin typeface="Arial"/>
                <a:ea typeface="Arial"/>
                <a:cs typeface="Arial"/>
                <a:sym typeface="Arial"/>
              </a:rPr>
              <a:t>章 知識定着の仕組みを理解する②</a:t>
            </a:r>
            <a:endParaRPr b="1" i="0" sz="4400" u="none" cap="none" strike="noStrike">
              <a:solidFill>
                <a:srgbClr val="535353"/>
              </a:solidFill>
              <a:latin typeface="Arial"/>
              <a:ea typeface="Arial"/>
              <a:cs typeface="Arial"/>
              <a:sym typeface="Arial"/>
            </a:endParaRPr>
          </a:p>
        </p:txBody>
      </p:sp>
      <p:sp>
        <p:nvSpPr>
          <p:cNvPr id="175" name="Google Shape;175;p10"/>
          <p:cNvSpPr/>
          <p:nvPr/>
        </p:nvSpPr>
        <p:spPr>
          <a:xfrm>
            <a:off x="2577737" y="6227998"/>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76" name="Google Shape;176;p10"/>
          <p:cNvSpPr txBox="1"/>
          <p:nvPr/>
        </p:nvSpPr>
        <p:spPr>
          <a:xfrm>
            <a:off x="5056427" y="2265469"/>
            <a:ext cx="3031278"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長期記憶を促す</a:t>
            </a:r>
            <a:endParaRPr b="1" i="0" sz="3200" u="none" cap="none" strike="noStrike">
              <a:solidFill>
                <a:srgbClr val="535353"/>
              </a:solidFill>
              <a:latin typeface="Arial"/>
              <a:ea typeface="Arial"/>
              <a:cs typeface="Arial"/>
              <a:sym typeface="Arial"/>
            </a:endParaRPr>
          </a:p>
        </p:txBody>
      </p:sp>
      <p:sp>
        <p:nvSpPr>
          <p:cNvPr id="177" name="Google Shape;177;p10"/>
          <p:cNvSpPr txBox="1"/>
          <p:nvPr/>
        </p:nvSpPr>
        <p:spPr>
          <a:xfrm>
            <a:off x="3031446" y="6442433"/>
            <a:ext cx="287258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既有知と関連づける</a:t>
            </a:r>
            <a:endParaRPr b="1" i="0" sz="2400" u="none" cap="none" strike="noStrike">
              <a:solidFill>
                <a:srgbClr val="535353"/>
              </a:solidFill>
              <a:latin typeface="Arial"/>
              <a:ea typeface="Arial"/>
              <a:cs typeface="Arial"/>
              <a:sym typeface="Arial"/>
            </a:endParaRPr>
          </a:p>
        </p:txBody>
      </p:sp>
      <p:sp>
        <p:nvSpPr>
          <p:cNvPr id="178" name="Google Shape;178;p10"/>
          <p:cNvSpPr/>
          <p:nvPr/>
        </p:nvSpPr>
        <p:spPr>
          <a:xfrm>
            <a:off x="6647065" y="6227998"/>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79" name="Google Shape;179;p10"/>
          <p:cNvSpPr txBox="1"/>
          <p:nvPr/>
        </p:nvSpPr>
        <p:spPr>
          <a:xfrm>
            <a:off x="7254662" y="6444546"/>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知識を構造化する</a:t>
            </a:r>
            <a:endParaRPr b="1" i="0" sz="2400" u="none" cap="none" strike="noStrike">
              <a:solidFill>
                <a:srgbClr val="535353"/>
              </a:solidFill>
              <a:latin typeface="Arial"/>
              <a:ea typeface="Arial"/>
              <a:cs typeface="Arial"/>
              <a:sym typeface="Arial"/>
            </a:endParaRPr>
          </a:p>
        </p:txBody>
      </p:sp>
      <p:sp>
        <p:nvSpPr>
          <p:cNvPr id="180" name="Google Shape;180;p10"/>
          <p:cNvSpPr txBox="1"/>
          <p:nvPr/>
        </p:nvSpPr>
        <p:spPr>
          <a:xfrm>
            <a:off x="1157379" y="3594606"/>
            <a:ext cx="2564806"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聴覚と視覚媒体を</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併用する</a:t>
            </a:r>
            <a:endParaRPr b="1" i="0" sz="2400" u="none" cap="none" strike="noStrike">
              <a:solidFill>
                <a:srgbClr val="535353"/>
              </a:solidFill>
              <a:latin typeface="Arial"/>
              <a:ea typeface="Arial"/>
              <a:cs typeface="Arial"/>
              <a:sym typeface="Arial"/>
            </a:endParaRPr>
          </a:p>
        </p:txBody>
      </p:sp>
      <p:sp>
        <p:nvSpPr>
          <p:cNvPr id="181" name="Google Shape;181;p10"/>
          <p:cNvSpPr txBox="1"/>
          <p:nvPr/>
        </p:nvSpPr>
        <p:spPr>
          <a:xfrm>
            <a:off x="5829610" y="3703678"/>
            <a:ext cx="133369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繰り返す</a:t>
            </a:r>
            <a:endParaRPr b="1" i="0" sz="2400" u="none" cap="none" strike="noStrike">
              <a:solidFill>
                <a:srgbClr val="535353"/>
              </a:solidFill>
              <a:latin typeface="Arial"/>
              <a:ea typeface="Arial"/>
              <a:cs typeface="Arial"/>
              <a:sym typeface="Arial"/>
            </a:endParaRPr>
          </a:p>
        </p:txBody>
      </p:sp>
      <p:sp>
        <p:nvSpPr>
          <p:cNvPr id="182" name="Google Shape;182;p10"/>
          <p:cNvSpPr txBox="1"/>
          <p:nvPr/>
        </p:nvSpPr>
        <p:spPr>
          <a:xfrm>
            <a:off x="8838149" y="3592667"/>
            <a:ext cx="3465692"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チャンク(7±2の言葉)に</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分ける</a:t>
            </a:r>
            <a:endParaRPr b="1" i="0" sz="2400" u="none" cap="none" strike="noStrike">
              <a:solidFill>
                <a:srgbClr val="535353"/>
              </a:solidFill>
              <a:latin typeface="Arial"/>
              <a:ea typeface="Arial"/>
              <a:cs typeface="Arial"/>
              <a:sym typeface="Arial"/>
            </a:endParaRPr>
          </a:p>
        </p:txBody>
      </p:sp>
      <p:pic>
        <p:nvPicPr>
          <p:cNvPr id="183" name="Google Shape;183;p10"/>
          <p:cNvPicPr preferRelativeResize="0"/>
          <p:nvPr/>
        </p:nvPicPr>
        <p:blipFill rotWithShape="1">
          <a:blip r:embed="rId3">
            <a:alphaModFix/>
          </a:blip>
          <a:srcRect b="0" l="0" r="0" t="0"/>
          <a:stretch/>
        </p:blipFill>
        <p:spPr>
          <a:xfrm>
            <a:off x="3861185" y="7192285"/>
            <a:ext cx="1213104" cy="1213104"/>
          </a:xfrm>
          <a:prstGeom prst="rect">
            <a:avLst/>
          </a:prstGeom>
          <a:noFill/>
          <a:ln>
            <a:noFill/>
          </a:ln>
        </p:spPr>
      </p:pic>
      <p:pic>
        <p:nvPicPr>
          <p:cNvPr id="184" name="Google Shape;184;p10"/>
          <p:cNvPicPr preferRelativeResize="0"/>
          <p:nvPr/>
        </p:nvPicPr>
        <p:blipFill rotWithShape="1">
          <a:blip r:embed="rId4">
            <a:alphaModFix/>
          </a:blip>
          <a:srcRect b="0" l="0" r="0" t="0"/>
          <a:stretch/>
        </p:blipFill>
        <p:spPr>
          <a:xfrm>
            <a:off x="1888094" y="4589902"/>
            <a:ext cx="1103376" cy="1103376"/>
          </a:xfrm>
          <a:prstGeom prst="rect">
            <a:avLst/>
          </a:prstGeom>
          <a:noFill/>
          <a:ln>
            <a:noFill/>
          </a:ln>
        </p:spPr>
      </p:pic>
      <p:pic>
        <p:nvPicPr>
          <p:cNvPr id="185" name="Google Shape;185;p10"/>
          <p:cNvPicPr preferRelativeResize="0"/>
          <p:nvPr/>
        </p:nvPicPr>
        <p:blipFill rotWithShape="1">
          <a:blip r:embed="rId5">
            <a:alphaModFix/>
          </a:blip>
          <a:srcRect b="0" l="0" r="0" t="0"/>
          <a:stretch/>
        </p:blipFill>
        <p:spPr>
          <a:xfrm>
            <a:off x="8020440" y="7240050"/>
            <a:ext cx="1033250" cy="1033250"/>
          </a:xfrm>
          <a:prstGeom prst="rect">
            <a:avLst/>
          </a:prstGeom>
          <a:noFill/>
          <a:ln>
            <a:noFill/>
          </a:ln>
        </p:spPr>
      </p:pic>
      <p:pic>
        <p:nvPicPr>
          <p:cNvPr id="186" name="Google Shape;186;p10"/>
          <p:cNvPicPr preferRelativeResize="0"/>
          <p:nvPr/>
        </p:nvPicPr>
        <p:blipFill rotWithShape="1">
          <a:blip r:embed="rId6">
            <a:alphaModFix/>
          </a:blip>
          <a:srcRect b="0" l="0" r="0" t="0"/>
          <a:stretch/>
        </p:blipFill>
        <p:spPr>
          <a:xfrm>
            <a:off x="5956720" y="4573350"/>
            <a:ext cx="1079480" cy="1079480"/>
          </a:xfrm>
          <a:prstGeom prst="rect">
            <a:avLst/>
          </a:prstGeom>
          <a:noFill/>
          <a:ln>
            <a:noFill/>
          </a:ln>
        </p:spPr>
      </p:pic>
      <p:pic>
        <p:nvPicPr>
          <p:cNvPr id="187" name="Google Shape;187;p10"/>
          <p:cNvPicPr preferRelativeResize="0"/>
          <p:nvPr/>
        </p:nvPicPr>
        <p:blipFill rotWithShape="1">
          <a:blip r:embed="rId7">
            <a:alphaModFix/>
          </a:blip>
          <a:srcRect b="0" l="0" r="0" t="0"/>
          <a:stretch/>
        </p:blipFill>
        <p:spPr>
          <a:xfrm>
            <a:off x="9982731" y="4516750"/>
            <a:ext cx="1176528" cy="1176528"/>
          </a:xfrm>
          <a:prstGeom prst="rect">
            <a:avLst/>
          </a:prstGeom>
          <a:noFill/>
          <a:ln>
            <a:noFill/>
          </a:ln>
        </p:spPr>
      </p:pic>
      <p:sp>
        <p:nvSpPr>
          <p:cNvPr id="188" name="Google Shape;188;p10"/>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14-18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1"/>
          <p:cNvSpPr txBox="1"/>
          <p:nvPr/>
        </p:nvSpPr>
        <p:spPr>
          <a:xfrm>
            <a:off x="4577150" y="4272675"/>
            <a:ext cx="7917000" cy="2298600"/>
          </a:xfrm>
          <a:prstGeom prst="rect">
            <a:avLst/>
          </a:prstGeom>
          <a:noFill/>
          <a:ln>
            <a:noFill/>
          </a:ln>
        </p:spPr>
        <p:txBody>
          <a:bodyPr anchorCtr="0" anchor="t" bIns="50800" lIns="50800" spcFirstLastPara="1" rIns="50800" wrap="square" tIns="50800">
            <a:no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教育内容を決定する際に重要な</a:t>
            </a:r>
            <a:r>
              <a:rPr lang="ja-JP" sz="2400">
                <a:solidFill>
                  <a:schemeClr val="lt2"/>
                </a:solidFill>
              </a:rPr>
              <a:t>、</a:t>
            </a:r>
            <a:r>
              <a:rPr b="0" i="0" lang="ja-JP" sz="2400" u="none" cap="none" strike="noStrike">
                <a:solidFill>
                  <a:schemeClr val="lt2"/>
                </a:solidFill>
                <a:latin typeface="Arial"/>
                <a:ea typeface="Arial"/>
                <a:cs typeface="Arial"/>
                <a:sym typeface="Arial"/>
              </a:rPr>
              <a:t>スコープについて</a:t>
            </a:r>
            <a:r>
              <a:rPr lang="ja-JP" sz="2400">
                <a:solidFill>
                  <a:schemeClr val="lt2"/>
                </a:solidFill>
              </a:rPr>
              <a:t>理解</a:t>
            </a:r>
            <a:r>
              <a:rPr b="0" i="0" lang="ja-JP" sz="2400" u="none" cap="none" strike="noStrike">
                <a:solidFill>
                  <a:schemeClr val="lt2"/>
                </a:solidFill>
                <a:latin typeface="Arial"/>
                <a:ea typeface="Arial"/>
                <a:cs typeface="Arial"/>
                <a:sym typeface="Arial"/>
              </a:rPr>
              <a:t>する。</a:t>
            </a:r>
            <a:r>
              <a:rPr lang="ja-JP" sz="2400">
                <a:solidFill>
                  <a:schemeClr val="lt2"/>
                </a:solidFill>
              </a:rPr>
              <a:t>スコープとは、</a:t>
            </a:r>
            <a:r>
              <a:rPr b="0" i="0" lang="ja-JP" sz="2400" u="none" cap="none" strike="noStrike">
                <a:solidFill>
                  <a:schemeClr val="lt2"/>
                </a:solidFill>
                <a:latin typeface="Arial"/>
                <a:ea typeface="Arial"/>
                <a:cs typeface="Arial"/>
                <a:sym typeface="Arial"/>
              </a:rPr>
              <a:t>どの内容をどこまで教えるのかという、教える内容の範囲とその深さ</a:t>
            </a:r>
            <a:r>
              <a:rPr lang="ja-JP" sz="2400">
                <a:solidFill>
                  <a:schemeClr val="lt2"/>
                </a:solidFill>
              </a:rPr>
              <a:t>のことである</a:t>
            </a:r>
            <a:r>
              <a:rPr b="0" i="0" lang="ja-JP" sz="2400" u="none" cap="none" strike="noStrike">
                <a:solidFill>
                  <a:schemeClr val="lt2"/>
                </a:solidFill>
                <a:latin typeface="Arial"/>
                <a:ea typeface="Arial"/>
                <a:cs typeface="Arial"/>
                <a:sym typeface="Arial"/>
              </a:rPr>
              <a:t>。</a:t>
            </a:r>
            <a:endParaRPr b="0" i="0" sz="2400" u="none" cap="none" strike="noStrike">
              <a:solidFill>
                <a:srgbClr val="535353"/>
              </a:solidFill>
              <a:latin typeface="Arial"/>
              <a:ea typeface="Arial"/>
              <a:cs typeface="Arial"/>
              <a:sym typeface="Arial"/>
            </a:endParaRPr>
          </a:p>
        </p:txBody>
      </p:sp>
      <p:sp>
        <p:nvSpPr>
          <p:cNvPr id="194" name="Google Shape;194;p11"/>
          <p:cNvSpPr txBox="1"/>
          <p:nvPr/>
        </p:nvSpPr>
        <p:spPr>
          <a:xfrm>
            <a:off x="4395769" y="3371374"/>
            <a:ext cx="8237700" cy="7182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4000"/>
              <a:buFont typeface="Arial"/>
              <a:buNone/>
            </a:pPr>
            <a:r>
              <a:rPr b="1" lang="ja-JP" sz="4000">
                <a:solidFill>
                  <a:srgbClr val="535353"/>
                </a:solidFill>
              </a:rPr>
              <a:t>４</a:t>
            </a:r>
            <a:r>
              <a:rPr b="1" i="0" lang="ja-JP" sz="4000" u="none" cap="none" strike="noStrike">
                <a:solidFill>
                  <a:srgbClr val="535353"/>
                </a:solidFill>
                <a:latin typeface="Arial"/>
                <a:ea typeface="Arial"/>
                <a:cs typeface="Arial"/>
                <a:sym typeface="Arial"/>
              </a:rPr>
              <a:t>章 教える内容を決める(スコープ)</a:t>
            </a:r>
            <a:endParaRPr b="1" i="0" sz="4000" u="none" cap="none" strike="noStrike">
              <a:solidFill>
                <a:srgbClr val="535353"/>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2"/>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４</a:t>
            </a:r>
            <a:r>
              <a:rPr b="1" i="0" lang="ja-JP" sz="4400" u="none" cap="none" strike="noStrike">
                <a:solidFill>
                  <a:srgbClr val="535353"/>
                </a:solidFill>
                <a:latin typeface="Arial"/>
                <a:ea typeface="Arial"/>
                <a:cs typeface="Arial"/>
                <a:sym typeface="Arial"/>
              </a:rPr>
              <a:t>章 教える内容を決める(スコープ) ①</a:t>
            </a:r>
            <a:endParaRPr b="1" i="0" sz="4400" u="none" cap="none" strike="noStrike">
              <a:solidFill>
                <a:srgbClr val="535353"/>
              </a:solidFill>
              <a:latin typeface="Arial"/>
              <a:ea typeface="Arial"/>
              <a:cs typeface="Arial"/>
              <a:sym typeface="Arial"/>
            </a:endParaRPr>
          </a:p>
        </p:txBody>
      </p:sp>
      <p:sp>
        <p:nvSpPr>
          <p:cNvPr id="200" name="Google Shape;200;p12"/>
          <p:cNvSpPr/>
          <p:nvPr/>
        </p:nvSpPr>
        <p:spPr>
          <a:xfrm>
            <a:off x="360811" y="3362191"/>
            <a:ext cx="3585646" cy="4538132"/>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01" name="Google Shape;201;p12"/>
          <p:cNvSpPr/>
          <p:nvPr/>
        </p:nvSpPr>
        <p:spPr>
          <a:xfrm>
            <a:off x="4721356" y="3362191"/>
            <a:ext cx="3562089" cy="4538132"/>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02" name="Google Shape;202;p12"/>
          <p:cNvSpPr/>
          <p:nvPr/>
        </p:nvSpPr>
        <p:spPr>
          <a:xfrm>
            <a:off x="9058344" y="3362191"/>
            <a:ext cx="3557380" cy="4538132"/>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03" name="Google Shape;203;p12"/>
          <p:cNvSpPr txBox="1"/>
          <p:nvPr/>
        </p:nvSpPr>
        <p:spPr>
          <a:xfrm>
            <a:off x="964261" y="3765549"/>
            <a:ext cx="235481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1. ニーズの把握</a:t>
            </a:r>
            <a:endParaRPr b="1" i="0" sz="2400" u="none" cap="none" strike="noStrike">
              <a:solidFill>
                <a:srgbClr val="535353"/>
              </a:solidFill>
              <a:latin typeface="Arial"/>
              <a:ea typeface="Arial"/>
              <a:cs typeface="Arial"/>
              <a:sym typeface="Arial"/>
            </a:endParaRPr>
          </a:p>
        </p:txBody>
      </p:sp>
      <p:sp>
        <p:nvSpPr>
          <p:cNvPr id="204" name="Google Shape;204;p12"/>
          <p:cNvSpPr txBox="1"/>
          <p:nvPr/>
        </p:nvSpPr>
        <p:spPr>
          <a:xfrm>
            <a:off x="5100585" y="3617549"/>
            <a:ext cx="2662500" cy="8415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2. スコープ</a:t>
            </a:r>
            <a:r>
              <a:rPr b="1" lang="ja-JP" sz="2400">
                <a:solidFill>
                  <a:srgbClr val="535353"/>
                </a:solidFill>
              </a:rPr>
              <a:t>を</a:t>
            </a:r>
            <a:endParaRPr b="1" sz="2400">
              <a:solidFill>
                <a:srgbClr val="535353"/>
              </a:solidFill>
            </a:endParaRPr>
          </a:p>
          <a:p>
            <a:pPr indent="0" lvl="0" marL="0" marR="0" rtl="0" algn="ctr">
              <a:lnSpc>
                <a:spcPct val="100000"/>
              </a:lnSpc>
              <a:spcBef>
                <a:spcPts val="0"/>
              </a:spcBef>
              <a:spcAft>
                <a:spcPts val="0"/>
              </a:spcAft>
              <a:buClr>
                <a:srgbClr val="535353"/>
              </a:buClr>
              <a:buSzPts val="2400"/>
              <a:buFont typeface="Arial"/>
              <a:buNone/>
            </a:pPr>
            <a:r>
              <a:rPr b="1" lang="ja-JP" sz="2400">
                <a:solidFill>
                  <a:srgbClr val="535353"/>
                </a:solidFill>
              </a:rPr>
              <a:t>定める</a:t>
            </a:r>
            <a:r>
              <a:rPr b="1" i="0" lang="ja-JP" sz="2400" u="none" cap="none" strike="noStrike">
                <a:solidFill>
                  <a:srgbClr val="535353"/>
                </a:solidFill>
                <a:latin typeface="Arial"/>
                <a:ea typeface="Arial"/>
                <a:cs typeface="Arial"/>
                <a:sym typeface="Arial"/>
              </a:rPr>
              <a:t>方法</a:t>
            </a:r>
            <a:endParaRPr b="1" i="0" sz="2400" u="none" cap="none" strike="noStrike">
              <a:solidFill>
                <a:srgbClr val="535353"/>
              </a:solidFill>
              <a:latin typeface="Arial"/>
              <a:ea typeface="Arial"/>
              <a:cs typeface="Arial"/>
              <a:sym typeface="Arial"/>
            </a:endParaRPr>
          </a:p>
        </p:txBody>
      </p:sp>
      <p:sp>
        <p:nvSpPr>
          <p:cNvPr id="205" name="Google Shape;205;p12"/>
          <p:cNvSpPr txBox="1"/>
          <p:nvPr/>
        </p:nvSpPr>
        <p:spPr>
          <a:xfrm>
            <a:off x="9351851" y="3617678"/>
            <a:ext cx="2970365"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3. アイデアの発散と</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    絞り込み</a:t>
            </a:r>
            <a:endParaRPr b="1" i="0" sz="2400" u="none" cap="none" strike="noStrike">
              <a:solidFill>
                <a:srgbClr val="535353"/>
              </a:solidFill>
              <a:latin typeface="Arial"/>
              <a:ea typeface="Arial"/>
              <a:cs typeface="Arial"/>
              <a:sym typeface="Arial"/>
            </a:endParaRPr>
          </a:p>
        </p:txBody>
      </p:sp>
      <p:sp>
        <p:nvSpPr>
          <p:cNvPr id="206" name="Google Shape;206;p12"/>
          <p:cNvSpPr/>
          <p:nvPr/>
        </p:nvSpPr>
        <p:spPr>
          <a:xfrm rot="-8096685">
            <a:off x="4005609" y="5629552"/>
            <a:ext cx="400256" cy="400257"/>
          </a:xfrm>
          <a:prstGeom prst="rtTriangle">
            <a:avLst/>
          </a:prstGeom>
          <a:solidFill>
            <a:srgbClr val="535353"/>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07" name="Google Shape;207;p12"/>
          <p:cNvSpPr/>
          <p:nvPr/>
        </p:nvSpPr>
        <p:spPr>
          <a:xfrm rot="-8096685">
            <a:off x="8342597" y="5629552"/>
            <a:ext cx="400256" cy="400257"/>
          </a:xfrm>
          <a:prstGeom prst="rtTriangle">
            <a:avLst/>
          </a:prstGeom>
          <a:solidFill>
            <a:srgbClr val="535353"/>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08" name="Google Shape;208;p12"/>
          <p:cNvSpPr txBox="1"/>
          <p:nvPr/>
        </p:nvSpPr>
        <p:spPr>
          <a:xfrm>
            <a:off x="2539154" y="2265475"/>
            <a:ext cx="8564700" cy="5952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lang="ja-JP" sz="3200">
                <a:solidFill>
                  <a:srgbClr val="535353"/>
                </a:solidFill>
              </a:rPr>
              <a:t>教える内容を決める</a:t>
            </a:r>
            <a:r>
              <a:rPr b="1" i="0" lang="ja-JP" sz="3200" u="none" cap="none" strike="noStrike">
                <a:solidFill>
                  <a:srgbClr val="535353"/>
                </a:solidFill>
                <a:latin typeface="Arial"/>
                <a:ea typeface="Arial"/>
                <a:cs typeface="Arial"/>
                <a:sym typeface="Arial"/>
              </a:rPr>
              <a:t>フロー</a:t>
            </a:r>
            <a:endParaRPr b="1" i="0" sz="3200" u="none" cap="none" strike="noStrike">
              <a:solidFill>
                <a:srgbClr val="535353"/>
              </a:solidFill>
              <a:latin typeface="Arial"/>
              <a:ea typeface="Arial"/>
              <a:cs typeface="Arial"/>
              <a:sym typeface="Arial"/>
            </a:endParaRPr>
          </a:p>
        </p:txBody>
      </p:sp>
      <p:sp>
        <p:nvSpPr>
          <p:cNvPr id="209" name="Google Shape;209;p12"/>
          <p:cNvSpPr txBox="1"/>
          <p:nvPr/>
        </p:nvSpPr>
        <p:spPr>
          <a:xfrm>
            <a:off x="9283304" y="4714421"/>
            <a:ext cx="3120325" cy="2564805"/>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00000"/>
              </a:lnSpc>
              <a:spcBef>
                <a:spcPts val="6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量が重視の発散</a:t>
            </a:r>
            <a:endParaRPr b="0" i="0" sz="2000" u="none" cap="none" strike="noStrike">
              <a:solidFill>
                <a:schemeClr val="lt2"/>
              </a:solidFill>
              <a:latin typeface="Arial"/>
              <a:ea typeface="Arial"/>
              <a:cs typeface="Arial"/>
              <a:sym typeface="Arial"/>
            </a:endParaRPr>
          </a:p>
          <a:p>
            <a:pPr indent="-285750" lvl="0" marL="285750" marR="0" rtl="0" algn="l">
              <a:lnSpc>
                <a:spcPct val="100000"/>
              </a:lnSpc>
              <a:spcBef>
                <a:spcPts val="6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優先度によって絞り込み</a:t>
            </a:r>
            <a:endParaRPr b="0" i="0" sz="2000" u="none" cap="none" strike="noStrike">
              <a:solidFill>
                <a:schemeClr val="lt2"/>
              </a:solidFill>
              <a:latin typeface="Arial"/>
              <a:ea typeface="Arial"/>
              <a:cs typeface="Arial"/>
              <a:sym typeface="Arial"/>
            </a:endParaRPr>
          </a:p>
          <a:p>
            <a:pPr indent="-285750" lvl="0" marL="285750" marR="0" rtl="0" algn="l">
              <a:lnSpc>
                <a:spcPct val="100000"/>
              </a:lnSpc>
              <a:spcBef>
                <a:spcPts val="6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本質的な問いと照らし合わせて絞り込み</a:t>
            </a:r>
            <a:endParaRPr b="0" i="0" sz="2000" u="none" cap="none" strike="noStrike">
              <a:solidFill>
                <a:schemeClr val="lt2"/>
              </a:solidFill>
              <a:latin typeface="Arial"/>
              <a:ea typeface="Arial"/>
              <a:cs typeface="Arial"/>
              <a:sym typeface="Arial"/>
            </a:endParaRPr>
          </a:p>
          <a:p>
            <a:pPr indent="-285750" lvl="0" marL="285750" marR="0" rtl="0" algn="l">
              <a:lnSpc>
                <a:spcPct val="100000"/>
              </a:lnSpc>
              <a:spcBef>
                <a:spcPts val="6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規定時間内に収めるように絞り込み</a:t>
            </a:r>
            <a:endParaRPr b="0" i="0" sz="2000" u="none" cap="none" strike="noStrike">
              <a:solidFill>
                <a:schemeClr val="lt2"/>
              </a:solidFill>
              <a:latin typeface="Arial"/>
              <a:ea typeface="Arial"/>
              <a:cs typeface="Arial"/>
              <a:sym typeface="Arial"/>
            </a:endParaRPr>
          </a:p>
        </p:txBody>
      </p:sp>
      <p:sp>
        <p:nvSpPr>
          <p:cNvPr id="210" name="Google Shape;210;p12"/>
          <p:cNvSpPr txBox="1"/>
          <p:nvPr/>
        </p:nvSpPr>
        <p:spPr>
          <a:xfrm>
            <a:off x="4944665" y="4755088"/>
            <a:ext cx="3102941" cy="2026196"/>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00000"/>
              </a:lnSpc>
              <a:spcBef>
                <a:spcPts val="6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教科書準拠法</a:t>
            </a:r>
            <a:endParaRPr b="0" i="0" sz="2000" u="none" cap="none" strike="noStrike">
              <a:solidFill>
                <a:schemeClr val="lt2"/>
              </a:solidFill>
              <a:latin typeface="Arial"/>
              <a:ea typeface="Arial"/>
              <a:cs typeface="Arial"/>
              <a:sym typeface="Arial"/>
            </a:endParaRPr>
          </a:p>
          <a:p>
            <a:pPr indent="-285750" lvl="0" marL="285750" marR="0" rtl="0" algn="l">
              <a:lnSpc>
                <a:spcPct val="100000"/>
              </a:lnSpc>
              <a:spcBef>
                <a:spcPts val="6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シラバス準拠法</a:t>
            </a:r>
            <a:endParaRPr b="0" i="0" sz="2000" u="none" cap="none" strike="noStrike">
              <a:solidFill>
                <a:schemeClr val="lt2"/>
              </a:solidFill>
              <a:latin typeface="Arial"/>
              <a:ea typeface="Arial"/>
              <a:cs typeface="Arial"/>
              <a:sym typeface="Arial"/>
            </a:endParaRPr>
          </a:p>
          <a:p>
            <a:pPr indent="-285750" lvl="0" marL="285750" marR="0" rtl="0" algn="l">
              <a:lnSpc>
                <a:spcPct val="100000"/>
              </a:lnSpc>
              <a:spcBef>
                <a:spcPts val="6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学問準拠法</a:t>
            </a:r>
            <a:endParaRPr b="0" i="0" sz="2000" u="none" cap="none" strike="noStrike">
              <a:solidFill>
                <a:schemeClr val="lt2"/>
              </a:solidFill>
              <a:latin typeface="Arial"/>
              <a:ea typeface="Arial"/>
              <a:cs typeface="Arial"/>
              <a:sym typeface="Arial"/>
            </a:endParaRPr>
          </a:p>
          <a:p>
            <a:pPr indent="-285750" lvl="0" marL="285750" marR="0" rtl="0" algn="l">
              <a:lnSpc>
                <a:spcPct val="100000"/>
              </a:lnSpc>
              <a:spcBef>
                <a:spcPts val="6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社会問題準拠法</a:t>
            </a:r>
            <a:endParaRPr b="0" i="0" sz="2000" u="none" cap="none" strike="noStrike">
              <a:solidFill>
                <a:schemeClr val="lt2"/>
              </a:solidFill>
              <a:latin typeface="Arial"/>
              <a:ea typeface="Arial"/>
              <a:cs typeface="Arial"/>
              <a:sym typeface="Arial"/>
            </a:endParaRPr>
          </a:p>
          <a:p>
            <a:pPr indent="-285750" lvl="0" marL="285750" marR="0" rtl="0" algn="l">
              <a:lnSpc>
                <a:spcPct val="100000"/>
              </a:lnSpc>
              <a:spcBef>
                <a:spcPts val="6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学習者欲求準拠法</a:t>
            </a:r>
            <a:endParaRPr b="0" i="0" sz="1800" u="none" cap="none" strike="noStrike">
              <a:solidFill>
                <a:schemeClr val="lt2"/>
              </a:solidFill>
              <a:latin typeface="Arial"/>
              <a:ea typeface="Arial"/>
              <a:cs typeface="Arial"/>
              <a:sym typeface="Arial"/>
            </a:endParaRPr>
          </a:p>
        </p:txBody>
      </p:sp>
      <p:sp>
        <p:nvSpPr>
          <p:cNvPr id="211" name="Google Shape;211;p12"/>
          <p:cNvSpPr txBox="1"/>
          <p:nvPr/>
        </p:nvSpPr>
        <p:spPr>
          <a:xfrm>
            <a:off x="592762" y="4817013"/>
            <a:ext cx="3117856" cy="1179810"/>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00000"/>
              </a:lnSpc>
              <a:spcBef>
                <a:spcPts val="6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学習者の属性を把握</a:t>
            </a:r>
            <a:endParaRPr b="0" i="0" sz="2000" u="none" cap="none" strike="noStrike">
              <a:solidFill>
                <a:schemeClr val="lt2"/>
              </a:solidFill>
              <a:latin typeface="Arial"/>
              <a:ea typeface="Arial"/>
              <a:cs typeface="Arial"/>
              <a:sym typeface="Arial"/>
            </a:endParaRPr>
          </a:p>
          <a:p>
            <a:pPr indent="-285750" lvl="0" marL="285750" marR="0" rtl="0" algn="l">
              <a:lnSpc>
                <a:spcPct val="100000"/>
              </a:lnSpc>
              <a:spcBef>
                <a:spcPts val="6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所属機関の教育ニーズを把握</a:t>
            </a:r>
            <a:endParaRPr b="0" i="0" sz="2000" u="none" cap="none" strike="noStrike">
              <a:solidFill>
                <a:schemeClr val="lt2"/>
              </a:solidFill>
              <a:latin typeface="Arial"/>
              <a:ea typeface="Arial"/>
              <a:cs typeface="Arial"/>
              <a:sym typeface="Arial"/>
            </a:endParaRPr>
          </a:p>
        </p:txBody>
      </p:sp>
      <p:pic>
        <p:nvPicPr>
          <p:cNvPr id="212" name="Google Shape;212;p12"/>
          <p:cNvPicPr preferRelativeResize="0"/>
          <p:nvPr/>
        </p:nvPicPr>
        <p:blipFill rotWithShape="1">
          <a:blip r:embed="rId3">
            <a:alphaModFix/>
          </a:blip>
          <a:srcRect b="0" l="0" r="0" t="0"/>
          <a:stretch/>
        </p:blipFill>
        <p:spPr>
          <a:xfrm>
            <a:off x="1379128" y="6128304"/>
            <a:ext cx="1556225" cy="1556225"/>
          </a:xfrm>
          <a:prstGeom prst="rect">
            <a:avLst/>
          </a:prstGeom>
          <a:noFill/>
          <a:ln>
            <a:noFill/>
          </a:ln>
        </p:spPr>
      </p:pic>
      <p:sp>
        <p:nvSpPr>
          <p:cNvPr id="213" name="Google Shape;213;p12"/>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34-41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3"/>
          <p:cNvSpPr/>
          <p:nvPr/>
        </p:nvSpPr>
        <p:spPr>
          <a:xfrm>
            <a:off x="788652" y="3480300"/>
            <a:ext cx="5233260" cy="5092200"/>
          </a:xfrm>
          <a:prstGeom prst="rect">
            <a:avLst/>
          </a:prstGeom>
          <a:solidFill>
            <a:schemeClr val="lt1"/>
          </a:solidFill>
          <a:ln cap="flat" cmpd="sng" w="25400">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19" name="Google Shape;219;p13"/>
          <p:cNvSpPr txBox="1"/>
          <p:nvPr/>
        </p:nvSpPr>
        <p:spPr>
          <a:xfrm>
            <a:off x="2271806" y="3937419"/>
            <a:ext cx="2277334"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学習者のニーズ</a:t>
            </a:r>
            <a:endParaRPr/>
          </a:p>
        </p:txBody>
      </p:sp>
      <p:sp>
        <p:nvSpPr>
          <p:cNvPr id="220" name="Google Shape;220;p13"/>
          <p:cNvSpPr/>
          <p:nvPr/>
        </p:nvSpPr>
        <p:spPr>
          <a:xfrm>
            <a:off x="6982889" y="3438794"/>
            <a:ext cx="5233260" cy="5133705"/>
          </a:xfrm>
          <a:prstGeom prst="rect">
            <a:avLst/>
          </a:prstGeom>
          <a:solidFill>
            <a:schemeClr val="lt1"/>
          </a:solidFill>
          <a:ln cap="flat" cmpd="sng" w="25400">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21" name="Google Shape;221;p13"/>
          <p:cNvSpPr txBox="1"/>
          <p:nvPr/>
        </p:nvSpPr>
        <p:spPr>
          <a:xfrm>
            <a:off x="7920987" y="3944508"/>
            <a:ext cx="3357063"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所属機関の教育ニーズ</a:t>
            </a:r>
            <a:endParaRPr/>
          </a:p>
        </p:txBody>
      </p:sp>
      <p:sp>
        <p:nvSpPr>
          <p:cNvPr id="222" name="Google Shape;222;p13"/>
          <p:cNvSpPr txBox="1"/>
          <p:nvPr/>
        </p:nvSpPr>
        <p:spPr>
          <a:xfrm>
            <a:off x="1084722" y="4617903"/>
            <a:ext cx="4641120" cy="3565079"/>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誰が何を学びたがっているのか</a:t>
            </a:r>
            <a:endParaRPr b="0" i="0" sz="20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学年, 学部, 出身地, 学力, 事前履修科目, 関心, 希望している職業</a:t>
            </a:r>
            <a:endParaRPr b="0" i="0" sz="20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前任者への確認</a:t>
            </a:r>
            <a:endParaRPr b="0" i="0" sz="20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同じ学生を指導している教員からヒアリング</a:t>
            </a:r>
            <a:endParaRPr b="0" i="0" sz="20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初回の授業でアンケート</a:t>
            </a:r>
            <a:endParaRPr b="0" i="0" sz="2000" u="none" cap="none" strike="noStrike">
              <a:solidFill>
                <a:schemeClr val="lt2"/>
              </a:solidFill>
              <a:latin typeface="Arial"/>
              <a:ea typeface="Arial"/>
              <a:cs typeface="Arial"/>
              <a:sym typeface="Arial"/>
            </a:endParaRPr>
          </a:p>
        </p:txBody>
      </p:sp>
      <p:sp>
        <p:nvSpPr>
          <p:cNvPr id="223" name="Google Shape;223;p13"/>
          <p:cNvSpPr txBox="1"/>
          <p:nvPr/>
        </p:nvSpPr>
        <p:spPr>
          <a:xfrm>
            <a:off x="7148361" y="4617903"/>
            <a:ext cx="4902300" cy="2642400"/>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大学や学部・学科の教育ニーズ</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「目指すべき人材像」「教育理念」の確認</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ディプロマ</a:t>
            </a:r>
            <a:r>
              <a:rPr lang="ja-JP" sz="2000">
                <a:solidFill>
                  <a:schemeClr val="lt2"/>
                </a:solidFill>
              </a:rPr>
              <a:t>・ポリ</a:t>
            </a:r>
            <a:r>
              <a:rPr b="0" i="0" lang="ja-JP" sz="2000" u="none" cap="none" strike="noStrike">
                <a:solidFill>
                  <a:schemeClr val="lt2"/>
                </a:solidFill>
                <a:latin typeface="Arial"/>
                <a:ea typeface="Arial"/>
                <a:cs typeface="Arial"/>
                <a:sym typeface="Arial"/>
              </a:rPr>
              <a:t>シー(学習・教育到達目標)の確認　</a:t>
            </a:r>
            <a:r>
              <a:rPr b="0" i="0" lang="ja-JP" sz="1200" u="none" cap="none" strike="noStrike">
                <a:solidFill>
                  <a:schemeClr val="lt2"/>
                </a:solidFill>
                <a:latin typeface="Arial"/>
                <a:ea typeface="Arial"/>
                <a:cs typeface="Arial"/>
                <a:sym typeface="Arial"/>
              </a:rPr>
              <a:t>(中島 2016)</a:t>
            </a:r>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カリキュラム・ポリシーの確認</a:t>
            </a:r>
            <a:endParaRPr b="0" i="0" sz="2000" u="none" cap="none" strike="noStrike">
              <a:solidFill>
                <a:schemeClr val="lt2"/>
              </a:solidFill>
              <a:latin typeface="Arial"/>
              <a:ea typeface="Arial"/>
              <a:cs typeface="Arial"/>
              <a:sym typeface="Arial"/>
            </a:endParaRPr>
          </a:p>
        </p:txBody>
      </p:sp>
      <p:sp>
        <p:nvSpPr>
          <p:cNvPr id="224" name="Google Shape;224;p13"/>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４</a:t>
            </a:r>
            <a:r>
              <a:rPr b="1" i="0" lang="ja-JP" sz="4400" u="none" cap="none" strike="noStrike">
                <a:solidFill>
                  <a:srgbClr val="535353"/>
                </a:solidFill>
                <a:latin typeface="Arial"/>
                <a:ea typeface="Arial"/>
                <a:cs typeface="Arial"/>
                <a:sym typeface="Arial"/>
              </a:rPr>
              <a:t>章 教える内容を決める(スコープ) ②</a:t>
            </a:r>
            <a:endParaRPr b="1" i="0" sz="4400" u="none" cap="none" strike="noStrike">
              <a:solidFill>
                <a:srgbClr val="535353"/>
              </a:solidFill>
              <a:latin typeface="Arial"/>
              <a:ea typeface="Arial"/>
              <a:cs typeface="Arial"/>
              <a:sym typeface="Arial"/>
            </a:endParaRPr>
          </a:p>
        </p:txBody>
      </p:sp>
      <p:sp>
        <p:nvSpPr>
          <p:cNvPr id="225" name="Google Shape;225;p13"/>
          <p:cNvSpPr txBox="1"/>
          <p:nvPr/>
        </p:nvSpPr>
        <p:spPr>
          <a:xfrm>
            <a:off x="5056429" y="2265469"/>
            <a:ext cx="3031278"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①ニーズの把握</a:t>
            </a:r>
            <a:endParaRPr b="1" i="0" sz="3200" u="none" cap="none" strike="noStrike">
              <a:solidFill>
                <a:srgbClr val="535353"/>
              </a:solidFill>
              <a:latin typeface="Arial"/>
              <a:ea typeface="Arial"/>
              <a:cs typeface="Arial"/>
              <a:sym typeface="Arial"/>
            </a:endParaRPr>
          </a:p>
        </p:txBody>
      </p:sp>
      <p:sp>
        <p:nvSpPr>
          <p:cNvPr id="226" name="Google Shape;226;p13"/>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43-44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4"/>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4章 教える内容を決める(スコープ) ③</a:t>
            </a:r>
            <a:endParaRPr b="1" i="0" sz="4400" u="none" cap="none" strike="noStrike">
              <a:solidFill>
                <a:srgbClr val="535353"/>
              </a:solidFill>
              <a:latin typeface="Arial"/>
              <a:ea typeface="Arial"/>
              <a:cs typeface="Arial"/>
              <a:sym typeface="Arial"/>
            </a:endParaRPr>
          </a:p>
        </p:txBody>
      </p:sp>
      <p:sp>
        <p:nvSpPr>
          <p:cNvPr id="232" name="Google Shape;232;p14"/>
          <p:cNvSpPr/>
          <p:nvPr/>
        </p:nvSpPr>
        <p:spPr>
          <a:xfrm>
            <a:off x="2354580" y="6245704"/>
            <a:ext cx="3979683" cy="269255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33" name="Google Shape;233;p14"/>
          <p:cNvSpPr txBox="1"/>
          <p:nvPr/>
        </p:nvSpPr>
        <p:spPr>
          <a:xfrm>
            <a:off x="3385549" y="2265475"/>
            <a:ext cx="6327900" cy="5952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②スコープ</a:t>
            </a:r>
            <a:r>
              <a:rPr b="1" lang="ja-JP" sz="3200">
                <a:solidFill>
                  <a:srgbClr val="535353"/>
                </a:solidFill>
              </a:rPr>
              <a:t>を定める</a:t>
            </a:r>
            <a:r>
              <a:rPr b="1" i="0" lang="ja-JP" sz="3200" u="none" cap="none" strike="noStrike">
                <a:solidFill>
                  <a:srgbClr val="535353"/>
                </a:solidFill>
                <a:latin typeface="Arial"/>
                <a:ea typeface="Arial"/>
                <a:cs typeface="Arial"/>
                <a:sym typeface="Arial"/>
              </a:rPr>
              <a:t>方法</a:t>
            </a:r>
            <a:endParaRPr b="1" i="0" sz="3200" u="none" cap="none" strike="noStrike">
              <a:solidFill>
                <a:srgbClr val="535353"/>
              </a:solidFill>
              <a:latin typeface="Arial"/>
              <a:ea typeface="Arial"/>
              <a:cs typeface="Arial"/>
              <a:sym typeface="Arial"/>
            </a:endParaRPr>
          </a:p>
        </p:txBody>
      </p:sp>
      <p:sp>
        <p:nvSpPr>
          <p:cNvPr id="234" name="Google Shape;234;p14"/>
          <p:cNvSpPr txBox="1"/>
          <p:nvPr/>
        </p:nvSpPr>
        <p:spPr>
          <a:xfrm>
            <a:off x="3188375" y="6447975"/>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社会問題準拠法</a:t>
            </a:r>
            <a:endParaRPr b="1" i="0" sz="2400" u="none" cap="none" strike="noStrike">
              <a:solidFill>
                <a:srgbClr val="535353"/>
              </a:solidFill>
              <a:latin typeface="Arial"/>
              <a:ea typeface="Arial"/>
              <a:cs typeface="Arial"/>
              <a:sym typeface="Arial"/>
            </a:endParaRPr>
          </a:p>
        </p:txBody>
      </p:sp>
      <p:sp>
        <p:nvSpPr>
          <p:cNvPr id="235" name="Google Shape;235;p14"/>
          <p:cNvSpPr/>
          <p:nvPr/>
        </p:nvSpPr>
        <p:spPr>
          <a:xfrm>
            <a:off x="6581637" y="6245704"/>
            <a:ext cx="3979683" cy="269255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36" name="Google Shape;236;p14"/>
          <p:cNvSpPr txBox="1"/>
          <p:nvPr/>
        </p:nvSpPr>
        <p:spPr>
          <a:xfrm>
            <a:off x="7269629" y="6447975"/>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学習者欲求準拠法</a:t>
            </a:r>
            <a:endParaRPr b="1" i="0" sz="2400" u="none" cap="none" strike="noStrike">
              <a:solidFill>
                <a:srgbClr val="535353"/>
              </a:solidFill>
              <a:latin typeface="Arial"/>
              <a:ea typeface="Arial"/>
              <a:cs typeface="Arial"/>
              <a:sym typeface="Arial"/>
            </a:endParaRPr>
          </a:p>
        </p:txBody>
      </p:sp>
      <p:sp>
        <p:nvSpPr>
          <p:cNvPr id="237" name="Google Shape;237;p14"/>
          <p:cNvSpPr/>
          <p:nvPr/>
        </p:nvSpPr>
        <p:spPr>
          <a:xfrm>
            <a:off x="290694" y="3197264"/>
            <a:ext cx="3851508" cy="269255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38" name="Google Shape;238;p14"/>
          <p:cNvSpPr txBox="1"/>
          <p:nvPr/>
        </p:nvSpPr>
        <p:spPr>
          <a:xfrm>
            <a:off x="1223001" y="3431389"/>
            <a:ext cx="194925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教科書準拠法</a:t>
            </a:r>
            <a:endParaRPr b="1" i="0" sz="2400" u="none" cap="none" strike="noStrike">
              <a:solidFill>
                <a:srgbClr val="535353"/>
              </a:solidFill>
              <a:latin typeface="Arial"/>
              <a:ea typeface="Arial"/>
              <a:cs typeface="Arial"/>
              <a:sym typeface="Arial"/>
            </a:endParaRPr>
          </a:p>
        </p:txBody>
      </p:sp>
      <p:sp>
        <p:nvSpPr>
          <p:cNvPr id="239" name="Google Shape;239;p14"/>
          <p:cNvSpPr/>
          <p:nvPr/>
        </p:nvSpPr>
        <p:spPr>
          <a:xfrm>
            <a:off x="4398446" y="3197264"/>
            <a:ext cx="3979683" cy="269255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40" name="Google Shape;240;p14"/>
          <p:cNvSpPr txBox="1"/>
          <p:nvPr/>
        </p:nvSpPr>
        <p:spPr>
          <a:xfrm>
            <a:off x="5249268" y="3431389"/>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シラバス準拠法</a:t>
            </a:r>
            <a:endParaRPr b="1" i="0" sz="2400" u="none" cap="none" strike="noStrike">
              <a:solidFill>
                <a:srgbClr val="535353"/>
              </a:solidFill>
              <a:latin typeface="Arial"/>
              <a:ea typeface="Arial"/>
              <a:cs typeface="Arial"/>
              <a:sym typeface="Arial"/>
            </a:endParaRPr>
          </a:p>
        </p:txBody>
      </p:sp>
      <p:sp>
        <p:nvSpPr>
          <p:cNvPr id="241" name="Google Shape;241;p14"/>
          <p:cNvSpPr/>
          <p:nvPr/>
        </p:nvSpPr>
        <p:spPr>
          <a:xfrm>
            <a:off x="8633121" y="3197264"/>
            <a:ext cx="3979683" cy="269255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42" name="Google Shape;242;p14"/>
          <p:cNvSpPr txBox="1"/>
          <p:nvPr/>
        </p:nvSpPr>
        <p:spPr>
          <a:xfrm>
            <a:off x="9782779" y="3431389"/>
            <a:ext cx="164147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学問準拠法</a:t>
            </a:r>
            <a:endParaRPr b="1" i="0" sz="2400" u="none" cap="none" strike="noStrike">
              <a:solidFill>
                <a:srgbClr val="535353"/>
              </a:solidFill>
              <a:latin typeface="Arial"/>
              <a:ea typeface="Arial"/>
              <a:cs typeface="Arial"/>
              <a:sym typeface="Arial"/>
            </a:endParaRPr>
          </a:p>
        </p:txBody>
      </p:sp>
      <p:sp>
        <p:nvSpPr>
          <p:cNvPr id="243" name="Google Shape;243;p14"/>
          <p:cNvSpPr txBox="1"/>
          <p:nvPr/>
        </p:nvSpPr>
        <p:spPr>
          <a:xfrm>
            <a:off x="459660" y="3994933"/>
            <a:ext cx="3475931" cy="1487587"/>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ある教科書に準拠し、教育内容を選択する方法</a:t>
            </a:r>
            <a:endParaRPr b="0" i="0" sz="1600" u="none" cap="none" strike="noStrike">
              <a:solidFill>
                <a:schemeClr val="lt2"/>
              </a:solidFill>
              <a:latin typeface="Arial"/>
              <a:ea typeface="Arial"/>
              <a:cs typeface="Arial"/>
              <a:sym typeface="Arial"/>
            </a:endParaRPr>
          </a:p>
          <a:p>
            <a:pPr indent="-234950" lvl="0" marL="285750" marR="0" rtl="0" algn="l">
              <a:lnSpc>
                <a:spcPct val="125000"/>
              </a:lnSpc>
              <a:spcBef>
                <a:spcPts val="0"/>
              </a:spcBef>
              <a:spcAft>
                <a:spcPts val="0"/>
              </a:spcAft>
              <a:buClr>
                <a:srgbClr val="000000"/>
              </a:buClr>
              <a:buSzPts val="800"/>
              <a:buFont typeface="Arial"/>
              <a:buNone/>
            </a:pPr>
            <a:r>
              <a:t/>
            </a:r>
            <a:endParaRPr b="0" i="0" sz="800" u="none" cap="none" strike="noStrike">
              <a:solidFill>
                <a:schemeClr val="lt2"/>
              </a:solidFill>
              <a:latin typeface="Arial"/>
              <a:ea typeface="Arial"/>
              <a:cs typeface="Arial"/>
              <a:sym typeface="Arial"/>
            </a:endParaRPr>
          </a:p>
          <a:p>
            <a:pPr indent="-285750" lvl="0" marL="285750" marR="0" rtl="0" algn="l">
              <a:lnSpc>
                <a:spcPct val="125000"/>
              </a:lnSpc>
              <a:spcBef>
                <a:spcPts val="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内容の不足や修正が必要の場合は、教員が補填</a:t>
            </a:r>
            <a:endParaRPr/>
          </a:p>
        </p:txBody>
      </p:sp>
      <p:sp>
        <p:nvSpPr>
          <p:cNvPr id="244" name="Google Shape;244;p14"/>
          <p:cNvSpPr txBox="1"/>
          <p:nvPr/>
        </p:nvSpPr>
        <p:spPr>
          <a:xfrm>
            <a:off x="4579749" y="4067661"/>
            <a:ext cx="3511413" cy="1456809"/>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00000"/>
              </a:lnSpc>
              <a:spcBef>
                <a:spcPts val="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前任者や他大学の教員が作成したシラバスに準拠し、その内容を参照する方法</a:t>
            </a:r>
            <a:endParaRPr b="0" i="0" sz="1600" u="none" cap="none" strike="noStrike">
              <a:solidFill>
                <a:schemeClr val="lt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lt2"/>
              </a:solidFill>
              <a:latin typeface="Arial"/>
              <a:ea typeface="Arial"/>
              <a:cs typeface="Arial"/>
              <a:sym typeface="Arial"/>
            </a:endParaRPr>
          </a:p>
          <a:p>
            <a:pPr indent="-285750" lvl="0" marL="285750" marR="0" rtl="0" algn="l">
              <a:lnSpc>
                <a:spcPct val="100000"/>
              </a:lnSpc>
              <a:spcBef>
                <a:spcPts val="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教科書があまり出版されてない学問に有効</a:t>
            </a:r>
            <a:endParaRPr b="0" i="0" sz="1600" u="none" cap="none" strike="noStrike">
              <a:solidFill>
                <a:schemeClr val="lt2"/>
              </a:solidFill>
              <a:latin typeface="Arial"/>
              <a:ea typeface="Arial"/>
              <a:cs typeface="Arial"/>
              <a:sym typeface="Arial"/>
            </a:endParaRPr>
          </a:p>
        </p:txBody>
      </p:sp>
      <p:sp>
        <p:nvSpPr>
          <p:cNvPr id="245" name="Google Shape;245;p14"/>
          <p:cNvSpPr txBox="1"/>
          <p:nvPr/>
        </p:nvSpPr>
        <p:spPr>
          <a:xfrm>
            <a:off x="8808824" y="4109292"/>
            <a:ext cx="3589383" cy="1456809"/>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00000"/>
              </a:lnSpc>
              <a:spcBef>
                <a:spcPts val="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学会などでの最先端の学問知見に準拠して内容を決める方法</a:t>
            </a:r>
            <a:endParaRPr b="0" i="0" sz="1600" u="none" cap="none" strike="noStrike">
              <a:solidFill>
                <a:schemeClr val="lt2"/>
              </a:solidFill>
              <a:latin typeface="Arial"/>
              <a:ea typeface="Arial"/>
              <a:cs typeface="Arial"/>
              <a:sym typeface="Arial"/>
            </a:endParaRPr>
          </a:p>
          <a:p>
            <a:pPr indent="-234950" lvl="0" marL="28575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lt2"/>
              </a:solidFill>
              <a:latin typeface="Arial"/>
              <a:ea typeface="Arial"/>
              <a:cs typeface="Arial"/>
              <a:sym typeface="Arial"/>
            </a:endParaRPr>
          </a:p>
          <a:p>
            <a:pPr indent="-285750" lvl="0" marL="285750" marR="0" rtl="0" algn="l">
              <a:lnSpc>
                <a:spcPct val="100000"/>
              </a:lnSpc>
              <a:spcBef>
                <a:spcPts val="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新聞やテレビなどの各種メディアに目を通しながら、学生と学問知見をつなぐ教材を探すと良い</a:t>
            </a:r>
            <a:endParaRPr b="0" i="0" sz="1600" u="none" cap="none" strike="noStrike">
              <a:solidFill>
                <a:schemeClr val="lt2"/>
              </a:solidFill>
              <a:latin typeface="Arial"/>
              <a:ea typeface="Arial"/>
              <a:cs typeface="Arial"/>
              <a:sym typeface="Arial"/>
            </a:endParaRPr>
          </a:p>
        </p:txBody>
      </p:sp>
      <p:sp>
        <p:nvSpPr>
          <p:cNvPr id="246" name="Google Shape;246;p14"/>
          <p:cNvSpPr txBox="1"/>
          <p:nvPr/>
        </p:nvSpPr>
        <p:spPr>
          <a:xfrm>
            <a:off x="2470405" y="7017969"/>
            <a:ext cx="3692968" cy="1456809"/>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00000"/>
              </a:lnSpc>
              <a:spcBef>
                <a:spcPts val="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現実社会で生じている問題を取り入れて内容を決める方法</a:t>
            </a:r>
            <a:endParaRPr b="0" i="0" sz="1600" u="none" cap="none" strike="noStrike">
              <a:solidFill>
                <a:schemeClr val="lt2"/>
              </a:solidFill>
              <a:latin typeface="Arial"/>
              <a:ea typeface="Arial"/>
              <a:cs typeface="Arial"/>
              <a:sym typeface="Arial"/>
            </a:endParaRPr>
          </a:p>
          <a:p>
            <a:pPr indent="-234950" lvl="0" marL="28575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lt2"/>
              </a:solidFill>
              <a:latin typeface="Arial"/>
              <a:ea typeface="Arial"/>
              <a:cs typeface="Arial"/>
              <a:sym typeface="Arial"/>
            </a:endParaRPr>
          </a:p>
          <a:p>
            <a:pPr indent="-285750" lvl="0" marL="285750" marR="0" rtl="0" algn="l">
              <a:lnSpc>
                <a:spcPct val="100000"/>
              </a:lnSpc>
              <a:spcBef>
                <a:spcPts val="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社会の問題解決に各学問がどのように貢献してきたのか、これからできそうかについて触れると良い</a:t>
            </a:r>
            <a:endParaRPr/>
          </a:p>
        </p:txBody>
      </p:sp>
      <p:sp>
        <p:nvSpPr>
          <p:cNvPr id="247" name="Google Shape;247;p14"/>
          <p:cNvSpPr txBox="1"/>
          <p:nvPr/>
        </p:nvSpPr>
        <p:spPr>
          <a:xfrm>
            <a:off x="6713634" y="7017969"/>
            <a:ext cx="3676796" cy="1826141"/>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00000"/>
              </a:lnSpc>
              <a:spcBef>
                <a:spcPts val="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学習者の発達課題に見合った学習ニーズを元に教育内容を決める方法</a:t>
            </a:r>
            <a:endParaRPr b="0" i="0" sz="1600" u="none" cap="none" strike="noStrike">
              <a:solidFill>
                <a:schemeClr val="lt2"/>
              </a:solidFill>
              <a:latin typeface="Arial"/>
              <a:ea typeface="Arial"/>
              <a:cs typeface="Arial"/>
              <a:sym typeface="Arial"/>
            </a:endParaRPr>
          </a:p>
          <a:p>
            <a:pPr indent="-234950" lvl="0" marL="28575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lt2"/>
              </a:solidFill>
              <a:latin typeface="Arial"/>
              <a:ea typeface="Arial"/>
              <a:cs typeface="Arial"/>
              <a:sym typeface="Arial"/>
            </a:endParaRPr>
          </a:p>
          <a:p>
            <a:pPr indent="-285750" lvl="0" marL="285750" marR="0" rtl="0" algn="l">
              <a:lnSpc>
                <a:spcPct val="100000"/>
              </a:lnSpc>
              <a:spcBef>
                <a:spcPts val="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学生が興味あるトピックを取り上げる</a:t>
            </a:r>
            <a:endParaRPr b="0" i="0" sz="1600" u="none" cap="none" strike="noStrike">
              <a:solidFill>
                <a:schemeClr val="lt2"/>
              </a:solidFill>
              <a:latin typeface="Arial"/>
              <a:ea typeface="Arial"/>
              <a:cs typeface="Arial"/>
              <a:sym typeface="Arial"/>
            </a:endParaRPr>
          </a:p>
          <a:p>
            <a:pPr indent="-234950" lvl="0" marL="28575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lt2"/>
              </a:solidFill>
              <a:latin typeface="Arial"/>
              <a:ea typeface="Arial"/>
              <a:cs typeface="Arial"/>
              <a:sym typeface="Arial"/>
            </a:endParaRPr>
          </a:p>
          <a:p>
            <a:pPr indent="-285750" lvl="0" marL="285750" marR="0" rtl="0" algn="l">
              <a:lnSpc>
                <a:spcPct val="100000"/>
              </a:lnSpc>
              <a:spcBef>
                <a:spcPts val="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初回の授業でアンケートをとりニーズを拾う</a:t>
            </a:r>
            <a:endParaRPr b="0" i="0" sz="1600" u="none" cap="none" strike="noStrike">
              <a:solidFill>
                <a:schemeClr val="lt2"/>
              </a:solidFill>
              <a:latin typeface="Arial"/>
              <a:ea typeface="Arial"/>
              <a:cs typeface="Arial"/>
              <a:sym typeface="Arial"/>
            </a:endParaRPr>
          </a:p>
        </p:txBody>
      </p:sp>
      <p:sp>
        <p:nvSpPr>
          <p:cNvPr id="248" name="Google Shape;248;p14"/>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36-37</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5"/>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４</a:t>
            </a:r>
            <a:r>
              <a:rPr b="1" i="0" lang="ja-JP" sz="4400" u="none" cap="none" strike="noStrike">
                <a:solidFill>
                  <a:srgbClr val="535353"/>
                </a:solidFill>
                <a:latin typeface="Arial"/>
                <a:ea typeface="Arial"/>
                <a:cs typeface="Arial"/>
                <a:sym typeface="Arial"/>
              </a:rPr>
              <a:t>章 教える内容を決める(スコープ) ④</a:t>
            </a:r>
            <a:endParaRPr b="1" i="0" sz="4400" u="none" cap="none" strike="noStrike">
              <a:solidFill>
                <a:srgbClr val="535353"/>
              </a:solidFill>
              <a:latin typeface="Arial"/>
              <a:ea typeface="Arial"/>
              <a:cs typeface="Arial"/>
              <a:sym typeface="Arial"/>
            </a:endParaRPr>
          </a:p>
        </p:txBody>
      </p:sp>
      <p:sp>
        <p:nvSpPr>
          <p:cNvPr id="254" name="Google Shape;254;p15"/>
          <p:cNvSpPr/>
          <p:nvPr/>
        </p:nvSpPr>
        <p:spPr>
          <a:xfrm>
            <a:off x="628631" y="4422860"/>
            <a:ext cx="3735557" cy="329742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55" name="Google Shape;255;p15"/>
          <p:cNvSpPr/>
          <p:nvPr/>
        </p:nvSpPr>
        <p:spPr>
          <a:xfrm>
            <a:off x="4653905" y="4424492"/>
            <a:ext cx="3735557" cy="332885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56" name="Google Shape;256;p15"/>
          <p:cNvSpPr/>
          <p:nvPr/>
        </p:nvSpPr>
        <p:spPr>
          <a:xfrm>
            <a:off x="8679181" y="4408373"/>
            <a:ext cx="3735557" cy="332885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57" name="Google Shape;257;p15"/>
          <p:cNvSpPr txBox="1"/>
          <p:nvPr/>
        </p:nvSpPr>
        <p:spPr>
          <a:xfrm>
            <a:off x="911409" y="4640838"/>
            <a:ext cx="3176960"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以下のトピックを列挙</a:t>
            </a:r>
            <a:endParaRPr b="1" i="0" sz="2400" u="none" cap="none" strike="noStrike">
              <a:solidFill>
                <a:srgbClr val="535353"/>
              </a:solidFill>
              <a:latin typeface="Arial"/>
              <a:ea typeface="Arial"/>
              <a:cs typeface="Arial"/>
              <a:sym typeface="Arial"/>
            </a:endParaRPr>
          </a:p>
        </p:txBody>
      </p:sp>
      <p:sp>
        <p:nvSpPr>
          <p:cNvPr id="258" name="Google Shape;258;p15"/>
          <p:cNvSpPr txBox="1"/>
          <p:nvPr/>
        </p:nvSpPr>
        <p:spPr>
          <a:xfrm>
            <a:off x="5504150" y="4640838"/>
            <a:ext cx="199649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列挙の仕方</a:t>
            </a:r>
            <a:endParaRPr b="1" i="0" sz="2400" u="none" cap="none" strike="noStrike">
              <a:solidFill>
                <a:srgbClr val="535353"/>
              </a:solidFill>
              <a:latin typeface="Arial"/>
              <a:ea typeface="Arial"/>
              <a:cs typeface="Arial"/>
              <a:sym typeface="Arial"/>
            </a:endParaRPr>
          </a:p>
        </p:txBody>
      </p:sp>
      <p:sp>
        <p:nvSpPr>
          <p:cNvPr id="259" name="Google Shape;259;p15"/>
          <p:cNvSpPr txBox="1"/>
          <p:nvPr/>
        </p:nvSpPr>
        <p:spPr>
          <a:xfrm>
            <a:off x="9451414" y="4640838"/>
            <a:ext cx="2191090"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質よりも量を</a:t>
            </a:r>
            <a:endParaRPr b="1" i="0" sz="2400" u="none" cap="none" strike="noStrike">
              <a:solidFill>
                <a:srgbClr val="535353"/>
              </a:solidFill>
              <a:latin typeface="Arial"/>
              <a:ea typeface="Arial"/>
              <a:cs typeface="Arial"/>
              <a:sym typeface="Arial"/>
            </a:endParaRPr>
          </a:p>
        </p:txBody>
      </p:sp>
      <p:sp>
        <p:nvSpPr>
          <p:cNvPr id="260" name="Google Shape;260;p15"/>
          <p:cNvSpPr txBox="1"/>
          <p:nvPr/>
        </p:nvSpPr>
        <p:spPr>
          <a:xfrm>
            <a:off x="3566924" y="3088425"/>
            <a:ext cx="6136200" cy="5952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③アイデアの発散</a:t>
            </a:r>
            <a:r>
              <a:rPr b="1" lang="ja-JP" sz="3200">
                <a:solidFill>
                  <a:srgbClr val="535353"/>
                </a:solidFill>
              </a:rPr>
              <a:t>の方法</a:t>
            </a:r>
            <a:endParaRPr b="1" i="0" sz="3200" u="none" cap="none" strike="noStrike">
              <a:solidFill>
                <a:srgbClr val="535353"/>
              </a:solidFill>
              <a:latin typeface="Arial"/>
              <a:ea typeface="Arial"/>
              <a:cs typeface="Arial"/>
              <a:sym typeface="Arial"/>
            </a:endParaRPr>
          </a:p>
        </p:txBody>
      </p:sp>
      <p:sp>
        <p:nvSpPr>
          <p:cNvPr id="261" name="Google Shape;261;p15"/>
          <p:cNvSpPr txBox="1"/>
          <p:nvPr/>
        </p:nvSpPr>
        <p:spPr>
          <a:xfrm>
            <a:off x="9014917" y="5352821"/>
            <a:ext cx="2872581" cy="795089"/>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思いつく限りのトピックを</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書き出す。</a:t>
            </a:r>
            <a:endParaRPr b="0" i="0" sz="1400" u="none" cap="none" strike="noStrike">
              <a:solidFill>
                <a:schemeClr val="lt2"/>
              </a:solidFill>
              <a:latin typeface="Arial"/>
              <a:ea typeface="Arial"/>
              <a:cs typeface="Arial"/>
              <a:sym typeface="Arial"/>
            </a:endParaRPr>
          </a:p>
        </p:txBody>
      </p:sp>
      <p:sp>
        <p:nvSpPr>
          <p:cNvPr id="262" name="Google Shape;262;p15"/>
          <p:cNvSpPr txBox="1"/>
          <p:nvPr/>
        </p:nvSpPr>
        <p:spPr>
          <a:xfrm>
            <a:off x="4826168" y="5297571"/>
            <a:ext cx="3502417" cy="1295226"/>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付箋1枚に1つのトピックを</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書き出し、机や白紙の上に並べる。</a:t>
            </a:r>
            <a:endParaRPr/>
          </a:p>
        </p:txBody>
      </p:sp>
      <p:sp>
        <p:nvSpPr>
          <p:cNvPr id="263" name="Google Shape;263;p15"/>
          <p:cNvSpPr txBox="1"/>
          <p:nvPr/>
        </p:nvSpPr>
        <p:spPr>
          <a:xfrm>
            <a:off x="788652" y="5198933"/>
            <a:ext cx="3334246" cy="210314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・教えたい</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・教えなければならない</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・学生が知っておいた方がよい</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・学生が知りたがっている</a:t>
            </a:r>
            <a:endParaRPr/>
          </a:p>
        </p:txBody>
      </p:sp>
      <p:sp>
        <p:nvSpPr>
          <p:cNvPr id="264" name="Google Shape;264;p15"/>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39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6"/>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４</a:t>
            </a:r>
            <a:r>
              <a:rPr b="1" i="0" lang="ja-JP" sz="4400" u="none" cap="none" strike="noStrike">
                <a:solidFill>
                  <a:srgbClr val="535353"/>
                </a:solidFill>
                <a:latin typeface="Arial"/>
                <a:ea typeface="Arial"/>
                <a:cs typeface="Arial"/>
                <a:sym typeface="Arial"/>
              </a:rPr>
              <a:t>章 教える内容を決める(スコープ) ⑤</a:t>
            </a:r>
            <a:endParaRPr b="1" i="0" sz="4400" u="none" cap="none" strike="noStrike">
              <a:solidFill>
                <a:srgbClr val="535353"/>
              </a:solidFill>
              <a:latin typeface="Arial"/>
              <a:ea typeface="Arial"/>
              <a:cs typeface="Arial"/>
              <a:sym typeface="Arial"/>
            </a:endParaRPr>
          </a:p>
        </p:txBody>
      </p:sp>
      <p:sp>
        <p:nvSpPr>
          <p:cNvPr id="270" name="Google Shape;270;p16"/>
          <p:cNvSpPr txBox="1"/>
          <p:nvPr/>
        </p:nvSpPr>
        <p:spPr>
          <a:xfrm>
            <a:off x="3801289" y="2265469"/>
            <a:ext cx="5541582"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③アイデアの絞り込みの方法</a:t>
            </a:r>
            <a:endParaRPr b="1" i="0" sz="3200" u="none" cap="none" strike="noStrike">
              <a:solidFill>
                <a:srgbClr val="535353"/>
              </a:solidFill>
              <a:latin typeface="Arial"/>
              <a:ea typeface="Arial"/>
              <a:cs typeface="Arial"/>
              <a:sym typeface="Arial"/>
            </a:endParaRPr>
          </a:p>
        </p:txBody>
      </p:sp>
      <p:sp>
        <p:nvSpPr>
          <p:cNvPr id="271" name="Google Shape;271;p16"/>
          <p:cNvSpPr/>
          <p:nvPr/>
        </p:nvSpPr>
        <p:spPr>
          <a:xfrm>
            <a:off x="484325" y="3323926"/>
            <a:ext cx="379046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72" name="Google Shape;272;p16"/>
          <p:cNvSpPr/>
          <p:nvPr/>
        </p:nvSpPr>
        <p:spPr>
          <a:xfrm>
            <a:off x="4626784" y="3323926"/>
            <a:ext cx="3804045"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73" name="Google Shape;273;p16"/>
          <p:cNvSpPr/>
          <p:nvPr/>
        </p:nvSpPr>
        <p:spPr>
          <a:xfrm>
            <a:off x="8788882" y="3323926"/>
            <a:ext cx="380404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74" name="Google Shape;274;p16"/>
          <p:cNvSpPr txBox="1"/>
          <p:nvPr/>
        </p:nvSpPr>
        <p:spPr>
          <a:xfrm>
            <a:off x="1404934" y="3767418"/>
            <a:ext cx="1949253"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内容の優先度</a:t>
            </a:r>
            <a:endParaRPr b="1" i="0" sz="2400" u="none" cap="none" strike="noStrike">
              <a:solidFill>
                <a:srgbClr val="535353"/>
              </a:solidFill>
              <a:latin typeface="Arial"/>
              <a:ea typeface="Arial"/>
              <a:cs typeface="Arial"/>
              <a:sym typeface="Arial"/>
            </a:endParaRPr>
          </a:p>
        </p:txBody>
      </p:sp>
      <p:sp>
        <p:nvSpPr>
          <p:cNvPr id="275" name="Google Shape;275;p16"/>
          <p:cNvSpPr txBox="1"/>
          <p:nvPr/>
        </p:nvSpPr>
        <p:spPr>
          <a:xfrm>
            <a:off x="5554182" y="3770013"/>
            <a:ext cx="1949253"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本質的な問い</a:t>
            </a:r>
            <a:endParaRPr b="1" i="0" sz="2400" u="none" cap="none" strike="noStrike">
              <a:solidFill>
                <a:srgbClr val="535353"/>
              </a:solidFill>
              <a:latin typeface="Arial"/>
              <a:ea typeface="Arial"/>
              <a:cs typeface="Arial"/>
              <a:sym typeface="Arial"/>
            </a:endParaRPr>
          </a:p>
        </p:txBody>
      </p:sp>
      <p:sp>
        <p:nvSpPr>
          <p:cNvPr id="276" name="Google Shape;276;p16"/>
          <p:cNvSpPr txBox="1"/>
          <p:nvPr/>
        </p:nvSpPr>
        <p:spPr>
          <a:xfrm>
            <a:off x="9408502" y="3770012"/>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規定時間に収める</a:t>
            </a:r>
            <a:endParaRPr b="1" i="0" sz="2400" u="none" cap="none" strike="noStrike">
              <a:solidFill>
                <a:srgbClr val="535353"/>
              </a:solidFill>
              <a:latin typeface="Arial"/>
              <a:ea typeface="Arial"/>
              <a:cs typeface="Arial"/>
              <a:sym typeface="Arial"/>
            </a:endParaRPr>
          </a:p>
        </p:txBody>
      </p:sp>
      <p:sp>
        <p:nvSpPr>
          <p:cNvPr id="277" name="Google Shape;277;p16"/>
          <p:cNvSpPr txBox="1"/>
          <p:nvPr/>
        </p:nvSpPr>
        <p:spPr>
          <a:xfrm>
            <a:off x="9023781" y="4408671"/>
            <a:ext cx="3334246" cy="1502976"/>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授業時間外に割り振る内容は、</a:t>
            </a:r>
            <a:br>
              <a:rPr b="0" i="0" lang="ja-JP" sz="1800" u="none" cap="none" strike="noStrike">
                <a:solidFill>
                  <a:srgbClr val="535353"/>
                </a:solidFill>
                <a:latin typeface="Arial"/>
                <a:ea typeface="Arial"/>
                <a:cs typeface="Arial"/>
                <a:sym typeface="Arial"/>
              </a:rPr>
            </a:br>
            <a:r>
              <a:rPr b="0" i="0" lang="ja-JP" sz="1800" u="none" cap="none" strike="noStrike">
                <a:solidFill>
                  <a:srgbClr val="535353"/>
                </a:solidFill>
                <a:latin typeface="Arial"/>
                <a:ea typeface="Arial"/>
                <a:cs typeface="Arial"/>
                <a:sym typeface="Arial"/>
              </a:rPr>
              <a:t>内容そのものに強い動機づけの</a:t>
            </a:r>
            <a:br>
              <a:rPr b="0" i="0" lang="ja-JP" sz="1800" u="none" cap="none" strike="noStrike">
                <a:solidFill>
                  <a:srgbClr val="535353"/>
                </a:solidFill>
                <a:latin typeface="Arial"/>
                <a:ea typeface="Arial"/>
                <a:cs typeface="Arial"/>
                <a:sym typeface="Arial"/>
              </a:rPr>
            </a:br>
            <a:r>
              <a:rPr b="0" i="0" lang="ja-JP" sz="1800" u="none" cap="none" strike="noStrike">
                <a:solidFill>
                  <a:srgbClr val="535353"/>
                </a:solidFill>
                <a:latin typeface="Arial"/>
                <a:ea typeface="Arial"/>
                <a:cs typeface="Arial"/>
                <a:sym typeface="Arial"/>
              </a:rPr>
              <a:t>機能があるものにする</a:t>
            </a:r>
            <a:endParaRPr b="0" i="0" sz="1800" u="none" cap="none" strike="noStrike">
              <a:solidFill>
                <a:srgbClr val="535353"/>
              </a:solidFill>
              <a:latin typeface="Arial"/>
              <a:ea typeface="Arial"/>
              <a:cs typeface="Arial"/>
              <a:sym typeface="Arial"/>
            </a:endParaRPr>
          </a:p>
        </p:txBody>
      </p:sp>
      <p:sp>
        <p:nvSpPr>
          <p:cNvPr id="278" name="Google Shape;278;p16"/>
          <p:cNvSpPr txBox="1"/>
          <p:nvPr/>
        </p:nvSpPr>
        <p:spPr>
          <a:xfrm>
            <a:off x="4767821" y="4408671"/>
            <a:ext cx="3521969" cy="2072362"/>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50000"/>
              </a:lnSpc>
              <a:spcBef>
                <a:spcPts val="1200"/>
              </a:spcBef>
              <a:spcAft>
                <a:spcPts val="0"/>
              </a:spcAft>
              <a:buClr>
                <a:srgbClr val="535353"/>
              </a:buClr>
              <a:buSzPts val="1800"/>
              <a:buFont typeface="Arial"/>
              <a:buChar char="•"/>
            </a:pPr>
            <a:r>
              <a:rPr b="0" i="0" lang="ja-JP" sz="1800" u="none" cap="none" strike="noStrike">
                <a:solidFill>
                  <a:srgbClr val="535353"/>
                </a:solidFill>
                <a:latin typeface="Arial"/>
                <a:ea typeface="Arial"/>
                <a:cs typeface="Arial"/>
                <a:sym typeface="Arial"/>
              </a:rPr>
              <a:t>授業全体、各授業に本質的な問いを用意する</a:t>
            </a:r>
            <a:endParaRPr b="0" i="0" sz="1800" u="none" cap="none" strike="noStrike">
              <a:solidFill>
                <a:srgbClr val="535353"/>
              </a:solidFill>
              <a:latin typeface="Arial"/>
              <a:ea typeface="Arial"/>
              <a:cs typeface="Arial"/>
              <a:sym typeface="Arial"/>
            </a:endParaRPr>
          </a:p>
          <a:p>
            <a:pPr indent="-285750" lvl="0" marL="285750" marR="0" rtl="0" algn="l">
              <a:lnSpc>
                <a:spcPct val="150000"/>
              </a:lnSpc>
              <a:spcBef>
                <a:spcPts val="1200"/>
              </a:spcBef>
              <a:spcAft>
                <a:spcPts val="0"/>
              </a:spcAft>
              <a:buClr>
                <a:srgbClr val="535353"/>
              </a:buClr>
              <a:buSzPts val="1800"/>
              <a:buFont typeface="Arial"/>
              <a:buChar char="•"/>
            </a:pPr>
            <a:r>
              <a:rPr b="0" i="0" lang="ja-JP" sz="1800" u="none" cap="none" strike="noStrike">
                <a:solidFill>
                  <a:srgbClr val="535353"/>
                </a:solidFill>
                <a:latin typeface="Arial"/>
                <a:ea typeface="Arial"/>
                <a:cs typeface="Arial"/>
                <a:sym typeface="Arial"/>
              </a:rPr>
              <a:t>その問いに対する答えにつながる知識に絞り込む</a:t>
            </a:r>
            <a:endParaRPr/>
          </a:p>
        </p:txBody>
      </p:sp>
      <p:sp>
        <p:nvSpPr>
          <p:cNvPr id="279" name="Google Shape;279;p16"/>
          <p:cNvSpPr txBox="1"/>
          <p:nvPr/>
        </p:nvSpPr>
        <p:spPr>
          <a:xfrm>
            <a:off x="625179" y="4263428"/>
            <a:ext cx="3508756" cy="3626634"/>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50000"/>
              </a:lnSpc>
              <a:spcBef>
                <a:spcPts val="1200"/>
              </a:spcBef>
              <a:spcAft>
                <a:spcPts val="0"/>
              </a:spcAft>
              <a:buClr>
                <a:srgbClr val="535353"/>
              </a:buClr>
              <a:buSzPts val="1800"/>
              <a:buFont typeface="Helvetica Neue"/>
              <a:buAutoNum type="arabicPeriod"/>
            </a:pPr>
            <a:r>
              <a:rPr b="0" i="0" lang="ja-JP" sz="1800" u="none" cap="none" strike="noStrike">
                <a:solidFill>
                  <a:srgbClr val="535353"/>
                </a:solidFill>
                <a:latin typeface="Arial"/>
                <a:ea typeface="Arial"/>
                <a:cs typeface="Arial"/>
                <a:sym typeface="Arial"/>
              </a:rPr>
              <a:t>全ての学生が理解すべき内容</a:t>
            </a:r>
            <a:endParaRPr b="0" i="0" sz="1800" u="none" cap="none" strike="noStrike">
              <a:solidFill>
                <a:srgbClr val="535353"/>
              </a:solidFill>
              <a:latin typeface="Arial"/>
              <a:ea typeface="Arial"/>
              <a:cs typeface="Arial"/>
              <a:sym typeface="Arial"/>
            </a:endParaRPr>
          </a:p>
          <a:p>
            <a:pPr indent="-342900" lvl="0" marL="342900" marR="0" rtl="0" algn="l">
              <a:lnSpc>
                <a:spcPct val="150000"/>
              </a:lnSpc>
              <a:spcBef>
                <a:spcPts val="1200"/>
              </a:spcBef>
              <a:spcAft>
                <a:spcPts val="0"/>
              </a:spcAft>
              <a:buClr>
                <a:srgbClr val="535353"/>
              </a:buClr>
              <a:buSzPts val="1800"/>
              <a:buFont typeface="Helvetica Neue"/>
              <a:buAutoNum type="arabicPeriod"/>
            </a:pPr>
            <a:r>
              <a:rPr b="0" i="0" lang="ja-JP" sz="1800" u="none" cap="none" strike="noStrike">
                <a:solidFill>
                  <a:srgbClr val="535353"/>
                </a:solidFill>
                <a:latin typeface="Arial"/>
                <a:ea typeface="Arial"/>
                <a:cs typeface="Arial"/>
                <a:sym typeface="Arial"/>
              </a:rPr>
              <a:t>高度な知識を得たいと考える</a:t>
            </a:r>
            <a:br>
              <a:rPr b="0" i="0" lang="ja-JP" sz="1800" u="none" cap="none" strike="noStrike">
                <a:solidFill>
                  <a:srgbClr val="535353"/>
                </a:solidFill>
                <a:latin typeface="Arial"/>
                <a:ea typeface="Arial"/>
                <a:cs typeface="Arial"/>
                <a:sym typeface="Arial"/>
              </a:rPr>
            </a:br>
            <a:r>
              <a:rPr b="0" i="0" lang="ja-JP" sz="1800" u="none" cap="none" strike="noStrike">
                <a:solidFill>
                  <a:srgbClr val="535353"/>
                </a:solidFill>
                <a:latin typeface="Arial"/>
                <a:ea typeface="Arial"/>
                <a:cs typeface="Arial"/>
                <a:sym typeface="Arial"/>
              </a:rPr>
              <a:t>全ての学生が理解すべき内容</a:t>
            </a:r>
            <a:endParaRPr b="0" i="0" sz="1800" u="none" cap="none" strike="noStrike">
              <a:solidFill>
                <a:srgbClr val="535353"/>
              </a:solidFill>
              <a:latin typeface="Arial"/>
              <a:ea typeface="Arial"/>
              <a:cs typeface="Arial"/>
              <a:sym typeface="Arial"/>
            </a:endParaRPr>
          </a:p>
          <a:p>
            <a:pPr indent="-342900" lvl="0" marL="342900" marR="0" rtl="0" algn="l">
              <a:lnSpc>
                <a:spcPct val="150000"/>
              </a:lnSpc>
              <a:spcBef>
                <a:spcPts val="1200"/>
              </a:spcBef>
              <a:spcAft>
                <a:spcPts val="0"/>
              </a:spcAft>
              <a:buClr>
                <a:srgbClr val="535353"/>
              </a:buClr>
              <a:buSzPts val="1800"/>
              <a:buFont typeface="Helvetica Neue"/>
              <a:buAutoNum type="arabicPeriod"/>
            </a:pPr>
            <a:r>
              <a:rPr b="0" i="0" lang="ja-JP" sz="1800" u="none" cap="none" strike="noStrike">
                <a:solidFill>
                  <a:srgbClr val="535353"/>
                </a:solidFill>
                <a:latin typeface="Arial"/>
                <a:ea typeface="Arial"/>
                <a:cs typeface="Arial"/>
                <a:sym typeface="Arial"/>
              </a:rPr>
              <a:t>専門的な興味と才能のある学生が理解すべき内容</a:t>
            </a:r>
            <a:endParaRPr b="0" i="0" sz="1800" u="none" cap="none" strike="noStrike">
              <a:solidFill>
                <a:srgbClr val="535353"/>
              </a:solidFill>
              <a:latin typeface="Arial"/>
              <a:ea typeface="Arial"/>
              <a:cs typeface="Arial"/>
              <a:sym typeface="Arial"/>
            </a:endParaRPr>
          </a:p>
          <a:p>
            <a:pPr indent="0" lvl="0" marL="0" marR="0" rtl="0" algn="l">
              <a:lnSpc>
                <a:spcPct val="150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→②と③は、授業外学習の課題や参考資料にする</a:t>
            </a:r>
            <a:endParaRPr b="0" i="0" sz="1800" u="none" cap="none" strike="noStrike">
              <a:solidFill>
                <a:srgbClr val="535353"/>
              </a:solidFill>
              <a:latin typeface="Arial"/>
              <a:ea typeface="Arial"/>
              <a:cs typeface="Arial"/>
              <a:sym typeface="Arial"/>
            </a:endParaRPr>
          </a:p>
        </p:txBody>
      </p:sp>
      <p:pic>
        <p:nvPicPr>
          <p:cNvPr id="280" name="Google Shape;280;p16"/>
          <p:cNvPicPr preferRelativeResize="0"/>
          <p:nvPr/>
        </p:nvPicPr>
        <p:blipFill rotWithShape="1">
          <a:blip r:embed="rId3">
            <a:alphaModFix/>
          </a:blip>
          <a:srcRect b="0" l="0" r="0" t="0"/>
          <a:stretch/>
        </p:blipFill>
        <p:spPr>
          <a:xfrm>
            <a:off x="10007965" y="6617347"/>
            <a:ext cx="1365878" cy="1365878"/>
          </a:xfrm>
          <a:prstGeom prst="rect">
            <a:avLst/>
          </a:prstGeom>
          <a:noFill/>
          <a:ln>
            <a:noFill/>
          </a:ln>
        </p:spPr>
      </p:pic>
      <p:sp>
        <p:nvSpPr>
          <p:cNvPr id="281" name="Google Shape;281;p16"/>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39-41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7"/>
          <p:cNvSpPr txBox="1"/>
          <p:nvPr/>
        </p:nvSpPr>
        <p:spPr>
          <a:xfrm>
            <a:off x="4577144" y="1435569"/>
            <a:ext cx="8427656" cy="1081087"/>
          </a:xfrm>
          <a:prstGeom prst="rect">
            <a:avLst/>
          </a:prstGeom>
          <a:noFill/>
          <a:ln>
            <a:noFill/>
          </a:ln>
        </p:spPr>
        <p:txBody>
          <a:bodyPr anchorCtr="0" anchor="ctr" bIns="50800" lIns="50800" spcFirstLastPara="1" rIns="50800" wrap="square" tIns="50800">
            <a:normAutofit fontScale="97500"/>
          </a:bodyPr>
          <a:lstStyle/>
          <a:p>
            <a:pPr indent="0" lvl="0" marL="0" marR="0" rtl="0" algn="l">
              <a:lnSpc>
                <a:spcPct val="100000"/>
              </a:lnSpc>
              <a:spcBef>
                <a:spcPts val="0"/>
              </a:spcBef>
              <a:spcAft>
                <a:spcPts val="0"/>
              </a:spcAft>
              <a:buClr>
                <a:srgbClr val="000000"/>
              </a:buClr>
              <a:buSzPct val="100000"/>
              <a:buFont typeface="Arial"/>
              <a:buNone/>
            </a:pPr>
            <a:r>
              <a:t/>
            </a:r>
            <a:endParaRPr b="1" i="0" sz="4000" u="none" cap="none" strike="noStrike">
              <a:solidFill>
                <a:srgbClr val="535353"/>
              </a:solidFill>
              <a:latin typeface="Arial"/>
              <a:ea typeface="Arial"/>
              <a:cs typeface="Arial"/>
              <a:sym typeface="Arial"/>
            </a:endParaRPr>
          </a:p>
        </p:txBody>
      </p:sp>
      <p:sp>
        <p:nvSpPr>
          <p:cNvPr id="287" name="Google Shape;287;p17"/>
          <p:cNvSpPr txBox="1"/>
          <p:nvPr/>
        </p:nvSpPr>
        <p:spPr>
          <a:xfrm>
            <a:off x="4577144" y="4592850"/>
            <a:ext cx="7571313" cy="2329601"/>
          </a:xfrm>
          <a:prstGeom prst="rect">
            <a:avLst/>
          </a:prstGeom>
          <a:noFill/>
          <a:ln>
            <a:noFill/>
          </a:ln>
        </p:spPr>
        <p:txBody>
          <a:bodyPr anchorCtr="0" anchor="t" bIns="50800" lIns="50800" spcFirstLastPara="1" rIns="50800" wrap="square" tIns="50800">
            <a:no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授業内容を設計していく上で重要</a:t>
            </a:r>
            <a:r>
              <a:rPr lang="ja-JP" sz="2400">
                <a:solidFill>
                  <a:schemeClr val="lt2"/>
                </a:solidFill>
              </a:rPr>
              <a:t>な</a:t>
            </a:r>
            <a:r>
              <a:rPr b="0" i="0" lang="ja-JP" sz="2400" u="none" cap="none" strike="noStrike">
                <a:solidFill>
                  <a:schemeClr val="lt2"/>
                </a:solidFill>
                <a:latin typeface="Arial"/>
                <a:ea typeface="Arial"/>
                <a:cs typeface="Arial"/>
                <a:sym typeface="Arial"/>
              </a:rPr>
              <a:t>シークエンスについて</a:t>
            </a:r>
            <a:r>
              <a:rPr lang="ja-JP" sz="2400">
                <a:solidFill>
                  <a:schemeClr val="lt2"/>
                </a:solidFill>
              </a:rPr>
              <a:t>理解</a:t>
            </a:r>
            <a:r>
              <a:rPr b="0" i="0" lang="ja-JP" sz="2400" u="none" cap="none" strike="noStrike">
                <a:solidFill>
                  <a:schemeClr val="lt2"/>
                </a:solidFill>
                <a:latin typeface="Arial"/>
                <a:ea typeface="Arial"/>
                <a:cs typeface="Arial"/>
                <a:sym typeface="Arial"/>
              </a:rPr>
              <a:t>する。</a:t>
            </a:r>
            <a:r>
              <a:rPr lang="ja-JP" sz="2400">
                <a:solidFill>
                  <a:schemeClr val="lt2"/>
                </a:solidFill>
              </a:rPr>
              <a:t>シークエンスとは、</a:t>
            </a:r>
            <a:r>
              <a:rPr b="0" i="0" lang="ja-JP" sz="2400" u="none" cap="none" strike="noStrike">
                <a:solidFill>
                  <a:schemeClr val="lt2"/>
                </a:solidFill>
                <a:latin typeface="Arial"/>
                <a:ea typeface="Arial"/>
                <a:cs typeface="Arial"/>
                <a:sym typeface="Arial"/>
              </a:rPr>
              <a:t>ある内容をどの順序で学んでいくか、知識をどのように構造化するか</a:t>
            </a:r>
            <a:r>
              <a:rPr lang="ja-JP" sz="2400">
                <a:solidFill>
                  <a:schemeClr val="lt2"/>
                </a:solidFill>
              </a:rPr>
              <a:t>のことである。</a:t>
            </a:r>
            <a:endParaRPr b="0" i="0" sz="2400" u="none" cap="none" strike="noStrike">
              <a:solidFill>
                <a:schemeClr val="lt2"/>
              </a:solidFill>
              <a:latin typeface="Arial"/>
              <a:ea typeface="Arial"/>
              <a:cs typeface="Arial"/>
              <a:sym typeface="Arial"/>
            </a:endParaRPr>
          </a:p>
        </p:txBody>
      </p:sp>
      <p:sp>
        <p:nvSpPr>
          <p:cNvPr id="288" name="Google Shape;288;p17"/>
          <p:cNvSpPr txBox="1"/>
          <p:nvPr/>
        </p:nvSpPr>
        <p:spPr>
          <a:xfrm>
            <a:off x="4577152" y="3133075"/>
            <a:ext cx="7725600" cy="13341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4000"/>
              <a:buFont typeface="Arial"/>
              <a:buNone/>
            </a:pPr>
            <a:r>
              <a:rPr b="1" lang="ja-JP" sz="4000">
                <a:solidFill>
                  <a:srgbClr val="535353"/>
                </a:solidFill>
              </a:rPr>
              <a:t>５</a:t>
            </a:r>
            <a:r>
              <a:rPr b="1" i="0" lang="ja-JP" sz="4000" u="none" cap="none" strike="noStrike">
                <a:solidFill>
                  <a:srgbClr val="535353"/>
                </a:solidFill>
                <a:latin typeface="Arial"/>
                <a:ea typeface="Arial"/>
                <a:cs typeface="Arial"/>
                <a:sym typeface="Arial"/>
              </a:rPr>
              <a:t>章 教える順序を決める</a:t>
            </a:r>
            <a:br>
              <a:rPr b="1" i="0" lang="ja-JP" sz="4000" u="none" cap="none" strike="noStrike">
                <a:solidFill>
                  <a:srgbClr val="535353"/>
                </a:solidFill>
                <a:latin typeface="Arial"/>
                <a:ea typeface="Arial"/>
                <a:cs typeface="Arial"/>
                <a:sym typeface="Arial"/>
              </a:rPr>
            </a:br>
            <a:r>
              <a:rPr b="1" i="0" lang="ja-JP" sz="4000" u="none" cap="none" strike="noStrike">
                <a:solidFill>
                  <a:srgbClr val="535353"/>
                </a:solidFill>
                <a:latin typeface="Arial"/>
                <a:ea typeface="Arial"/>
                <a:cs typeface="Arial"/>
                <a:sym typeface="Arial"/>
              </a:rPr>
              <a:t>(シークエンス)</a:t>
            </a:r>
            <a:endParaRPr b="1" i="0" sz="4000" u="none" cap="none" strike="noStrike">
              <a:solidFill>
                <a:srgbClr val="535353"/>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8"/>
          <p:cNvSpPr/>
          <p:nvPr/>
        </p:nvSpPr>
        <p:spPr>
          <a:xfrm>
            <a:off x="6263282" y="6138012"/>
            <a:ext cx="5076718" cy="3041988"/>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94" name="Google Shape;294;p18"/>
          <p:cNvSpPr txBox="1"/>
          <p:nvPr/>
        </p:nvSpPr>
        <p:spPr>
          <a:xfrm>
            <a:off x="788651" y="1641436"/>
            <a:ext cx="11268670" cy="902811"/>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学習順序の原理</a:t>
            </a:r>
            <a:endParaRPr b="1" i="0" sz="2800" u="none" cap="none" strike="noStrike">
              <a:solidFill>
                <a:schemeClr val="lt2"/>
              </a:solidFill>
              <a:latin typeface="Arial"/>
              <a:ea typeface="Arial"/>
              <a:cs typeface="Arial"/>
              <a:sym typeface="Arial"/>
            </a:endParaRPr>
          </a:p>
        </p:txBody>
      </p:sp>
      <p:sp>
        <p:nvSpPr>
          <p:cNvPr id="295" name="Google Shape;295;p18"/>
          <p:cNvSpPr/>
          <p:nvPr/>
        </p:nvSpPr>
        <p:spPr>
          <a:xfrm>
            <a:off x="788652" y="3275453"/>
            <a:ext cx="8573712" cy="1937118"/>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96" name="Google Shape;296;p18"/>
          <p:cNvSpPr/>
          <p:nvPr/>
        </p:nvSpPr>
        <p:spPr>
          <a:xfrm>
            <a:off x="1080173" y="3531755"/>
            <a:ext cx="1581140"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97" name="Google Shape;297;p18"/>
          <p:cNvSpPr txBox="1"/>
          <p:nvPr/>
        </p:nvSpPr>
        <p:spPr>
          <a:xfrm>
            <a:off x="1310908" y="3642674"/>
            <a:ext cx="1159338"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簡単→複雑</a:t>
            </a:r>
            <a:endParaRPr b="0" i="0" sz="1600" u="none" cap="none" strike="noStrike">
              <a:solidFill>
                <a:schemeClr val="lt2"/>
              </a:solidFill>
              <a:latin typeface="Arial"/>
              <a:ea typeface="Arial"/>
              <a:cs typeface="Arial"/>
              <a:sym typeface="Arial"/>
            </a:endParaRPr>
          </a:p>
        </p:txBody>
      </p:sp>
      <p:sp>
        <p:nvSpPr>
          <p:cNvPr id="298" name="Google Shape;298;p18"/>
          <p:cNvSpPr/>
          <p:nvPr/>
        </p:nvSpPr>
        <p:spPr>
          <a:xfrm>
            <a:off x="1080172" y="4380843"/>
            <a:ext cx="1976927"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99" name="Google Shape;299;p18"/>
          <p:cNvSpPr txBox="1"/>
          <p:nvPr/>
        </p:nvSpPr>
        <p:spPr>
          <a:xfrm>
            <a:off x="1310907" y="4495005"/>
            <a:ext cx="1568771"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具体的→抽象的</a:t>
            </a:r>
            <a:endParaRPr b="0" i="0" sz="1600" u="none" cap="none" strike="noStrike">
              <a:solidFill>
                <a:schemeClr val="lt2"/>
              </a:solidFill>
              <a:latin typeface="Arial"/>
              <a:ea typeface="Arial"/>
              <a:cs typeface="Arial"/>
              <a:sym typeface="Arial"/>
            </a:endParaRPr>
          </a:p>
        </p:txBody>
      </p:sp>
      <p:sp>
        <p:nvSpPr>
          <p:cNvPr id="300" name="Google Shape;300;p18"/>
          <p:cNvSpPr txBox="1"/>
          <p:nvPr/>
        </p:nvSpPr>
        <p:spPr>
          <a:xfrm>
            <a:off x="788651" y="2705708"/>
            <a:ext cx="2986861" cy="410369"/>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一般的な学習順序の原理</a:t>
            </a:r>
            <a:endParaRPr b="0" i="0" sz="2000" u="none" cap="none" strike="noStrike">
              <a:solidFill>
                <a:schemeClr val="lt2"/>
              </a:solidFill>
              <a:latin typeface="Arial"/>
              <a:ea typeface="Arial"/>
              <a:cs typeface="Arial"/>
              <a:sym typeface="Arial"/>
            </a:endParaRPr>
          </a:p>
        </p:txBody>
      </p:sp>
      <p:sp>
        <p:nvSpPr>
          <p:cNvPr id="301" name="Google Shape;301;p18"/>
          <p:cNvSpPr/>
          <p:nvPr/>
        </p:nvSpPr>
        <p:spPr>
          <a:xfrm>
            <a:off x="3234808" y="3531755"/>
            <a:ext cx="1581140"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02" name="Google Shape;302;p18"/>
          <p:cNvSpPr txBox="1"/>
          <p:nvPr/>
        </p:nvSpPr>
        <p:spPr>
          <a:xfrm>
            <a:off x="3465543" y="3642674"/>
            <a:ext cx="1159338"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既知→未知</a:t>
            </a:r>
            <a:endParaRPr b="0" i="0" sz="1600" u="none" cap="none" strike="noStrike">
              <a:solidFill>
                <a:schemeClr val="lt2"/>
              </a:solidFill>
              <a:latin typeface="Arial"/>
              <a:ea typeface="Arial"/>
              <a:cs typeface="Arial"/>
              <a:sym typeface="Arial"/>
            </a:endParaRPr>
          </a:p>
        </p:txBody>
      </p:sp>
      <p:sp>
        <p:nvSpPr>
          <p:cNvPr id="303" name="Google Shape;303;p18"/>
          <p:cNvSpPr/>
          <p:nvPr/>
        </p:nvSpPr>
        <p:spPr>
          <a:xfrm>
            <a:off x="5357251" y="3531755"/>
            <a:ext cx="1581140"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04" name="Google Shape;304;p18"/>
          <p:cNvSpPr txBox="1"/>
          <p:nvPr/>
        </p:nvSpPr>
        <p:spPr>
          <a:xfrm>
            <a:off x="5587986" y="3642674"/>
            <a:ext cx="1159338"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結論→理由</a:t>
            </a:r>
            <a:endParaRPr b="0" i="0" sz="1600" u="none" cap="none" strike="noStrike">
              <a:solidFill>
                <a:schemeClr val="lt2"/>
              </a:solidFill>
              <a:latin typeface="Arial"/>
              <a:ea typeface="Arial"/>
              <a:cs typeface="Arial"/>
              <a:sym typeface="Arial"/>
            </a:endParaRPr>
          </a:p>
        </p:txBody>
      </p:sp>
      <p:sp>
        <p:nvSpPr>
          <p:cNvPr id="305" name="Google Shape;305;p18"/>
          <p:cNvSpPr/>
          <p:nvPr/>
        </p:nvSpPr>
        <p:spPr>
          <a:xfrm>
            <a:off x="7494948" y="3531755"/>
            <a:ext cx="1581140"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06" name="Google Shape;306;p18"/>
          <p:cNvSpPr txBox="1"/>
          <p:nvPr/>
        </p:nvSpPr>
        <p:spPr>
          <a:xfrm>
            <a:off x="7725683" y="3642674"/>
            <a:ext cx="1159338"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個別→一般</a:t>
            </a:r>
            <a:endParaRPr b="0" i="0" sz="1600" u="none" cap="none" strike="noStrike">
              <a:solidFill>
                <a:schemeClr val="lt2"/>
              </a:solidFill>
              <a:latin typeface="Arial"/>
              <a:ea typeface="Arial"/>
              <a:cs typeface="Arial"/>
              <a:sym typeface="Arial"/>
            </a:endParaRPr>
          </a:p>
        </p:txBody>
      </p:sp>
      <p:sp>
        <p:nvSpPr>
          <p:cNvPr id="307" name="Google Shape;307;p18"/>
          <p:cNvSpPr/>
          <p:nvPr/>
        </p:nvSpPr>
        <p:spPr>
          <a:xfrm>
            <a:off x="3958470" y="4380843"/>
            <a:ext cx="2175592"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08" name="Google Shape;308;p18"/>
          <p:cNvSpPr txBox="1"/>
          <p:nvPr/>
        </p:nvSpPr>
        <p:spPr>
          <a:xfrm>
            <a:off x="4189205" y="4495005"/>
            <a:ext cx="1746192"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過去→現在→未来</a:t>
            </a:r>
            <a:endParaRPr b="0" i="0" sz="1600" u="none" cap="none" strike="noStrike">
              <a:solidFill>
                <a:schemeClr val="lt2"/>
              </a:solidFill>
              <a:latin typeface="Arial"/>
              <a:ea typeface="Arial"/>
              <a:cs typeface="Arial"/>
              <a:sym typeface="Arial"/>
            </a:endParaRPr>
          </a:p>
        </p:txBody>
      </p:sp>
      <p:sp>
        <p:nvSpPr>
          <p:cNvPr id="309" name="Google Shape;309;p18"/>
          <p:cNvSpPr/>
          <p:nvPr/>
        </p:nvSpPr>
        <p:spPr>
          <a:xfrm>
            <a:off x="6907825" y="4380843"/>
            <a:ext cx="2175592"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0" name="Google Shape;310;p18"/>
          <p:cNvSpPr txBox="1"/>
          <p:nvPr/>
        </p:nvSpPr>
        <p:spPr>
          <a:xfrm>
            <a:off x="7138560" y="4495005"/>
            <a:ext cx="1746192"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全体→詳細→全体</a:t>
            </a:r>
            <a:endParaRPr b="0" i="0" sz="1600" u="none" cap="none" strike="noStrike">
              <a:solidFill>
                <a:schemeClr val="lt2"/>
              </a:solidFill>
              <a:latin typeface="Arial"/>
              <a:ea typeface="Arial"/>
              <a:cs typeface="Arial"/>
              <a:sym typeface="Arial"/>
            </a:endParaRPr>
          </a:p>
        </p:txBody>
      </p:sp>
      <p:sp>
        <p:nvSpPr>
          <p:cNvPr id="311" name="Google Shape;311;p18"/>
          <p:cNvSpPr/>
          <p:nvPr/>
        </p:nvSpPr>
        <p:spPr>
          <a:xfrm>
            <a:off x="788651" y="6123756"/>
            <a:ext cx="5058867" cy="3056244"/>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2" name="Google Shape;312;p18"/>
          <p:cNvSpPr txBox="1"/>
          <p:nvPr/>
        </p:nvSpPr>
        <p:spPr>
          <a:xfrm>
            <a:off x="793272" y="5578316"/>
            <a:ext cx="5142125" cy="410369"/>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Ruleg と Egruleの原理　</a:t>
            </a:r>
            <a:r>
              <a:rPr b="0" i="0" lang="ja-JP" sz="1200" u="none" cap="none" strike="noStrike">
                <a:solidFill>
                  <a:schemeClr val="lt2"/>
                </a:solidFill>
                <a:latin typeface="Arial"/>
                <a:ea typeface="Arial"/>
                <a:cs typeface="Arial"/>
                <a:sym typeface="Arial"/>
              </a:rPr>
              <a:t>(バイク 2008)　</a:t>
            </a:r>
            <a:endParaRPr b="0" i="0" sz="2000" u="none" cap="none" strike="noStrike">
              <a:solidFill>
                <a:schemeClr val="lt2"/>
              </a:solidFill>
              <a:latin typeface="Arial"/>
              <a:ea typeface="Arial"/>
              <a:cs typeface="Arial"/>
              <a:sym typeface="Arial"/>
            </a:endParaRPr>
          </a:p>
        </p:txBody>
      </p:sp>
      <p:sp>
        <p:nvSpPr>
          <p:cNvPr id="313" name="Google Shape;313;p18"/>
          <p:cNvSpPr/>
          <p:nvPr/>
        </p:nvSpPr>
        <p:spPr>
          <a:xfrm>
            <a:off x="1099868" y="6442507"/>
            <a:ext cx="4282965"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4" name="Google Shape;314;p18"/>
          <p:cNvSpPr txBox="1"/>
          <p:nvPr/>
        </p:nvSpPr>
        <p:spPr>
          <a:xfrm>
            <a:off x="1330603" y="6556669"/>
            <a:ext cx="3836853"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Ruleg（Rule：理論→Example：事例）</a:t>
            </a:r>
            <a:endParaRPr b="0" i="0" sz="1600" u="none" cap="none" strike="noStrike">
              <a:solidFill>
                <a:schemeClr val="lt2"/>
              </a:solidFill>
              <a:latin typeface="Arial"/>
              <a:ea typeface="Arial"/>
              <a:cs typeface="Arial"/>
              <a:sym typeface="Arial"/>
            </a:endParaRPr>
          </a:p>
        </p:txBody>
      </p:sp>
      <p:sp>
        <p:nvSpPr>
          <p:cNvPr id="315" name="Google Shape;315;p18"/>
          <p:cNvSpPr/>
          <p:nvPr/>
        </p:nvSpPr>
        <p:spPr>
          <a:xfrm>
            <a:off x="6633592" y="6442507"/>
            <a:ext cx="4298324" cy="577136"/>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6" name="Google Shape;316;p18"/>
          <p:cNvSpPr txBox="1"/>
          <p:nvPr/>
        </p:nvSpPr>
        <p:spPr>
          <a:xfrm>
            <a:off x="6864327" y="6556669"/>
            <a:ext cx="4067589" cy="348813"/>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Egrule（ Example：事例→ Rule：理論）</a:t>
            </a:r>
            <a:endParaRPr b="0" i="0" sz="1600" u="none" cap="none" strike="noStrike">
              <a:solidFill>
                <a:schemeClr val="lt2"/>
              </a:solidFill>
              <a:latin typeface="Arial"/>
              <a:ea typeface="Arial"/>
              <a:cs typeface="Arial"/>
              <a:sym typeface="Arial"/>
            </a:endParaRPr>
          </a:p>
        </p:txBody>
      </p:sp>
      <p:sp>
        <p:nvSpPr>
          <p:cNvPr id="317" name="Google Shape;317;p18"/>
          <p:cNvSpPr txBox="1"/>
          <p:nvPr/>
        </p:nvSpPr>
        <p:spPr>
          <a:xfrm>
            <a:off x="1142253" y="7070930"/>
            <a:ext cx="4357247" cy="194925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社会人学生など、経験が豊富な学生に教える場合に有効である。</a:t>
            </a:r>
            <a:endParaRPr b="0" i="0" sz="16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最初に、「理論」を教えた方が、経験の整理や再構成を促したり、意義づけがしやすくなる。</a:t>
            </a:r>
            <a:endParaRPr b="0" i="0" sz="1600" u="none" cap="none" strike="noStrike">
              <a:solidFill>
                <a:schemeClr val="lt2"/>
              </a:solidFill>
              <a:latin typeface="Arial"/>
              <a:ea typeface="Arial"/>
              <a:cs typeface="Arial"/>
              <a:sym typeface="Arial"/>
            </a:endParaRPr>
          </a:p>
        </p:txBody>
      </p:sp>
      <p:sp>
        <p:nvSpPr>
          <p:cNvPr id="318" name="Google Shape;318;p18"/>
          <p:cNvSpPr txBox="1"/>
          <p:nvPr/>
        </p:nvSpPr>
        <p:spPr>
          <a:xfrm>
            <a:off x="6641271" y="7028881"/>
            <a:ext cx="4282965" cy="194925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経験が少ない学生やモチベーションが低い学生に教える場合に有効である。</a:t>
            </a:r>
            <a:endParaRPr b="0" i="0" sz="16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まず「事例」を教えて、具体的なイメージしやすい情報を提供した後に、「理論」を教えた方が理解しやすい。</a:t>
            </a:r>
            <a:endParaRPr b="0" i="0" sz="1600" u="none" cap="none" strike="noStrike">
              <a:solidFill>
                <a:schemeClr val="lt2"/>
              </a:solidFill>
              <a:latin typeface="Arial"/>
              <a:ea typeface="Arial"/>
              <a:cs typeface="Arial"/>
              <a:sym typeface="Arial"/>
            </a:endParaRPr>
          </a:p>
        </p:txBody>
      </p:sp>
      <p:sp>
        <p:nvSpPr>
          <p:cNvPr id="319" name="Google Shape;319;p18"/>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５</a:t>
            </a:r>
            <a:r>
              <a:rPr b="1" i="0" lang="ja-JP" sz="4400" u="none" cap="none" strike="noStrike">
                <a:solidFill>
                  <a:srgbClr val="535353"/>
                </a:solidFill>
                <a:latin typeface="Arial"/>
                <a:ea typeface="Arial"/>
                <a:cs typeface="Arial"/>
                <a:sym typeface="Arial"/>
              </a:rPr>
              <a:t>章 教える順序を決める(シークエンス) ①</a:t>
            </a:r>
            <a:endParaRPr b="1" i="0" sz="4400" u="none" cap="none" strike="noStrike">
              <a:solidFill>
                <a:srgbClr val="535353"/>
              </a:solidFill>
              <a:latin typeface="Arial"/>
              <a:ea typeface="Arial"/>
              <a:cs typeface="Arial"/>
              <a:sym typeface="Arial"/>
            </a:endParaRPr>
          </a:p>
        </p:txBody>
      </p:sp>
      <p:sp>
        <p:nvSpPr>
          <p:cNvPr id="320" name="Google Shape;320;p18"/>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43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19"/>
          <p:cNvSpPr txBox="1"/>
          <p:nvPr/>
        </p:nvSpPr>
        <p:spPr>
          <a:xfrm>
            <a:off x="788650" y="1455310"/>
            <a:ext cx="11610000" cy="1210800"/>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知識構造の</a:t>
            </a:r>
            <a:r>
              <a:rPr b="1" lang="ja-JP" sz="2800">
                <a:solidFill>
                  <a:schemeClr val="lt2"/>
                </a:solidFill>
              </a:rPr>
              <a:t>４</a:t>
            </a:r>
            <a:r>
              <a:rPr b="1" i="0" lang="ja-JP" sz="2800" u="none" cap="none" strike="noStrike">
                <a:solidFill>
                  <a:schemeClr val="lt2"/>
                </a:solidFill>
                <a:latin typeface="Arial"/>
                <a:ea typeface="Arial"/>
                <a:cs typeface="Arial"/>
                <a:sym typeface="Arial"/>
              </a:rPr>
              <a:t>つのモデル</a:t>
            </a:r>
            <a:endParaRPr/>
          </a:p>
          <a:p>
            <a:pPr indent="0" lvl="0" marL="0" marR="0" rtl="0" algn="l">
              <a:lnSpc>
                <a:spcPct val="150000"/>
              </a:lnSpc>
              <a:spcBef>
                <a:spcPts val="12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1回分の授業や連続した授業全体の設計をする場合は、知識構造のモデルが必要になる。</a:t>
            </a:r>
            <a:endParaRPr/>
          </a:p>
        </p:txBody>
      </p:sp>
      <p:sp>
        <p:nvSpPr>
          <p:cNvPr id="326" name="Google Shape;326;p19"/>
          <p:cNvSpPr/>
          <p:nvPr/>
        </p:nvSpPr>
        <p:spPr>
          <a:xfrm>
            <a:off x="788651" y="3276360"/>
            <a:ext cx="11268670" cy="2646726"/>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27" name="Google Shape;327;p19"/>
          <p:cNvSpPr/>
          <p:nvPr/>
        </p:nvSpPr>
        <p:spPr>
          <a:xfrm>
            <a:off x="3078166" y="4095812"/>
            <a:ext cx="1008223"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28" name="Google Shape;328;p19"/>
          <p:cNvSpPr txBox="1"/>
          <p:nvPr/>
        </p:nvSpPr>
        <p:spPr>
          <a:xfrm>
            <a:off x="1665564" y="3488879"/>
            <a:ext cx="3836853" cy="379591"/>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クラスター構造</a:t>
            </a:r>
            <a:endParaRPr b="0" i="0" sz="1800" u="none" cap="none" strike="noStrike">
              <a:solidFill>
                <a:schemeClr val="lt2"/>
              </a:solidFill>
              <a:latin typeface="Arial"/>
              <a:ea typeface="Arial"/>
              <a:cs typeface="Arial"/>
              <a:sym typeface="Arial"/>
            </a:endParaRPr>
          </a:p>
        </p:txBody>
      </p:sp>
      <p:sp>
        <p:nvSpPr>
          <p:cNvPr id="329" name="Google Shape;329;p19"/>
          <p:cNvSpPr/>
          <p:nvPr/>
        </p:nvSpPr>
        <p:spPr>
          <a:xfrm>
            <a:off x="1665564" y="5085346"/>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0" name="Google Shape;330;p19"/>
          <p:cNvSpPr/>
          <p:nvPr/>
        </p:nvSpPr>
        <p:spPr>
          <a:xfrm>
            <a:off x="2684951" y="5092392"/>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1" name="Google Shape;331;p19"/>
          <p:cNvSpPr/>
          <p:nvPr/>
        </p:nvSpPr>
        <p:spPr>
          <a:xfrm>
            <a:off x="3762822" y="5085347"/>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2" name="Google Shape;332;p19"/>
          <p:cNvSpPr/>
          <p:nvPr/>
        </p:nvSpPr>
        <p:spPr>
          <a:xfrm>
            <a:off x="4840693" y="5085346"/>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cxnSp>
        <p:nvCxnSpPr>
          <p:cNvPr id="333" name="Google Shape;333;p19"/>
          <p:cNvCxnSpPr>
            <a:stCxn id="327" idx="2"/>
          </p:cNvCxnSpPr>
          <p:nvPr/>
        </p:nvCxnSpPr>
        <p:spPr>
          <a:xfrm>
            <a:off x="3582278" y="4592857"/>
            <a:ext cx="0" cy="267000"/>
          </a:xfrm>
          <a:prstGeom prst="straightConnector1">
            <a:avLst/>
          </a:prstGeom>
          <a:noFill/>
          <a:ln cap="flat" cmpd="sng" w="25400">
            <a:solidFill>
              <a:srgbClr val="C7243A"/>
            </a:solidFill>
            <a:prstDash val="solid"/>
            <a:round/>
            <a:headEnd len="sm" w="sm" type="none"/>
            <a:tailEnd len="sm" w="sm" type="none"/>
          </a:ln>
        </p:spPr>
      </p:cxnSp>
      <p:cxnSp>
        <p:nvCxnSpPr>
          <p:cNvPr id="334" name="Google Shape;334;p19"/>
          <p:cNvCxnSpPr/>
          <p:nvPr/>
        </p:nvCxnSpPr>
        <p:spPr>
          <a:xfrm>
            <a:off x="2022868" y="4869107"/>
            <a:ext cx="1559409" cy="0"/>
          </a:xfrm>
          <a:prstGeom prst="straightConnector1">
            <a:avLst/>
          </a:prstGeom>
          <a:noFill/>
          <a:ln cap="flat" cmpd="sng" w="25400">
            <a:solidFill>
              <a:srgbClr val="C7243A"/>
            </a:solidFill>
            <a:prstDash val="solid"/>
            <a:round/>
            <a:headEnd len="sm" w="sm" type="none"/>
            <a:tailEnd len="sm" w="sm" type="none"/>
          </a:ln>
        </p:spPr>
      </p:cxnSp>
      <p:cxnSp>
        <p:nvCxnSpPr>
          <p:cNvPr id="335" name="Google Shape;335;p19"/>
          <p:cNvCxnSpPr/>
          <p:nvPr/>
        </p:nvCxnSpPr>
        <p:spPr>
          <a:xfrm flipH="1">
            <a:off x="2022868" y="4860978"/>
            <a:ext cx="1" cy="224368"/>
          </a:xfrm>
          <a:prstGeom prst="straightConnector1">
            <a:avLst/>
          </a:prstGeom>
          <a:noFill/>
          <a:ln cap="flat" cmpd="sng" w="25400">
            <a:solidFill>
              <a:srgbClr val="C7243A"/>
            </a:solidFill>
            <a:prstDash val="solid"/>
            <a:round/>
            <a:headEnd len="sm" w="sm" type="none"/>
            <a:tailEnd len="sm" w="sm" type="none"/>
          </a:ln>
        </p:spPr>
      </p:cxnSp>
      <p:cxnSp>
        <p:nvCxnSpPr>
          <p:cNvPr id="336" name="Google Shape;336;p19"/>
          <p:cNvCxnSpPr/>
          <p:nvPr/>
        </p:nvCxnSpPr>
        <p:spPr>
          <a:xfrm>
            <a:off x="3582277" y="4869107"/>
            <a:ext cx="1559409" cy="0"/>
          </a:xfrm>
          <a:prstGeom prst="straightConnector1">
            <a:avLst/>
          </a:prstGeom>
          <a:noFill/>
          <a:ln cap="flat" cmpd="sng" w="25400">
            <a:solidFill>
              <a:srgbClr val="C7243A"/>
            </a:solidFill>
            <a:prstDash val="solid"/>
            <a:round/>
            <a:headEnd len="sm" w="sm" type="none"/>
            <a:tailEnd len="sm" w="sm" type="none"/>
          </a:ln>
        </p:spPr>
      </p:cxnSp>
      <p:cxnSp>
        <p:nvCxnSpPr>
          <p:cNvPr id="337" name="Google Shape;337;p19"/>
          <p:cNvCxnSpPr/>
          <p:nvPr/>
        </p:nvCxnSpPr>
        <p:spPr>
          <a:xfrm flipH="1">
            <a:off x="3047267" y="4870754"/>
            <a:ext cx="1" cy="224368"/>
          </a:xfrm>
          <a:prstGeom prst="straightConnector1">
            <a:avLst/>
          </a:prstGeom>
          <a:noFill/>
          <a:ln cap="flat" cmpd="sng" w="25400">
            <a:solidFill>
              <a:srgbClr val="C7243A"/>
            </a:solidFill>
            <a:prstDash val="solid"/>
            <a:round/>
            <a:headEnd len="sm" w="sm" type="none"/>
            <a:tailEnd len="sm" w="sm" type="none"/>
          </a:ln>
        </p:spPr>
      </p:cxnSp>
      <p:cxnSp>
        <p:nvCxnSpPr>
          <p:cNvPr id="338" name="Google Shape;338;p19"/>
          <p:cNvCxnSpPr/>
          <p:nvPr/>
        </p:nvCxnSpPr>
        <p:spPr>
          <a:xfrm flipH="1">
            <a:off x="4117286" y="4850049"/>
            <a:ext cx="1" cy="224368"/>
          </a:xfrm>
          <a:prstGeom prst="straightConnector1">
            <a:avLst/>
          </a:prstGeom>
          <a:noFill/>
          <a:ln cap="flat" cmpd="sng" w="25400">
            <a:solidFill>
              <a:srgbClr val="C7243A"/>
            </a:solidFill>
            <a:prstDash val="solid"/>
            <a:round/>
            <a:headEnd len="sm" w="sm" type="none"/>
            <a:tailEnd len="sm" w="sm" type="none"/>
          </a:ln>
        </p:spPr>
      </p:cxnSp>
      <p:cxnSp>
        <p:nvCxnSpPr>
          <p:cNvPr id="339" name="Google Shape;339;p19"/>
          <p:cNvCxnSpPr/>
          <p:nvPr/>
        </p:nvCxnSpPr>
        <p:spPr>
          <a:xfrm flipH="1">
            <a:off x="5141685" y="4859825"/>
            <a:ext cx="1" cy="224368"/>
          </a:xfrm>
          <a:prstGeom prst="straightConnector1">
            <a:avLst/>
          </a:prstGeom>
          <a:noFill/>
          <a:ln cap="flat" cmpd="sng" w="25400">
            <a:solidFill>
              <a:srgbClr val="C7243A"/>
            </a:solidFill>
            <a:prstDash val="solid"/>
            <a:round/>
            <a:headEnd len="sm" w="sm" type="none"/>
            <a:tailEnd len="sm" w="sm" type="none"/>
          </a:ln>
        </p:spPr>
      </p:cxnSp>
      <p:sp>
        <p:nvSpPr>
          <p:cNvPr id="340" name="Google Shape;340;p19"/>
          <p:cNvSpPr/>
          <p:nvPr/>
        </p:nvSpPr>
        <p:spPr>
          <a:xfrm>
            <a:off x="786935" y="6250836"/>
            <a:ext cx="11270386" cy="2929164"/>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cxnSp>
        <p:nvCxnSpPr>
          <p:cNvPr id="341" name="Google Shape;341;p19"/>
          <p:cNvCxnSpPr/>
          <p:nvPr/>
        </p:nvCxnSpPr>
        <p:spPr>
          <a:xfrm>
            <a:off x="3394713" y="7519230"/>
            <a:ext cx="238603" cy="578338"/>
          </a:xfrm>
          <a:prstGeom prst="straightConnector1">
            <a:avLst/>
          </a:prstGeom>
          <a:noFill/>
          <a:ln cap="flat" cmpd="sng" w="25400">
            <a:solidFill>
              <a:srgbClr val="C7243A"/>
            </a:solidFill>
            <a:prstDash val="solid"/>
            <a:round/>
            <a:headEnd len="sm" w="sm" type="none"/>
            <a:tailEnd len="med" w="med" type="triangle"/>
          </a:ln>
        </p:spPr>
      </p:cxnSp>
      <p:cxnSp>
        <p:nvCxnSpPr>
          <p:cNvPr id="342" name="Google Shape;342;p19"/>
          <p:cNvCxnSpPr>
            <a:stCxn id="343" idx="1"/>
          </p:cNvCxnSpPr>
          <p:nvPr/>
        </p:nvCxnSpPr>
        <p:spPr>
          <a:xfrm>
            <a:off x="1615490" y="7513252"/>
            <a:ext cx="251400" cy="0"/>
          </a:xfrm>
          <a:prstGeom prst="straightConnector1">
            <a:avLst/>
          </a:prstGeom>
          <a:noFill/>
          <a:ln cap="flat" cmpd="sng" w="25400">
            <a:solidFill>
              <a:srgbClr val="C7243A"/>
            </a:solidFill>
            <a:prstDash val="solid"/>
            <a:round/>
            <a:headEnd len="sm" w="sm" type="none"/>
            <a:tailEnd len="med" w="med" type="triangle"/>
          </a:ln>
        </p:spPr>
      </p:cxnSp>
      <p:sp>
        <p:nvSpPr>
          <p:cNvPr id="344" name="Google Shape;344;p19"/>
          <p:cNvSpPr txBox="1"/>
          <p:nvPr/>
        </p:nvSpPr>
        <p:spPr>
          <a:xfrm>
            <a:off x="1621861" y="6383131"/>
            <a:ext cx="3836853" cy="379591"/>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順序構造</a:t>
            </a:r>
            <a:endParaRPr b="0" i="0" sz="1800" u="none" cap="none" strike="noStrike">
              <a:solidFill>
                <a:schemeClr val="lt2"/>
              </a:solidFill>
              <a:latin typeface="Arial"/>
              <a:ea typeface="Arial"/>
              <a:cs typeface="Arial"/>
              <a:sym typeface="Arial"/>
            </a:endParaRPr>
          </a:p>
        </p:txBody>
      </p:sp>
      <p:sp>
        <p:nvSpPr>
          <p:cNvPr id="345" name="Google Shape;345;p19"/>
          <p:cNvSpPr/>
          <p:nvPr/>
        </p:nvSpPr>
        <p:spPr>
          <a:xfrm>
            <a:off x="965074" y="7256328"/>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46" name="Google Shape;346;p19"/>
          <p:cNvSpPr txBox="1"/>
          <p:nvPr/>
        </p:nvSpPr>
        <p:spPr>
          <a:xfrm>
            <a:off x="787265" y="7339876"/>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①</a:t>
            </a:r>
            <a:endParaRPr b="0" i="0" sz="1600" u="none" cap="none" strike="noStrike">
              <a:solidFill>
                <a:schemeClr val="lt2"/>
              </a:solidFill>
              <a:latin typeface="Arial"/>
              <a:ea typeface="Arial"/>
              <a:cs typeface="Arial"/>
              <a:sym typeface="Arial"/>
            </a:endParaRPr>
          </a:p>
        </p:txBody>
      </p:sp>
      <p:sp>
        <p:nvSpPr>
          <p:cNvPr id="347" name="Google Shape;347;p19"/>
          <p:cNvSpPr/>
          <p:nvPr/>
        </p:nvSpPr>
        <p:spPr>
          <a:xfrm>
            <a:off x="1822983" y="7248873"/>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48" name="Google Shape;348;p19"/>
          <p:cNvSpPr txBox="1"/>
          <p:nvPr/>
        </p:nvSpPr>
        <p:spPr>
          <a:xfrm>
            <a:off x="3042255" y="4160491"/>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A</a:t>
            </a:r>
            <a:endParaRPr b="0" i="0" sz="1600" u="none" cap="none" strike="noStrike">
              <a:solidFill>
                <a:schemeClr val="lt2"/>
              </a:solidFill>
              <a:latin typeface="Arial"/>
              <a:ea typeface="Arial"/>
              <a:cs typeface="Arial"/>
              <a:sym typeface="Arial"/>
            </a:endParaRPr>
          </a:p>
        </p:txBody>
      </p:sp>
      <p:sp>
        <p:nvSpPr>
          <p:cNvPr id="349" name="Google Shape;349;p19"/>
          <p:cNvSpPr/>
          <p:nvPr/>
        </p:nvSpPr>
        <p:spPr>
          <a:xfrm>
            <a:off x="2693376" y="7250611"/>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50" name="Google Shape;350;p19"/>
          <p:cNvSpPr txBox="1"/>
          <p:nvPr/>
        </p:nvSpPr>
        <p:spPr>
          <a:xfrm>
            <a:off x="1474501" y="5159994"/>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1</a:t>
            </a:r>
            <a:endParaRPr/>
          </a:p>
        </p:txBody>
      </p:sp>
      <p:cxnSp>
        <p:nvCxnSpPr>
          <p:cNvPr id="351" name="Google Shape;351;p19"/>
          <p:cNvCxnSpPr/>
          <p:nvPr/>
        </p:nvCxnSpPr>
        <p:spPr>
          <a:xfrm>
            <a:off x="2537592" y="7508529"/>
            <a:ext cx="251342" cy="0"/>
          </a:xfrm>
          <a:prstGeom prst="straightConnector1">
            <a:avLst/>
          </a:prstGeom>
          <a:noFill/>
          <a:ln cap="flat" cmpd="sng" w="25400">
            <a:solidFill>
              <a:srgbClr val="C7243A"/>
            </a:solidFill>
            <a:prstDash val="solid"/>
            <a:round/>
            <a:headEnd len="sm" w="sm" type="none"/>
            <a:tailEnd len="med" w="med" type="triangle"/>
          </a:ln>
        </p:spPr>
      </p:cxnSp>
      <p:sp>
        <p:nvSpPr>
          <p:cNvPr id="352" name="Google Shape;352;p19"/>
          <p:cNvSpPr txBox="1"/>
          <p:nvPr/>
        </p:nvSpPr>
        <p:spPr>
          <a:xfrm>
            <a:off x="2503466" y="5173082"/>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2</a:t>
            </a:r>
            <a:endParaRPr b="0" i="0" sz="1600" u="none" cap="none" strike="noStrike">
              <a:solidFill>
                <a:schemeClr val="lt2"/>
              </a:solidFill>
              <a:latin typeface="Arial"/>
              <a:ea typeface="Arial"/>
              <a:cs typeface="Arial"/>
              <a:sym typeface="Arial"/>
            </a:endParaRPr>
          </a:p>
        </p:txBody>
      </p:sp>
      <p:sp>
        <p:nvSpPr>
          <p:cNvPr id="353" name="Google Shape;353;p19"/>
          <p:cNvSpPr txBox="1"/>
          <p:nvPr/>
        </p:nvSpPr>
        <p:spPr>
          <a:xfrm>
            <a:off x="3586939" y="5182370"/>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3</a:t>
            </a:r>
            <a:endParaRPr b="0" i="0" sz="1600" u="none" cap="none" strike="noStrike">
              <a:solidFill>
                <a:schemeClr val="lt2"/>
              </a:solidFill>
              <a:latin typeface="Arial"/>
              <a:ea typeface="Arial"/>
              <a:cs typeface="Arial"/>
              <a:sym typeface="Arial"/>
            </a:endParaRPr>
          </a:p>
        </p:txBody>
      </p:sp>
      <p:sp>
        <p:nvSpPr>
          <p:cNvPr id="354" name="Google Shape;354;p19"/>
          <p:cNvSpPr txBox="1"/>
          <p:nvPr/>
        </p:nvSpPr>
        <p:spPr>
          <a:xfrm>
            <a:off x="4625331" y="5157750"/>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4</a:t>
            </a:r>
            <a:endParaRPr/>
          </a:p>
        </p:txBody>
      </p:sp>
      <p:sp>
        <p:nvSpPr>
          <p:cNvPr id="355" name="Google Shape;355;p19"/>
          <p:cNvSpPr txBox="1"/>
          <p:nvPr/>
        </p:nvSpPr>
        <p:spPr>
          <a:xfrm>
            <a:off x="2503466" y="7328865"/>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③</a:t>
            </a:r>
            <a:endParaRPr b="0" i="0" sz="1600" u="none" cap="none" strike="noStrike">
              <a:solidFill>
                <a:schemeClr val="lt2"/>
              </a:solidFill>
              <a:latin typeface="Arial"/>
              <a:ea typeface="Arial"/>
              <a:cs typeface="Arial"/>
              <a:sym typeface="Arial"/>
            </a:endParaRPr>
          </a:p>
        </p:txBody>
      </p:sp>
      <p:sp>
        <p:nvSpPr>
          <p:cNvPr id="356" name="Google Shape;356;p19"/>
          <p:cNvSpPr txBox="1"/>
          <p:nvPr/>
        </p:nvSpPr>
        <p:spPr>
          <a:xfrm>
            <a:off x="7236103" y="3734346"/>
            <a:ext cx="4656702" cy="1641475"/>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あるトピックに関して、並列関係の知識を提示する場合、1つの上位情報の下に関連性の高い下位情報が列挙され紐づけられた構造である。</a:t>
            </a:r>
            <a:endParaRPr b="0" i="0" sz="16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初学者への知識の伝達に向いている。</a:t>
            </a:r>
            <a:endParaRPr b="0" i="0" sz="1600" u="none" cap="none" strike="noStrike">
              <a:solidFill>
                <a:schemeClr val="lt2"/>
              </a:solidFill>
              <a:latin typeface="Arial"/>
              <a:ea typeface="Arial"/>
              <a:cs typeface="Arial"/>
              <a:sym typeface="Arial"/>
            </a:endParaRPr>
          </a:p>
        </p:txBody>
      </p:sp>
      <p:sp>
        <p:nvSpPr>
          <p:cNvPr id="357" name="Google Shape;357;p19"/>
          <p:cNvSpPr txBox="1"/>
          <p:nvPr/>
        </p:nvSpPr>
        <p:spPr>
          <a:xfrm>
            <a:off x="7232211" y="6383131"/>
            <a:ext cx="4660594" cy="210314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直線的, 循環的な構造である。</a:t>
            </a:r>
            <a:endParaRPr b="0" i="0" sz="16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記憶の確認や要約を行うことが必要である。</a:t>
            </a:r>
            <a:endParaRPr b="0" i="0" sz="16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具体的な構造</a:t>
            </a:r>
            <a:br>
              <a:rPr b="0" i="0" lang="ja-JP" sz="1600" u="none" cap="none" strike="noStrike">
                <a:solidFill>
                  <a:schemeClr val="lt2"/>
                </a:solidFill>
                <a:latin typeface="Arial"/>
                <a:ea typeface="Arial"/>
                <a:cs typeface="Arial"/>
                <a:sym typeface="Arial"/>
              </a:rPr>
            </a:br>
            <a:r>
              <a:rPr b="0" i="0" lang="ja-JP" sz="1600" u="none" cap="none" strike="noStrike">
                <a:solidFill>
                  <a:schemeClr val="lt2"/>
                </a:solidFill>
                <a:latin typeface="Arial"/>
                <a:ea typeface="Arial"/>
                <a:cs typeface="Arial"/>
                <a:sym typeface="Arial"/>
              </a:rPr>
              <a:t>時系列構造、因果関係構造、比較構造、空間・図形構造、帰納法と演繹法</a:t>
            </a:r>
            <a:endParaRPr b="0" i="0" sz="1600" u="none" cap="none" strike="noStrike">
              <a:solidFill>
                <a:schemeClr val="lt2"/>
              </a:solidFill>
              <a:latin typeface="Arial"/>
              <a:ea typeface="Arial"/>
              <a:cs typeface="Arial"/>
              <a:sym typeface="Arial"/>
            </a:endParaRPr>
          </a:p>
        </p:txBody>
      </p:sp>
      <p:sp>
        <p:nvSpPr>
          <p:cNvPr id="358" name="Google Shape;358;p19"/>
          <p:cNvSpPr/>
          <p:nvPr/>
        </p:nvSpPr>
        <p:spPr>
          <a:xfrm>
            <a:off x="3604654" y="8071823"/>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59" name="Google Shape;359;p19"/>
          <p:cNvSpPr txBox="1"/>
          <p:nvPr/>
        </p:nvSpPr>
        <p:spPr>
          <a:xfrm>
            <a:off x="3426845" y="8155371"/>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①</a:t>
            </a:r>
            <a:endParaRPr b="0" i="0" sz="1600" u="none" cap="none" strike="noStrike">
              <a:solidFill>
                <a:schemeClr val="lt2"/>
              </a:solidFill>
              <a:latin typeface="Arial"/>
              <a:ea typeface="Arial"/>
              <a:cs typeface="Arial"/>
              <a:sym typeface="Arial"/>
            </a:endParaRPr>
          </a:p>
        </p:txBody>
      </p:sp>
      <p:sp>
        <p:nvSpPr>
          <p:cNvPr id="360" name="Google Shape;360;p19"/>
          <p:cNvSpPr/>
          <p:nvPr/>
        </p:nvSpPr>
        <p:spPr>
          <a:xfrm>
            <a:off x="3800509" y="7663506"/>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61" name="Google Shape;361;p19"/>
          <p:cNvSpPr txBox="1"/>
          <p:nvPr/>
        </p:nvSpPr>
        <p:spPr>
          <a:xfrm>
            <a:off x="3610182" y="7748755"/>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②</a:t>
            </a:r>
            <a:endParaRPr b="0" i="0" sz="1600" u="none" cap="none" strike="noStrike">
              <a:solidFill>
                <a:schemeClr val="lt2"/>
              </a:solidFill>
              <a:latin typeface="Arial"/>
              <a:ea typeface="Arial"/>
              <a:cs typeface="Arial"/>
              <a:sym typeface="Arial"/>
            </a:endParaRPr>
          </a:p>
        </p:txBody>
      </p:sp>
      <p:sp>
        <p:nvSpPr>
          <p:cNvPr id="362" name="Google Shape;362;p19"/>
          <p:cNvSpPr/>
          <p:nvPr/>
        </p:nvSpPr>
        <p:spPr>
          <a:xfrm>
            <a:off x="3967702" y="7240295"/>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cxnSp>
        <p:nvCxnSpPr>
          <p:cNvPr id="363" name="Google Shape;363;p19"/>
          <p:cNvCxnSpPr>
            <a:stCxn id="364" idx="2"/>
          </p:cNvCxnSpPr>
          <p:nvPr/>
        </p:nvCxnSpPr>
        <p:spPr>
          <a:xfrm>
            <a:off x="5153533" y="7735482"/>
            <a:ext cx="387600" cy="1063500"/>
          </a:xfrm>
          <a:prstGeom prst="straightConnector1">
            <a:avLst/>
          </a:prstGeom>
          <a:noFill/>
          <a:ln cap="flat" cmpd="sng" w="25400">
            <a:solidFill>
              <a:srgbClr val="C7243A"/>
            </a:solidFill>
            <a:prstDash val="solid"/>
            <a:round/>
            <a:headEnd len="sm" w="sm" type="none"/>
            <a:tailEnd len="med" w="med" type="triangle"/>
          </a:ln>
        </p:spPr>
      </p:cxnSp>
      <p:sp>
        <p:nvSpPr>
          <p:cNvPr id="365" name="Google Shape;365;p19"/>
          <p:cNvSpPr txBox="1"/>
          <p:nvPr/>
        </p:nvSpPr>
        <p:spPr>
          <a:xfrm>
            <a:off x="3776639" y="7318063"/>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③</a:t>
            </a:r>
            <a:endParaRPr b="0" i="0" sz="1600" u="none" cap="none" strike="noStrike">
              <a:solidFill>
                <a:schemeClr val="lt2"/>
              </a:solidFill>
              <a:latin typeface="Arial"/>
              <a:ea typeface="Arial"/>
              <a:cs typeface="Arial"/>
              <a:sym typeface="Arial"/>
            </a:endParaRPr>
          </a:p>
        </p:txBody>
      </p:sp>
      <p:sp>
        <p:nvSpPr>
          <p:cNvPr id="343" name="Google Shape;343;p19"/>
          <p:cNvSpPr txBox="1"/>
          <p:nvPr/>
        </p:nvSpPr>
        <p:spPr>
          <a:xfrm>
            <a:off x="1615490" y="7338845"/>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②</a:t>
            </a:r>
            <a:endParaRPr b="0" i="0" sz="1600" u="none" cap="none" strike="noStrike">
              <a:solidFill>
                <a:schemeClr val="lt2"/>
              </a:solidFill>
              <a:latin typeface="Arial"/>
              <a:ea typeface="Arial"/>
              <a:cs typeface="Arial"/>
              <a:sym typeface="Arial"/>
            </a:endParaRPr>
          </a:p>
        </p:txBody>
      </p:sp>
      <p:sp>
        <p:nvSpPr>
          <p:cNvPr id="366" name="Google Shape;366;p19"/>
          <p:cNvSpPr/>
          <p:nvPr/>
        </p:nvSpPr>
        <p:spPr>
          <a:xfrm>
            <a:off x="5516171" y="8453964"/>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67" name="Google Shape;367;p19"/>
          <p:cNvSpPr txBox="1"/>
          <p:nvPr/>
        </p:nvSpPr>
        <p:spPr>
          <a:xfrm>
            <a:off x="5338362" y="8537512"/>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①</a:t>
            </a:r>
            <a:endParaRPr b="0" i="0" sz="1600" u="none" cap="none" strike="noStrike">
              <a:solidFill>
                <a:schemeClr val="lt2"/>
              </a:solidFill>
              <a:latin typeface="Arial"/>
              <a:ea typeface="Arial"/>
              <a:cs typeface="Arial"/>
              <a:sym typeface="Arial"/>
            </a:endParaRPr>
          </a:p>
        </p:txBody>
      </p:sp>
      <p:sp>
        <p:nvSpPr>
          <p:cNvPr id="368" name="Google Shape;368;p19"/>
          <p:cNvSpPr/>
          <p:nvPr/>
        </p:nvSpPr>
        <p:spPr>
          <a:xfrm>
            <a:off x="5712026" y="8045647"/>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69" name="Google Shape;369;p19"/>
          <p:cNvSpPr txBox="1"/>
          <p:nvPr/>
        </p:nvSpPr>
        <p:spPr>
          <a:xfrm>
            <a:off x="5521699" y="8130896"/>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②</a:t>
            </a:r>
            <a:endParaRPr b="0" i="0" sz="1600" u="none" cap="none" strike="noStrike">
              <a:solidFill>
                <a:schemeClr val="lt2"/>
              </a:solidFill>
              <a:latin typeface="Arial"/>
              <a:ea typeface="Arial"/>
              <a:cs typeface="Arial"/>
              <a:sym typeface="Arial"/>
            </a:endParaRPr>
          </a:p>
        </p:txBody>
      </p:sp>
      <p:sp>
        <p:nvSpPr>
          <p:cNvPr id="370" name="Google Shape;370;p19"/>
          <p:cNvSpPr/>
          <p:nvPr/>
        </p:nvSpPr>
        <p:spPr>
          <a:xfrm>
            <a:off x="5879219" y="7622436"/>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71" name="Google Shape;371;p19"/>
          <p:cNvSpPr txBox="1"/>
          <p:nvPr/>
        </p:nvSpPr>
        <p:spPr>
          <a:xfrm>
            <a:off x="5688156" y="7700204"/>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③</a:t>
            </a:r>
            <a:endParaRPr b="0" i="0" sz="1600" u="none" cap="none" strike="noStrike">
              <a:solidFill>
                <a:schemeClr val="lt2"/>
              </a:solidFill>
              <a:latin typeface="Arial"/>
              <a:ea typeface="Arial"/>
              <a:cs typeface="Arial"/>
              <a:sym typeface="Arial"/>
            </a:endParaRPr>
          </a:p>
        </p:txBody>
      </p:sp>
      <p:sp>
        <p:nvSpPr>
          <p:cNvPr id="372" name="Google Shape;372;p19"/>
          <p:cNvSpPr/>
          <p:nvPr/>
        </p:nvSpPr>
        <p:spPr>
          <a:xfrm>
            <a:off x="6172219" y="7218860"/>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73" name="Google Shape;373;p19"/>
          <p:cNvSpPr txBox="1"/>
          <p:nvPr/>
        </p:nvSpPr>
        <p:spPr>
          <a:xfrm>
            <a:off x="5994410" y="7302408"/>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④</a:t>
            </a:r>
            <a:endParaRPr b="0" i="0" sz="1600" u="none" cap="none" strike="noStrike">
              <a:solidFill>
                <a:schemeClr val="lt2"/>
              </a:solidFill>
              <a:latin typeface="Arial"/>
              <a:ea typeface="Arial"/>
              <a:cs typeface="Arial"/>
              <a:sym typeface="Arial"/>
            </a:endParaRPr>
          </a:p>
        </p:txBody>
      </p:sp>
      <p:sp>
        <p:nvSpPr>
          <p:cNvPr id="374" name="Google Shape;374;p19"/>
          <p:cNvSpPr txBox="1"/>
          <p:nvPr/>
        </p:nvSpPr>
        <p:spPr>
          <a:xfrm>
            <a:off x="4147157" y="6805006"/>
            <a:ext cx="994528" cy="394980"/>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記憶の確認</a:t>
            </a:r>
            <a:endParaRPr b="0" i="0" sz="1200" u="none" cap="none" strike="noStrike">
              <a:solidFill>
                <a:schemeClr val="lt2"/>
              </a:solidFill>
              <a:latin typeface="Arial"/>
              <a:ea typeface="Arial"/>
              <a:cs typeface="Arial"/>
              <a:sym typeface="Arial"/>
            </a:endParaRPr>
          </a:p>
        </p:txBody>
      </p:sp>
      <p:sp>
        <p:nvSpPr>
          <p:cNvPr id="375" name="Google Shape;375;p19"/>
          <p:cNvSpPr txBox="1"/>
          <p:nvPr/>
        </p:nvSpPr>
        <p:spPr>
          <a:xfrm>
            <a:off x="6019004" y="6780782"/>
            <a:ext cx="994528" cy="39498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要約</a:t>
            </a:r>
            <a:endParaRPr b="0" i="0" sz="1200" u="none" cap="none" strike="noStrike">
              <a:solidFill>
                <a:schemeClr val="lt2"/>
              </a:solidFill>
              <a:latin typeface="Arial"/>
              <a:ea typeface="Arial"/>
              <a:cs typeface="Arial"/>
              <a:sym typeface="Arial"/>
            </a:endParaRPr>
          </a:p>
        </p:txBody>
      </p:sp>
      <p:sp>
        <p:nvSpPr>
          <p:cNvPr id="364" name="Google Shape;364;p19"/>
          <p:cNvSpPr/>
          <p:nvPr/>
        </p:nvSpPr>
        <p:spPr>
          <a:xfrm>
            <a:off x="4796229" y="7238437"/>
            <a:ext cx="714609" cy="497045"/>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76" name="Google Shape;376;p19"/>
          <p:cNvSpPr txBox="1"/>
          <p:nvPr/>
        </p:nvSpPr>
        <p:spPr>
          <a:xfrm>
            <a:off x="4605071" y="7331236"/>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④</a:t>
            </a:r>
            <a:endParaRPr b="0" i="0" sz="1600" u="none" cap="none" strike="noStrike">
              <a:solidFill>
                <a:schemeClr val="lt2"/>
              </a:solidFill>
              <a:latin typeface="Arial"/>
              <a:ea typeface="Arial"/>
              <a:cs typeface="Arial"/>
              <a:sym typeface="Arial"/>
            </a:endParaRPr>
          </a:p>
        </p:txBody>
      </p:sp>
      <p:cxnSp>
        <p:nvCxnSpPr>
          <p:cNvPr id="377" name="Google Shape;377;p19"/>
          <p:cNvCxnSpPr/>
          <p:nvPr/>
        </p:nvCxnSpPr>
        <p:spPr>
          <a:xfrm>
            <a:off x="4640445" y="7496355"/>
            <a:ext cx="251342" cy="0"/>
          </a:xfrm>
          <a:prstGeom prst="straightConnector1">
            <a:avLst/>
          </a:prstGeom>
          <a:noFill/>
          <a:ln cap="flat" cmpd="sng" w="25400">
            <a:solidFill>
              <a:srgbClr val="C7243A"/>
            </a:solidFill>
            <a:prstDash val="solid"/>
            <a:round/>
            <a:headEnd len="sm" w="sm" type="none"/>
            <a:tailEnd len="med" w="med" type="triangle"/>
          </a:ln>
        </p:spPr>
      </p:cxnSp>
      <p:sp>
        <p:nvSpPr>
          <p:cNvPr id="378" name="Google Shape;378;p19"/>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５</a:t>
            </a:r>
            <a:r>
              <a:rPr b="1" i="0" lang="ja-JP" sz="4400" u="none" cap="none" strike="noStrike">
                <a:solidFill>
                  <a:srgbClr val="535353"/>
                </a:solidFill>
                <a:latin typeface="Arial"/>
                <a:ea typeface="Arial"/>
                <a:cs typeface="Arial"/>
                <a:sym typeface="Arial"/>
              </a:rPr>
              <a:t>章 教える順序を決める(シークエンス) ②</a:t>
            </a:r>
            <a:endParaRPr b="1" i="0" sz="4400" u="none" cap="none" strike="noStrike">
              <a:solidFill>
                <a:srgbClr val="535353"/>
              </a:solidFill>
              <a:latin typeface="Arial"/>
              <a:ea typeface="Arial"/>
              <a:cs typeface="Arial"/>
              <a:sym typeface="Arial"/>
            </a:endParaRPr>
          </a:p>
        </p:txBody>
      </p:sp>
      <p:sp>
        <p:nvSpPr>
          <p:cNvPr id="379" name="Google Shape;379;p19"/>
          <p:cNvSpPr txBox="1"/>
          <p:nvPr/>
        </p:nvSpPr>
        <p:spPr>
          <a:xfrm>
            <a:off x="8270918" y="8744241"/>
            <a:ext cx="3621887" cy="287258"/>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0"/>
              </a:spcBef>
              <a:spcAft>
                <a:spcPts val="0"/>
              </a:spcAft>
              <a:buClr>
                <a:srgbClr val="535353"/>
              </a:buClr>
              <a:buSzPts val="1200"/>
              <a:buFont typeface="Arial"/>
              <a:buNone/>
            </a:pPr>
            <a:r>
              <a:rPr b="0" i="0" lang="ja-JP" sz="1200" u="none" cap="none" strike="noStrike">
                <a:solidFill>
                  <a:srgbClr val="535353"/>
                </a:solidFill>
                <a:latin typeface="Arial"/>
                <a:ea typeface="Arial"/>
                <a:cs typeface="Arial"/>
                <a:sym typeface="Arial"/>
              </a:rPr>
              <a:t>出所 ブライ1985, p</a:t>
            </a:r>
            <a:r>
              <a:rPr lang="ja-JP" sz="1200">
                <a:solidFill>
                  <a:srgbClr val="535353"/>
                </a:solidFill>
              </a:rPr>
              <a:t>.</a:t>
            </a:r>
            <a:r>
              <a:rPr b="0" i="0" lang="ja-JP" sz="1200" u="none" cap="none" strike="noStrike">
                <a:solidFill>
                  <a:srgbClr val="535353"/>
                </a:solidFill>
                <a:latin typeface="Arial"/>
                <a:ea typeface="Arial"/>
                <a:cs typeface="Arial"/>
                <a:sym typeface="Arial"/>
              </a:rPr>
              <a:t>109を参考に作成</a:t>
            </a:r>
            <a:endParaRPr b="0" i="0" sz="1200" u="none" cap="none" strike="noStrike">
              <a:solidFill>
                <a:srgbClr val="535353"/>
              </a:solidFill>
              <a:latin typeface="Arial"/>
              <a:ea typeface="Arial"/>
              <a:cs typeface="Arial"/>
              <a:sym typeface="Arial"/>
            </a:endParaRPr>
          </a:p>
        </p:txBody>
      </p:sp>
      <p:sp>
        <p:nvSpPr>
          <p:cNvPr id="380" name="Google Shape;380;p19"/>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44-45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20"/>
          <p:cNvSpPr/>
          <p:nvPr/>
        </p:nvSpPr>
        <p:spPr>
          <a:xfrm>
            <a:off x="786935" y="6250836"/>
            <a:ext cx="11270386" cy="2929164"/>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86" name="Google Shape;386;p20"/>
          <p:cNvSpPr/>
          <p:nvPr/>
        </p:nvSpPr>
        <p:spPr>
          <a:xfrm>
            <a:off x="788651" y="3276360"/>
            <a:ext cx="11268670" cy="2646726"/>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cxnSp>
        <p:nvCxnSpPr>
          <p:cNvPr id="387" name="Google Shape;387;p20"/>
          <p:cNvCxnSpPr/>
          <p:nvPr/>
        </p:nvCxnSpPr>
        <p:spPr>
          <a:xfrm>
            <a:off x="2927478" y="5082223"/>
            <a:ext cx="1" cy="153602"/>
          </a:xfrm>
          <a:prstGeom prst="straightConnector1">
            <a:avLst/>
          </a:prstGeom>
          <a:noFill/>
          <a:ln cap="flat" cmpd="sng" w="25400">
            <a:solidFill>
              <a:srgbClr val="C7243A"/>
            </a:solidFill>
            <a:prstDash val="solid"/>
            <a:round/>
            <a:headEnd len="sm" w="sm" type="none"/>
            <a:tailEnd len="sm" w="sm" type="none"/>
          </a:ln>
        </p:spPr>
      </p:cxnSp>
      <p:sp>
        <p:nvSpPr>
          <p:cNvPr id="388" name="Google Shape;388;p20"/>
          <p:cNvSpPr txBox="1"/>
          <p:nvPr/>
        </p:nvSpPr>
        <p:spPr>
          <a:xfrm>
            <a:off x="788651" y="1455310"/>
            <a:ext cx="11640900" cy="1210800"/>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知識構造の</a:t>
            </a:r>
            <a:r>
              <a:rPr b="1" lang="ja-JP" sz="2800">
                <a:solidFill>
                  <a:schemeClr val="lt2"/>
                </a:solidFill>
              </a:rPr>
              <a:t>４</a:t>
            </a:r>
            <a:r>
              <a:rPr b="1" i="0" lang="ja-JP" sz="2800" u="none" cap="none" strike="noStrike">
                <a:solidFill>
                  <a:schemeClr val="lt2"/>
                </a:solidFill>
                <a:latin typeface="Arial"/>
                <a:ea typeface="Arial"/>
                <a:cs typeface="Arial"/>
                <a:sym typeface="Arial"/>
              </a:rPr>
              <a:t>つのモデル</a:t>
            </a:r>
            <a:endParaRPr/>
          </a:p>
          <a:p>
            <a:pPr indent="0" lvl="0" marL="0" marR="0" rtl="0" algn="l">
              <a:lnSpc>
                <a:spcPct val="150000"/>
              </a:lnSpc>
              <a:spcBef>
                <a:spcPts val="12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1回分の授業や連続した授業全体の設計をする場合は、より複雑な知識構造のモデルが必要になる。</a:t>
            </a:r>
            <a:endParaRPr/>
          </a:p>
        </p:txBody>
      </p:sp>
      <p:sp>
        <p:nvSpPr>
          <p:cNvPr id="389" name="Google Shape;389;p20"/>
          <p:cNvSpPr txBox="1"/>
          <p:nvPr/>
        </p:nvSpPr>
        <p:spPr>
          <a:xfrm>
            <a:off x="6546764" y="4157889"/>
            <a:ext cx="5182173"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複雑で難しい事実を明示するのには、理想的であり、体系的な知識の定着を促したいときに適している。</a:t>
            </a:r>
            <a:endParaRPr b="0" i="0" sz="1600" u="none" cap="none" strike="noStrike">
              <a:solidFill>
                <a:srgbClr val="535353"/>
              </a:solidFill>
              <a:latin typeface="Arial"/>
              <a:ea typeface="Arial"/>
              <a:cs typeface="Arial"/>
              <a:sym typeface="Arial"/>
            </a:endParaRPr>
          </a:p>
        </p:txBody>
      </p:sp>
      <p:sp>
        <p:nvSpPr>
          <p:cNvPr id="390" name="Google Shape;390;p20"/>
          <p:cNvSpPr txBox="1"/>
          <p:nvPr/>
        </p:nvSpPr>
        <p:spPr>
          <a:xfrm>
            <a:off x="6546765" y="6822682"/>
            <a:ext cx="5182173" cy="1795363"/>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まず、学生に対して発問するか、問題を提示。</a:t>
            </a:r>
            <a:endParaRPr b="0" i="0" sz="16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その後、証拠となる情報を提示し、仮説や解決策を考えさせる。</a:t>
            </a:r>
            <a:endParaRPr b="0" i="0" sz="16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そして、問いの答えを説明する。</a:t>
            </a:r>
            <a:endParaRPr b="0" i="0" sz="1400" u="none" cap="none" strike="noStrike">
              <a:solidFill>
                <a:srgbClr val="535353"/>
              </a:solidFill>
              <a:latin typeface="Arial"/>
              <a:ea typeface="Arial"/>
              <a:cs typeface="Arial"/>
              <a:sym typeface="Arial"/>
            </a:endParaRPr>
          </a:p>
        </p:txBody>
      </p:sp>
      <p:sp>
        <p:nvSpPr>
          <p:cNvPr id="391" name="Google Shape;391;p20"/>
          <p:cNvSpPr txBox="1"/>
          <p:nvPr/>
        </p:nvSpPr>
        <p:spPr>
          <a:xfrm>
            <a:off x="2126174" y="3531979"/>
            <a:ext cx="3836853" cy="379591"/>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階層構造</a:t>
            </a:r>
            <a:endParaRPr b="0" i="0" sz="1800" u="none" cap="none" strike="noStrike">
              <a:solidFill>
                <a:srgbClr val="535353"/>
              </a:solidFill>
              <a:latin typeface="Arial"/>
              <a:ea typeface="Arial"/>
              <a:cs typeface="Arial"/>
              <a:sym typeface="Arial"/>
            </a:endParaRPr>
          </a:p>
        </p:txBody>
      </p:sp>
      <p:sp>
        <p:nvSpPr>
          <p:cNvPr id="392" name="Google Shape;392;p20"/>
          <p:cNvSpPr/>
          <p:nvPr/>
        </p:nvSpPr>
        <p:spPr>
          <a:xfrm>
            <a:off x="3684552" y="3989530"/>
            <a:ext cx="759337" cy="378548"/>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93" name="Google Shape;393;p20"/>
          <p:cNvSpPr/>
          <p:nvPr/>
        </p:nvSpPr>
        <p:spPr>
          <a:xfrm>
            <a:off x="2107769" y="5393031"/>
            <a:ext cx="647594" cy="364024"/>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94" name="Google Shape;394;p20"/>
          <p:cNvSpPr/>
          <p:nvPr/>
        </p:nvSpPr>
        <p:spPr>
          <a:xfrm>
            <a:off x="3145367" y="5414753"/>
            <a:ext cx="647594" cy="364024"/>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95" name="Google Shape;395;p20"/>
          <p:cNvSpPr/>
          <p:nvPr/>
        </p:nvSpPr>
        <p:spPr>
          <a:xfrm>
            <a:off x="2623600" y="4739131"/>
            <a:ext cx="647594" cy="364024"/>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96" name="Google Shape;396;p20"/>
          <p:cNvSpPr/>
          <p:nvPr/>
        </p:nvSpPr>
        <p:spPr>
          <a:xfrm>
            <a:off x="4270547" y="4799616"/>
            <a:ext cx="647594" cy="364024"/>
          </a:xfrm>
          <a:prstGeom prst="rect">
            <a:avLst/>
          </a:prstGeom>
          <a:solidFill>
            <a:schemeClr val="lt1"/>
          </a:solidFill>
          <a:ln cap="flat" cmpd="sng" w="12700">
            <a:solidFill>
              <a:srgbClr val="C7243A"/>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cxnSp>
        <p:nvCxnSpPr>
          <p:cNvPr id="397" name="Google Shape;397;p20"/>
          <p:cNvCxnSpPr>
            <a:stCxn id="392" idx="2"/>
          </p:cNvCxnSpPr>
          <p:nvPr/>
        </p:nvCxnSpPr>
        <p:spPr>
          <a:xfrm>
            <a:off x="4064220" y="4368078"/>
            <a:ext cx="9900" cy="233100"/>
          </a:xfrm>
          <a:prstGeom prst="straightConnector1">
            <a:avLst/>
          </a:prstGeom>
          <a:noFill/>
          <a:ln cap="flat" cmpd="sng" w="25400">
            <a:solidFill>
              <a:srgbClr val="C7243A"/>
            </a:solidFill>
            <a:prstDash val="solid"/>
            <a:round/>
            <a:headEnd len="sm" w="sm" type="none"/>
            <a:tailEnd len="sm" w="sm" type="none"/>
          </a:ln>
        </p:spPr>
      </p:cxnSp>
      <p:cxnSp>
        <p:nvCxnSpPr>
          <p:cNvPr id="398" name="Google Shape;398;p20"/>
          <p:cNvCxnSpPr/>
          <p:nvPr/>
        </p:nvCxnSpPr>
        <p:spPr>
          <a:xfrm>
            <a:off x="2924764" y="4597724"/>
            <a:ext cx="1149219" cy="0"/>
          </a:xfrm>
          <a:prstGeom prst="straightConnector1">
            <a:avLst/>
          </a:prstGeom>
          <a:noFill/>
          <a:ln cap="flat" cmpd="sng" w="25400">
            <a:solidFill>
              <a:srgbClr val="C7243A"/>
            </a:solidFill>
            <a:prstDash val="solid"/>
            <a:round/>
            <a:headEnd len="sm" w="sm" type="none"/>
            <a:tailEnd len="sm" w="sm" type="none"/>
          </a:ln>
        </p:spPr>
      </p:cxnSp>
      <p:cxnSp>
        <p:nvCxnSpPr>
          <p:cNvPr id="399" name="Google Shape;399;p20"/>
          <p:cNvCxnSpPr/>
          <p:nvPr/>
        </p:nvCxnSpPr>
        <p:spPr>
          <a:xfrm>
            <a:off x="2425674" y="5244561"/>
            <a:ext cx="1" cy="153602"/>
          </a:xfrm>
          <a:prstGeom prst="straightConnector1">
            <a:avLst/>
          </a:prstGeom>
          <a:noFill/>
          <a:ln cap="flat" cmpd="sng" w="25400">
            <a:solidFill>
              <a:srgbClr val="C7243A"/>
            </a:solidFill>
            <a:prstDash val="solid"/>
            <a:round/>
            <a:headEnd len="sm" w="sm" type="none"/>
            <a:tailEnd len="sm" w="sm" type="none"/>
          </a:ln>
        </p:spPr>
      </p:cxnSp>
      <p:cxnSp>
        <p:nvCxnSpPr>
          <p:cNvPr id="400" name="Google Shape;400;p20"/>
          <p:cNvCxnSpPr/>
          <p:nvPr/>
        </p:nvCxnSpPr>
        <p:spPr>
          <a:xfrm>
            <a:off x="4073983" y="4597724"/>
            <a:ext cx="535009" cy="0"/>
          </a:xfrm>
          <a:prstGeom prst="straightConnector1">
            <a:avLst/>
          </a:prstGeom>
          <a:noFill/>
          <a:ln cap="flat" cmpd="sng" w="25400">
            <a:solidFill>
              <a:srgbClr val="C7243A"/>
            </a:solidFill>
            <a:prstDash val="solid"/>
            <a:round/>
            <a:headEnd len="sm" w="sm" type="none"/>
            <a:tailEnd len="sm" w="sm" type="none"/>
          </a:ln>
        </p:spPr>
      </p:cxnSp>
      <p:cxnSp>
        <p:nvCxnSpPr>
          <p:cNvPr id="401" name="Google Shape;401;p20"/>
          <p:cNvCxnSpPr/>
          <p:nvPr/>
        </p:nvCxnSpPr>
        <p:spPr>
          <a:xfrm>
            <a:off x="3450073" y="5263988"/>
            <a:ext cx="1" cy="143951"/>
          </a:xfrm>
          <a:prstGeom prst="straightConnector1">
            <a:avLst/>
          </a:prstGeom>
          <a:noFill/>
          <a:ln cap="flat" cmpd="sng" w="25400">
            <a:solidFill>
              <a:srgbClr val="C7243A"/>
            </a:solidFill>
            <a:prstDash val="solid"/>
            <a:round/>
            <a:headEnd len="sm" w="sm" type="none"/>
            <a:tailEnd len="sm" w="sm" type="none"/>
          </a:ln>
        </p:spPr>
      </p:cxnSp>
      <p:cxnSp>
        <p:nvCxnSpPr>
          <p:cNvPr id="402" name="Google Shape;402;p20"/>
          <p:cNvCxnSpPr/>
          <p:nvPr/>
        </p:nvCxnSpPr>
        <p:spPr>
          <a:xfrm flipH="1">
            <a:off x="4608992" y="4593906"/>
            <a:ext cx="1" cy="224368"/>
          </a:xfrm>
          <a:prstGeom prst="straightConnector1">
            <a:avLst/>
          </a:prstGeom>
          <a:noFill/>
          <a:ln cap="flat" cmpd="sng" w="25400">
            <a:solidFill>
              <a:srgbClr val="C7243A"/>
            </a:solidFill>
            <a:prstDash val="solid"/>
            <a:round/>
            <a:headEnd len="sm" w="sm" type="none"/>
            <a:tailEnd len="sm" w="sm" type="none"/>
          </a:ln>
        </p:spPr>
      </p:cxnSp>
      <p:cxnSp>
        <p:nvCxnSpPr>
          <p:cNvPr id="403" name="Google Shape;403;p20"/>
          <p:cNvCxnSpPr/>
          <p:nvPr/>
        </p:nvCxnSpPr>
        <p:spPr>
          <a:xfrm>
            <a:off x="2425674" y="5235825"/>
            <a:ext cx="1024399" cy="0"/>
          </a:xfrm>
          <a:prstGeom prst="straightConnector1">
            <a:avLst/>
          </a:prstGeom>
          <a:noFill/>
          <a:ln cap="flat" cmpd="sng" w="25400">
            <a:solidFill>
              <a:srgbClr val="C7243A"/>
            </a:solidFill>
            <a:prstDash val="solid"/>
            <a:round/>
            <a:headEnd len="sm" w="sm" type="none"/>
            <a:tailEnd len="sm" w="sm" type="none"/>
          </a:ln>
        </p:spPr>
      </p:cxnSp>
      <p:cxnSp>
        <p:nvCxnSpPr>
          <p:cNvPr id="404" name="Google Shape;404;p20"/>
          <p:cNvCxnSpPr/>
          <p:nvPr/>
        </p:nvCxnSpPr>
        <p:spPr>
          <a:xfrm>
            <a:off x="2919882" y="4581262"/>
            <a:ext cx="1" cy="153602"/>
          </a:xfrm>
          <a:prstGeom prst="straightConnector1">
            <a:avLst/>
          </a:prstGeom>
          <a:noFill/>
          <a:ln cap="flat" cmpd="sng" w="25400">
            <a:solidFill>
              <a:srgbClr val="C7243A"/>
            </a:solidFill>
            <a:prstDash val="solid"/>
            <a:round/>
            <a:headEnd len="sm" w="sm" type="none"/>
            <a:tailEnd len="sm" w="sm" type="none"/>
          </a:ln>
        </p:spPr>
      </p:cxnSp>
      <p:sp>
        <p:nvSpPr>
          <p:cNvPr id="405" name="Google Shape;405;p20"/>
          <p:cNvSpPr txBox="1"/>
          <p:nvPr/>
        </p:nvSpPr>
        <p:spPr>
          <a:xfrm>
            <a:off x="3525616" y="4002511"/>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Ⅰ</a:t>
            </a:r>
            <a:endParaRPr/>
          </a:p>
        </p:txBody>
      </p:sp>
      <p:sp>
        <p:nvSpPr>
          <p:cNvPr id="406" name="Google Shape;406;p20"/>
          <p:cNvSpPr txBox="1"/>
          <p:nvPr/>
        </p:nvSpPr>
        <p:spPr>
          <a:xfrm>
            <a:off x="2403679" y="4754370"/>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1</a:t>
            </a:r>
            <a:endParaRPr b="0" i="0" sz="1600" u="none" cap="none" strike="noStrike">
              <a:solidFill>
                <a:srgbClr val="535353"/>
              </a:solidFill>
              <a:latin typeface="Arial"/>
              <a:ea typeface="Arial"/>
              <a:cs typeface="Arial"/>
              <a:sym typeface="Arial"/>
            </a:endParaRPr>
          </a:p>
        </p:txBody>
      </p:sp>
      <p:sp>
        <p:nvSpPr>
          <p:cNvPr id="407" name="Google Shape;407;p20"/>
          <p:cNvSpPr txBox="1"/>
          <p:nvPr/>
        </p:nvSpPr>
        <p:spPr>
          <a:xfrm>
            <a:off x="4064220" y="4832921"/>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2</a:t>
            </a:r>
            <a:endParaRPr/>
          </a:p>
        </p:txBody>
      </p:sp>
      <p:sp>
        <p:nvSpPr>
          <p:cNvPr id="408" name="Google Shape;408;p20"/>
          <p:cNvSpPr txBox="1"/>
          <p:nvPr/>
        </p:nvSpPr>
        <p:spPr>
          <a:xfrm>
            <a:off x="1877307" y="5404556"/>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(1)</a:t>
            </a:r>
            <a:endParaRPr b="0" i="0" sz="1600" u="none" cap="none" strike="noStrike">
              <a:solidFill>
                <a:srgbClr val="535353"/>
              </a:solidFill>
              <a:latin typeface="Arial"/>
              <a:ea typeface="Arial"/>
              <a:cs typeface="Arial"/>
              <a:sym typeface="Arial"/>
            </a:endParaRPr>
          </a:p>
        </p:txBody>
      </p:sp>
      <p:sp>
        <p:nvSpPr>
          <p:cNvPr id="409" name="Google Shape;409;p20"/>
          <p:cNvSpPr txBox="1"/>
          <p:nvPr/>
        </p:nvSpPr>
        <p:spPr>
          <a:xfrm>
            <a:off x="2919882" y="5429549"/>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(2)</a:t>
            </a:r>
            <a:endParaRPr/>
          </a:p>
        </p:txBody>
      </p:sp>
      <p:sp>
        <p:nvSpPr>
          <p:cNvPr id="410" name="Google Shape;410;p20"/>
          <p:cNvSpPr txBox="1"/>
          <p:nvPr/>
        </p:nvSpPr>
        <p:spPr>
          <a:xfrm>
            <a:off x="1874534" y="6480657"/>
            <a:ext cx="3836853" cy="379591"/>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問題解決構造</a:t>
            </a:r>
            <a:endParaRPr b="0" i="0" sz="1800" u="none" cap="none" strike="noStrike">
              <a:solidFill>
                <a:srgbClr val="535353"/>
              </a:solidFill>
              <a:latin typeface="Arial"/>
              <a:ea typeface="Arial"/>
              <a:cs typeface="Arial"/>
              <a:sym typeface="Arial"/>
            </a:endParaRPr>
          </a:p>
        </p:txBody>
      </p:sp>
      <p:sp>
        <p:nvSpPr>
          <p:cNvPr id="411" name="Google Shape;411;p20"/>
          <p:cNvSpPr/>
          <p:nvPr/>
        </p:nvSpPr>
        <p:spPr>
          <a:xfrm>
            <a:off x="3524781" y="6936158"/>
            <a:ext cx="568065" cy="568065"/>
          </a:xfrm>
          <a:prstGeom prst="ellipse">
            <a:avLst/>
          </a:prstGeom>
          <a:solidFill>
            <a:srgbClr val="FFFFFF"/>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2" name="Google Shape;412;p20"/>
          <p:cNvSpPr txBox="1"/>
          <p:nvPr/>
        </p:nvSpPr>
        <p:spPr>
          <a:xfrm>
            <a:off x="3258241" y="7045471"/>
            <a:ext cx="1096733"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問題</a:t>
            </a:r>
            <a:endParaRPr b="0" i="0" sz="1600" u="none" cap="none" strike="noStrike">
              <a:solidFill>
                <a:srgbClr val="535353"/>
              </a:solidFill>
              <a:latin typeface="Arial"/>
              <a:ea typeface="Arial"/>
              <a:cs typeface="Arial"/>
              <a:sym typeface="Arial"/>
            </a:endParaRPr>
          </a:p>
        </p:txBody>
      </p:sp>
      <p:sp>
        <p:nvSpPr>
          <p:cNvPr id="413" name="Google Shape;413;p20"/>
          <p:cNvSpPr/>
          <p:nvPr/>
        </p:nvSpPr>
        <p:spPr>
          <a:xfrm>
            <a:off x="2791206" y="7728021"/>
            <a:ext cx="379591" cy="379591"/>
          </a:xfrm>
          <a:prstGeom prst="ellipse">
            <a:avLst/>
          </a:prstGeom>
          <a:solidFill>
            <a:srgbClr val="FFFFFF"/>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4" name="Google Shape;414;p20"/>
          <p:cNvSpPr/>
          <p:nvPr/>
        </p:nvSpPr>
        <p:spPr>
          <a:xfrm>
            <a:off x="3616811" y="7734197"/>
            <a:ext cx="379591" cy="379591"/>
          </a:xfrm>
          <a:prstGeom prst="ellipse">
            <a:avLst/>
          </a:prstGeom>
          <a:solidFill>
            <a:srgbClr val="FFFFFF"/>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5" name="Google Shape;415;p20"/>
          <p:cNvSpPr/>
          <p:nvPr/>
        </p:nvSpPr>
        <p:spPr>
          <a:xfrm>
            <a:off x="4508839" y="7734197"/>
            <a:ext cx="379591" cy="379591"/>
          </a:xfrm>
          <a:prstGeom prst="ellipse">
            <a:avLst/>
          </a:prstGeom>
          <a:solidFill>
            <a:srgbClr val="FFFFFF"/>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6" name="Google Shape;416;p20"/>
          <p:cNvSpPr/>
          <p:nvPr/>
        </p:nvSpPr>
        <p:spPr>
          <a:xfrm>
            <a:off x="2074969" y="8441109"/>
            <a:ext cx="379591" cy="379591"/>
          </a:xfrm>
          <a:prstGeom prst="ellipse">
            <a:avLst/>
          </a:prstGeom>
          <a:solidFill>
            <a:srgbClr val="FFFFFF"/>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7" name="Google Shape;417;p20"/>
          <p:cNvSpPr/>
          <p:nvPr/>
        </p:nvSpPr>
        <p:spPr>
          <a:xfrm>
            <a:off x="2844234" y="8441109"/>
            <a:ext cx="379591" cy="379591"/>
          </a:xfrm>
          <a:prstGeom prst="ellipse">
            <a:avLst/>
          </a:prstGeom>
          <a:solidFill>
            <a:srgbClr val="FFFFFF"/>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8" name="Google Shape;418;p20"/>
          <p:cNvSpPr/>
          <p:nvPr/>
        </p:nvSpPr>
        <p:spPr>
          <a:xfrm>
            <a:off x="3612887" y="8431454"/>
            <a:ext cx="379591" cy="379591"/>
          </a:xfrm>
          <a:prstGeom prst="ellipse">
            <a:avLst/>
          </a:prstGeom>
          <a:solidFill>
            <a:srgbClr val="FFFFFF"/>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9" name="Google Shape;419;p20"/>
          <p:cNvSpPr/>
          <p:nvPr/>
        </p:nvSpPr>
        <p:spPr>
          <a:xfrm>
            <a:off x="4349158" y="8415858"/>
            <a:ext cx="379591" cy="379591"/>
          </a:xfrm>
          <a:prstGeom prst="ellipse">
            <a:avLst/>
          </a:prstGeom>
          <a:solidFill>
            <a:srgbClr val="FFFFFF"/>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20" name="Google Shape;420;p20"/>
          <p:cNvSpPr/>
          <p:nvPr/>
        </p:nvSpPr>
        <p:spPr>
          <a:xfrm>
            <a:off x="5121194" y="8415858"/>
            <a:ext cx="379591" cy="379591"/>
          </a:xfrm>
          <a:prstGeom prst="ellipse">
            <a:avLst/>
          </a:prstGeom>
          <a:solidFill>
            <a:srgbClr val="FFFFFF"/>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cxnSp>
        <p:nvCxnSpPr>
          <p:cNvPr id="421" name="Google Shape;421;p20"/>
          <p:cNvCxnSpPr>
            <a:stCxn id="413" idx="0"/>
            <a:endCxn id="411" idx="3"/>
          </p:cNvCxnSpPr>
          <p:nvPr/>
        </p:nvCxnSpPr>
        <p:spPr>
          <a:xfrm flipH="1" rot="10800000">
            <a:off x="2981002" y="7421121"/>
            <a:ext cx="627000" cy="306900"/>
          </a:xfrm>
          <a:prstGeom prst="straightConnector1">
            <a:avLst/>
          </a:prstGeom>
          <a:noFill/>
          <a:ln cap="flat" cmpd="sng" w="12700">
            <a:solidFill>
              <a:srgbClr val="C7243A"/>
            </a:solidFill>
            <a:prstDash val="solid"/>
            <a:round/>
            <a:headEnd len="sm" w="sm" type="none"/>
            <a:tailEnd len="med" w="med" type="triangle"/>
          </a:ln>
        </p:spPr>
      </p:cxnSp>
      <p:cxnSp>
        <p:nvCxnSpPr>
          <p:cNvPr id="422" name="Google Shape;422;p20"/>
          <p:cNvCxnSpPr>
            <a:stCxn id="414" idx="0"/>
          </p:cNvCxnSpPr>
          <p:nvPr/>
        </p:nvCxnSpPr>
        <p:spPr>
          <a:xfrm flipH="1" rot="10800000">
            <a:off x="3806606" y="7504097"/>
            <a:ext cx="2100" cy="230100"/>
          </a:xfrm>
          <a:prstGeom prst="straightConnector1">
            <a:avLst/>
          </a:prstGeom>
          <a:noFill/>
          <a:ln cap="flat" cmpd="sng" w="12700">
            <a:solidFill>
              <a:srgbClr val="C7243A"/>
            </a:solidFill>
            <a:prstDash val="solid"/>
            <a:round/>
            <a:headEnd len="sm" w="sm" type="none"/>
            <a:tailEnd len="med" w="med" type="triangle"/>
          </a:ln>
        </p:spPr>
      </p:cxnSp>
      <p:cxnSp>
        <p:nvCxnSpPr>
          <p:cNvPr id="423" name="Google Shape;423;p20"/>
          <p:cNvCxnSpPr>
            <a:stCxn id="415" idx="0"/>
            <a:endCxn id="411" idx="5"/>
          </p:cNvCxnSpPr>
          <p:nvPr/>
        </p:nvCxnSpPr>
        <p:spPr>
          <a:xfrm rot="10800000">
            <a:off x="4009535" y="7420997"/>
            <a:ext cx="689100" cy="313200"/>
          </a:xfrm>
          <a:prstGeom prst="straightConnector1">
            <a:avLst/>
          </a:prstGeom>
          <a:noFill/>
          <a:ln cap="flat" cmpd="sng" w="12700">
            <a:solidFill>
              <a:srgbClr val="C7243A"/>
            </a:solidFill>
            <a:prstDash val="solid"/>
            <a:round/>
            <a:headEnd len="sm" w="sm" type="none"/>
            <a:tailEnd len="med" w="med" type="triangle"/>
          </a:ln>
        </p:spPr>
      </p:cxnSp>
      <p:cxnSp>
        <p:nvCxnSpPr>
          <p:cNvPr id="424" name="Google Shape;424;p20"/>
          <p:cNvCxnSpPr>
            <a:stCxn id="416" idx="0"/>
            <a:endCxn id="413" idx="3"/>
          </p:cNvCxnSpPr>
          <p:nvPr/>
        </p:nvCxnSpPr>
        <p:spPr>
          <a:xfrm flipH="1" rot="10800000">
            <a:off x="2264764" y="8052009"/>
            <a:ext cx="582000" cy="389100"/>
          </a:xfrm>
          <a:prstGeom prst="straightConnector1">
            <a:avLst/>
          </a:prstGeom>
          <a:noFill/>
          <a:ln cap="flat" cmpd="sng" w="12700">
            <a:solidFill>
              <a:srgbClr val="C7243A"/>
            </a:solidFill>
            <a:prstDash val="solid"/>
            <a:round/>
            <a:headEnd len="sm" w="sm" type="none"/>
            <a:tailEnd len="med" w="med" type="triangle"/>
          </a:ln>
        </p:spPr>
      </p:cxnSp>
      <p:cxnSp>
        <p:nvCxnSpPr>
          <p:cNvPr id="425" name="Google Shape;425;p20"/>
          <p:cNvCxnSpPr>
            <a:stCxn id="417" idx="0"/>
            <a:endCxn id="413" idx="4"/>
          </p:cNvCxnSpPr>
          <p:nvPr/>
        </p:nvCxnSpPr>
        <p:spPr>
          <a:xfrm rot="10800000">
            <a:off x="2980929" y="8107509"/>
            <a:ext cx="53100" cy="333600"/>
          </a:xfrm>
          <a:prstGeom prst="straightConnector1">
            <a:avLst/>
          </a:prstGeom>
          <a:noFill/>
          <a:ln cap="flat" cmpd="sng" w="12700">
            <a:solidFill>
              <a:srgbClr val="C7243A"/>
            </a:solidFill>
            <a:prstDash val="solid"/>
            <a:round/>
            <a:headEnd len="sm" w="sm" type="none"/>
            <a:tailEnd len="med" w="med" type="triangle"/>
          </a:ln>
        </p:spPr>
      </p:cxnSp>
      <p:cxnSp>
        <p:nvCxnSpPr>
          <p:cNvPr id="426" name="Google Shape;426;p20"/>
          <p:cNvCxnSpPr>
            <a:stCxn id="418" idx="0"/>
            <a:endCxn id="414" idx="4"/>
          </p:cNvCxnSpPr>
          <p:nvPr/>
        </p:nvCxnSpPr>
        <p:spPr>
          <a:xfrm flipH="1" rot="10800000">
            <a:off x="3802683" y="8113754"/>
            <a:ext cx="3900" cy="317700"/>
          </a:xfrm>
          <a:prstGeom prst="straightConnector1">
            <a:avLst/>
          </a:prstGeom>
          <a:noFill/>
          <a:ln cap="flat" cmpd="sng" w="12700">
            <a:solidFill>
              <a:srgbClr val="C7243A"/>
            </a:solidFill>
            <a:prstDash val="solid"/>
            <a:round/>
            <a:headEnd len="sm" w="sm" type="none"/>
            <a:tailEnd len="med" w="med" type="triangle"/>
          </a:ln>
        </p:spPr>
      </p:cxnSp>
      <p:cxnSp>
        <p:nvCxnSpPr>
          <p:cNvPr id="427" name="Google Shape;427;p20"/>
          <p:cNvCxnSpPr>
            <a:endCxn id="414" idx="5"/>
          </p:cNvCxnSpPr>
          <p:nvPr/>
        </p:nvCxnSpPr>
        <p:spPr>
          <a:xfrm rot="10800000">
            <a:off x="3940812" y="8058198"/>
            <a:ext cx="622500" cy="357600"/>
          </a:xfrm>
          <a:prstGeom prst="straightConnector1">
            <a:avLst/>
          </a:prstGeom>
          <a:noFill/>
          <a:ln cap="flat" cmpd="sng" w="12700">
            <a:solidFill>
              <a:srgbClr val="C7243A"/>
            </a:solidFill>
            <a:prstDash val="solid"/>
            <a:round/>
            <a:headEnd len="sm" w="sm" type="none"/>
            <a:tailEnd len="med" w="med" type="triangle"/>
          </a:ln>
        </p:spPr>
      </p:cxnSp>
      <p:cxnSp>
        <p:nvCxnSpPr>
          <p:cNvPr id="428" name="Google Shape;428;p20"/>
          <p:cNvCxnSpPr>
            <a:stCxn id="420" idx="0"/>
            <a:endCxn id="415" idx="5"/>
          </p:cNvCxnSpPr>
          <p:nvPr/>
        </p:nvCxnSpPr>
        <p:spPr>
          <a:xfrm rot="10800000">
            <a:off x="4832790" y="8058258"/>
            <a:ext cx="478200" cy="357600"/>
          </a:xfrm>
          <a:prstGeom prst="straightConnector1">
            <a:avLst/>
          </a:prstGeom>
          <a:noFill/>
          <a:ln cap="flat" cmpd="sng" w="12700">
            <a:solidFill>
              <a:srgbClr val="C7243A"/>
            </a:solidFill>
            <a:prstDash val="solid"/>
            <a:round/>
            <a:headEnd len="sm" w="sm" type="none"/>
            <a:tailEnd len="med" w="med" type="triangle"/>
          </a:ln>
        </p:spPr>
      </p:cxnSp>
      <p:sp>
        <p:nvSpPr>
          <p:cNvPr id="429" name="Google Shape;429;p20"/>
          <p:cNvSpPr txBox="1"/>
          <p:nvPr/>
        </p:nvSpPr>
        <p:spPr>
          <a:xfrm>
            <a:off x="2595582" y="7754880"/>
            <a:ext cx="823800" cy="3489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推論</a:t>
            </a:r>
            <a:endParaRPr b="0" i="0" sz="1600" u="none" cap="none" strike="noStrike">
              <a:solidFill>
                <a:schemeClr val="lt2"/>
              </a:solidFill>
              <a:latin typeface="Arial"/>
              <a:ea typeface="Arial"/>
              <a:cs typeface="Arial"/>
              <a:sym typeface="Arial"/>
            </a:endParaRPr>
          </a:p>
        </p:txBody>
      </p:sp>
      <p:sp>
        <p:nvSpPr>
          <p:cNvPr id="430" name="Google Shape;430;p20"/>
          <p:cNvSpPr txBox="1"/>
          <p:nvPr/>
        </p:nvSpPr>
        <p:spPr>
          <a:xfrm>
            <a:off x="1852863" y="8435257"/>
            <a:ext cx="823800" cy="3489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証拠</a:t>
            </a:r>
            <a:endParaRPr b="0" i="0" sz="1600" u="none" cap="none" strike="noStrike">
              <a:solidFill>
                <a:schemeClr val="lt2"/>
              </a:solidFill>
              <a:latin typeface="Arial"/>
              <a:ea typeface="Arial"/>
              <a:cs typeface="Arial"/>
              <a:sym typeface="Arial"/>
            </a:endParaRPr>
          </a:p>
        </p:txBody>
      </p:sp>
      <p:sp>
        <p:nvSpPr>
          <p:cNvPr id="431" name="Google Shape;431;p20"/>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5章 教える順序を決める(シークエンス) ③</a:t>
            </a:r>
            <a:endParaRPr b="1" i="0" sz="4400" u="none" cap="none" strike="noStrike">
              <a:solidFill>
                <a:srgbClr val="535353"/>
              </a:solidFill>
              <a:latin typeface="Arial"/>
              <a:ea typeface="Arial"/>
              <a:cs typeface="Arial"/>
              <a:sym typeface="Arial"/>
            </a:endParaRPr>
          </a:p>
        </p:txBody>
      </p:sp>
      <p:sp>
        <p:nvSpPr>
          <p:cNvPr id="432" name="Google Shape;432;p20"/>
          <p:cNvSpPr txBox="1"/>
          <p:nvPr/>
        </p:nvSpPr>
        <p:spPr>
          <a:xfrm>
            <a:off x="8270918" y="8744241"/>
            <a:ext cx="3621887" cy="287258"/>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0"/>
              </a:spcBef>
              <a:spcAft>
                <a:spcPts val="0"/>
              </a:spcAft>
              <a:buClr>
                <a:srgbClr val="535353"/>
              </a:buClr>
              <a:buSzPts val="1200"/>
              <a:buFont typeface="Arial"/>
              <a:buNone/>
            </a:pPr>
            <a:r>
              <a:rPr b="0" i="0" lang="ja-JP" sz="1200" u="none" cap="none" strike="noStrike">
                <a:solidFill>
                  <a:srgbClr val="535353"/>
                </a:solidFill>
                <a:latin typeface="Arial"/>
                <a:ea typeface="Arial"/>
                <a:cs typeface="Arial"/>
                <a:sym typeface="Arial"/>
              </a:rPr>
              <a:t>出所 ブライ1985, p</a:t>
            </a:r>
            <a:r>
              <a:rPr lang="ja-JP" sz="1200">
                <a:solidFill>
                  <a:srgbClr val="535353"/>
                </a:solidFill>
              </a:rPr>
              <a:t>.</a:t>
            </a:r>
            <a:r>
              <a:rPr b="0" i="0" lang="ja-JP" sz="1200" u="none" cap="none" strike="noStrike">
                <a:solidFill>
                  <a:srgbClr val="535353"/>
                </a:solidFill>
                <a:latin typeface="Arial"/>
                <a:ea typeface="Arial"/>
                <a:cs typeface="Arial"/>
                <a:sym typeface="Arial"/>
              </a:rPr>
              <a:t>105を参考に作成</a:t>
            </a:r>
            <a:endParaRPr b="0" i="0" sz="1200" u="none" cap="none" strike="noStrike">
              <a:solidFill>
                <a:srgbClr val="535353"/>
              </a:solidFill>
              <a:latin typeface="Arial"/>
              <a:ea typeface="Arial"/>
              <a:cs typeface="Arial"/>
              <a:sym typeface="Arial"/>
            </a:endParaRPr>
          </a:p>
        </p:txBody>
      </p:sp>
      <p:sp>
        <p:nvSpPr>
          <p:cNvPr id="433" name="Google Shape;433;p20"/>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47-48</a:t>
            </a:r>
            <a:endParaRPr b="0" i="0" sz="1100" u="none" cap="none" strike="noStrike">
              <a:solidFill>
                <a:schemeClr val="lt2"/>
              </a:solidFill>
              <a:latin typeface="Arial"/>
              <a:ea typeface="Arial"/>
              <a:cs typeface="Arial"/>
              <a:sym typeface="Arial"/>
            </a:endParaRPr>
          </a:p>
        </p:txBody>
      </p:sp>
      <p:sp>
        <p:nvSpPr>
          <p:cNvPr id="434" name="Google Shape;434;p20"/>
          <p:cNvSpPr txBox="1"/>
          <p:nvPr/>
        </p:nvSpPr>
        <p:spPr>
          <a:xfrm>
            <a:off x="3381057" y="7749530"/>
            <a:ext cx="823800" cy="3489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推論</a:t>
            </a:r>
            <a:endParaRPr b="0" i="0" sz="1600" u="none" cap="none" strike="noStrike">
              <a:solidFill>
                <a:schemeClr val="lt2"/>
              </a:solidFill>
              <a:latin typeface="Arial"/>
              <a:ea typeface="Arial"/>
              <a:cs typeface="Arial"/>
              <a:sym typeface="Arial"/>
            </a:endParaRPr>
          </a:p>
        </p:txBody>
      </p:sp>
      <p:sp>
        <p:nvSpPr>
          <p:cNvPr id="435" name="Google Shape;435;p20"/>
          <p:cNvSpPr txBox="1"/>
          <p:nvPr/>
        </p:nvSpPr>
        <p:spPr>
          <a:xfrm>
            <a:off x="4284882" y="7730617"/>
            <a:ext cx="823800" cy="3489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推論</a:t>
            </a:r>
            <a:endParaRPr b="0" i="0" sz="1600" u="none" cap="none" strike="noStrike">
              <a:solidFill>
                <a:schemeClr val="lt2"/>
              </a:solidFill>
              <a:latin typeface="Arial"/>
              <a:ea typeface="Arial"/>
              <a:cs typeface="Arial"/>
              <a:sym typeface="Arial"/>
            </a:endParaRPr>
          </a:p>
        </p:txBody>
      </p:sp>
      <p:sp>
        <p:nvSpPr>
          <p:cNvPr id="436" name="Google Shape;436;p20"/>
          <p:cNvSpPr txBox="1"/>
          <p:nvPr/>
        </p:nvSpPr>
        <p:spPr>
          <a:xfrm>
            <a:off x="2621800" y="8464382"/>
            <a:ext cx="823800" cy="3489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証拠</a:t>
            </a:r>
            <a:endParaRPr b="0" i="0" sz="1600" u="none" cap="none" strike="noStrike">
              <a:solidFill>
                <a:schemeClr val="lt2"/>
              </a:solidFill>
              <a:latin typeface="Arial"/>
              <a:ea typeface="Arial"/>
              <a:cs typeface="Arial"/>
              <a:sym typeface="Arial"/>
            </a:endParaRPr>
          </a:p>
        </p:txBody>
      </p:sp>
      <p:sp>
        <p:nvSpPr>
          <p:cNvPr id="437" name="Google Shape;437;p20"/>
          <p:cNvSpPr txBox="1"/>
          <p:nvPr/>
        </p:nvSpPr>
        <p:spPr>
          <a:xfrm>
            <a:off x="3374575" y="8446782"/>
            <a:ext cx="823800" cy="3489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証拠</a:t>
            </a:r>
            <a:endParaRPr b="0" i="0" sz="1600" u="none" cap="none" strike="noStrike">
              <a:solidFill>
                <a:schemeClr val="lt2"/>
              </a:solidFill>
              <a:latin typeface="Arial"/>
              <a:ea typeface="Arial"/>
              <a:cs typeface="Arial"/>
              <a:sym typeface="Arial"/>
            </a:endParaRPr>
          </a:p>
        </p:txBody>
      </p:sp>
      <p:sp>
        <p:nvSpPr>
          <p:cNvPr id="438" name="Google Shape;438;p20"/>
          <p:cNvSpPr txBox="1"/>
          <p:nvPr/>
        </p:nvSpPr>
        <p:spPr>
          <a:xfrm>
            <a:off x="4144925" y="8453682"/>
            <a:ext cx="823800" cy="3489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証拠</a:t>
            </a:r>
            <a:endParaRPr b="0" i="0" sz="1600" u="none" cap="none" strike="noStrike">
              <a:solidFill>
                <a:schemeClr val="lt2"/>
              </a:solidFill>
              <a:latin typeface="Arial"/>
              <a:ea typeface="Arial"/>
              <a:cs typeface="Arial"/>
              <a:sym typeface="Arial"/>
            </a:endParaRPr>
          </a:p>
        </p:txBody>
      </p:sp>
      <p:sp>
        <p:nvSpPr>
          <p:cNvPr id="439" name="Google Shape;439;p20"/>
          <p:cNvSpPr txBox="1"/>
          <p:nvPr/>
        </p:nvSpPr>
        <p:spPr>
          <a:xfrm>
            <a:off x="4857713" y="8453682"/>
            <a:ext cx="823800" cy="3489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証拠</a:t>
            </a:r>
            <a:endParaRPr b="0" i="0" sz="1600" u="none" cap="none" strike="noStrike">
              <a:solidFill>
                <a:schemeClr val="lt2"/>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21"/>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５</a:t>
            </a:r>
            <a:r>
              <a:rPr b="1" i="0" lang="ja-JP" sz="4400" u="none" cap="none" strike="noStrike">
                <a:solidFill>
                  <a:srgbClr val="535353"/>
                </a:solidFill>
                <a:latin typeface="Arial"/>
                <a:ea typeface="Arial"/>
                <a:cs typeface="Arial"/>
                <a:sym typeface="Arial"/>
              </a:rPr>
              <a:t>章 教える順序を決める(シークエンス) ④</a:t>
            </a:r>
            <a:endParaRPr b="1" i="0" sz="4400" u="none" cap="none" strike="noStrike">
              <a:solidFill>
                <a:srgbClr val="535353"/>
              </a:solidFill>
              <a:latin typeface="Arial"/>
              <a:ea typeface="Arial"/>
              <a:cs typeface="Arial"/>
              <a:sym typeface="Arial"/>
            </a:endParaRPr>
          </a:p>
        </p:txBody>
      </p:sp>
      <p:sp>
        <p:nvSpPr>
          <p:cNvPr id="445" name="Google Shape;445;p21"/>
          <p:cNvSpPr/>
          <p:nvPr/>
        </p:nvSpPr>
        <p:spPr>
          <a:xfrm>
            <a:off x="788652" y="3480300"/>
            <a:ext cx="5233260" cy="5092200"/>
          </a:xfrm>
          <a:prstGeom prst="rect">
            <a:avLst/>
          </a:prstGeom>
          <a:solidFill>
            <a:schemeClr val="lt1"/>
          </a:solidFill>
          <a:ln cap="flat" cmpd="sng" w="25400">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46" name="Google Shape;446;p21"/>
          <p:cNvSpPr txBox="1"/>
          <p:nvPr/>
        </p:nvSpPr>
        <p:spPr>
          <a:xfrm>
            <a:off x="1958005" y="3944508"/>
            <a:ext cx="2894554"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文字や図で説明する</a:t>
            </a:r>
            <a:endParaRPr b="1" i="0" sz="2400" u="none" cap="none" strike="noStrike">
              <a:solidFill>
                <a:schemeClr val="lt2"/>
              </a:solidFill>
              <a:latin typeface="Arial"/>
              <a:ea typeface="Arial"/>
              <a:cs typeface="Arial"/>
              <a:sym typeface="Arial"/>
            </a:endParaRPr>
          </a:p>
        </p:txBody>
      </p:sp>
      <p:sp>
        <p:nvSpPr>
          <p:cNvPr id="447" name="Google Shape;447;p21"/>
          <p:cNvSpPr/>
          <p:nvPr/>
        </p:nvSpPr>
        <p:spPr>
          <a:xfrm>
            <a:off x="6982889" y="3438794"/>
            <a:ext cx="5233260" cy="5133705"/>
          </a:xfrm>
          <a:prstGeom prst="rect">
            <a:avLst/>
          </a:prstGeom>
          <a:solidFill>
            <a:schemeClr val="lt1"/>
          </a:solidFill>
          <a:ln cap="flat" cmpd="sng" w="25400">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48" name="Google Shape;448;p21"/>
          <p:cNvSpPr txBox="1"/>
          <p:nvPr/>
        </p:nvSpPr>
        <p:spPr>
          <a:xfrm>
            <a:off x="7920987" y="3944508"/>
            <a:ext cx="3357063"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口頭で説明する</a:t>
            </a:r>
            <a:endParaRPr/>
          </a:p>
        </p:txBody>
      </p:sp>
      <p:sp>
        <p:nvSpPr>
          <p:cNvPr id="449" name="Google Shape;449;p21"/>
          <p:cNvSpPr txBox="1"/>
          <p:nvPr/>
        </p:nvSpPr>
        <p:spPr>
          <a:xfrm>
            <a:off x="5474814" y="2265469"/>
            <a:ext cx="2194512"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構造を示す</a:t>
            </a:r>
            <a:endParaRPr b="1" i="0" sz="3200" u="none" cap="none" strike="noStrike">
              <a:solidFill>
                <a:srgbClr val="535353"/>
              </a:solidFill>
              <a:latin typeface="Arial"/>
              <a:ea typeface="Arial"/>
              <a:cs typeface="Arial"/>
              <a:sym typeface="Arial"/>
            </a:endParaRPr>
          </a:p>
        </p:txBody>
      </p:sp>
      <p:sp>
        <p:nvSpPr>
          <p:cNvPr id="450" name="Google Shape;450;p21"/>
          <p:cNvSpPr txBox="1"/>
          <p:nvPr/>
        </p:nvSpPr>
        <p:spPr>
          <a:xfrm>
            <a:off x="987697" y="5073000"/>
            <a:ext cx="4835169" cy="2641749"/>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知識構造を黒板の端に書く</a:t>
            </a:r>
            <a:endParaRPr b="0" i="0" sz="20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配布物の中に示す</a:t>
            </a:r>
            <a:endParaRPr b="0" i="0" sz="20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グラフィックやシラバスを初回あるいは毎回の授業で提示する</a:t>
            </a:r>
            <a:endParaRPr b="0" i="0" sz="20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スライドの1枚1枚にタイトルを入れる</a:t>
            </a:r>
            <a:endParaRPr/>
          </a:p>
        </p:txBody>
      </p:sp>
      <p:sp>
        <p:nvSpPr>
          <p:cNvPr id="451" name="Google Shape;451;p21"/>
          <p:cNvSpPr txBox="1"/>
          <p:nvPr/>
        </p:nvSpPr>
        <p:spPr>
          <a:xfrm>
            <a:off x="7198377" y="4877003"/>
            <a:ext cx="4802282" cy="1641475"/>
          </a:xfrm>
          <a:prstGeom prst="rect">
            <a:avLst/>
          </a:prstGeom>
          <a:noFill/>
          <a:ln>
            <a:noFill/>
          </a:ln>
        </p:spPr>
        <p:txBody>
          <a:bodyPr anchorCtr="0" anchor="t"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授業中に口頭で説明することもできる。</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説明方法には、</a:t>
            </a:r>
            <a:r>
              <a:rPr b="1" i="0" lang="ja-JP" sz="2000" u="none" cap="none" strike="noStrike">
                <a:solidFill>
                  <a:srgbClr val="C7243A"/>
                </a:solidFill>
                <a:latin typeface="Arial"/>
                <a:ea typeface="Arial"/>
                <a:cs typeface="Arial"/>
                <a:sym typeface="Arial"/>
              </a:rPr>
              <a:t>方向指示</a:t>
            </a:r>
            <a:r>
              <a:rPr b="1" i="0" lang="ja-JP" sz="2000" u="none" cap="none" strike="noStrike">
                <a:solidFill>
                  <a:schemeClr val="lt2"/>
                </a:solidFill>
                <a:latin typeface="Arial"/>
                <a:ea typeface="Arial"/>
                <a:cs typeface="Arial"/>
                <a:sym typeface="Arial"/>
              </a:rPr>
              <a:t>, </a:t>
            </a:r>
            <a:r>
              <a:rPr b="1" i="0" lang="ja-JP" sz="2000" u="none" cap="none" strike="noStrike">
                <a:solidFill>
                  <a:srgbClr val="C7243A"/>
                </a:solidFill>
                <a:latin typeface="Arial"/>
                <a:ea typeface="Arial"/>
                <a:cs typeface="Arial"/>
                <a:sym typeface="Arial"/>
              </a:rPr>
              <a:t>構造化</a:t>
            </a:r>
            <a:r>
              <a:rPr b="1" i="0" lang="ja-JP" sz="2000" u="none" cap="none" strike="noStrike">
                <a:solidFill>
                  <a:schemeClr val="lt2"/>
                </a:solidFill>
                <a:latin typeface="Arial"/>
                <a:ea typeface="Arial"/>
                <a:cs typeface="Arial"/>
                <a:sym typeface="Arial"/>
              </a:rPr>
              <a:t>, </a:t>
            </a:r>
            <a:r>
              <a:rPr b="1" i="0" lang="ja-JP" sz="2000" u="none" cap="none" strike="noStrike">
                <a:solidFill>
                  <a:srgbClr val="C7243A"/>
                </a:solidFill>
                <a:latin typeface="Arial"/>
                <a:ea typeface="Arial"/>
                <a:cs typeface="Arial"/>
                <a:sym typeface="Arial"/>
              </a:rPr>
              <a:t>強調</a:t>
            </a:r>
            <a:r>
              <a:rPr b="1" i="0" lang="ja-JP" sz="2000" u="none" cap="none" strike="noStrike">
                <a:solidFill>
                  <a:schemeClr val="lt2"/>
                </a:solidFill>
                <a:latin typeface="Arial"/>
                <a:ea typeface="Arial"/>
                <a:cs typeface="Arial"/>
                <a:sym typeface="Arial"/>
              </a:rPr>
              <a:t>, </a:t>
            </a:r>
            <a:r>
              <a:rPr b="1" i="0" lang="ja-JP" sz="2000" u="none" cap="none" strike="noStrike">
                <a:solidFill>
                  <a:srgbClr val="C7243A"/>
                </a:solidFill>
                <a:latin typeface="Arial"/>
                <a:ea typeface="Arial"/>
                <a:cs typeface="Arial"/>
                <a:sym typeface="Arial"/>
              </a:rPr>
              <a:t>関連づけ</a:t>
            </a:r>
            <a:r>
              <a:rPr b="0" i="0" lang="ja-JP" sz="2000" u="none" cap="none" strike="noStrike">
                <a:solidFill>
                  <a:schemeClr val="lt2"/>
                </a:solidFill>
                <a:latin typeface="Arial"/>
                <a:ea typeface="Arial"/>
                <a:cs typeface="Arial"/>
                <a:sym typeface="Arial"/>
              </a:rPr>
              <a:t>の4つある。</a:t>
            </a:r>
            <a:endParaRPr b="0" i="0" sz="2000" u="none" cap="none" strike="noStrike">
              <a:solidFill>
                <a:schemeClr val="lt2"/>
              </a:solidFill>
              <a:latin typeface="Arial"/>
              <a:ea typeface="Arial"/>
              <a:cs typeface="Arial"/>
              <a:sym typeface="Arial"/>
            </a:endParaRPr>
          </a:p>
        </p:txBody>
      </p:sp>
      <p:pic>
        <p:nvPicPr>
          <p:cNvPr id="452" name="Google Shape;452;p21"/>
          <p:cNvPicPr preferRelativeResize="0"/>
          <p:nvPr/>
        </p:nvPicPr>
        <p:blipFill rotWithShape="1">
          <a:blip r:embed="rId3">
            <a:alphaModFix/>
          </a:blip>
          <a:srcRect b="0" l="0" r="0" t="0"/>
          <a:stretch/>
        </p:blipFill>
        <p:spPr>
          <a:xfrm>
            <a:off x="9111706" y="6899086"/>
            <a:ext cx="1403894" cy="1403894"/>
          </a:xfrm>
          <a:prstGeom prst="rect">
            <a:avLst/>
          </a:prstGeom>
          <a:noFill/>
          <a:ln>
            <a:noFill/>
          </a:ln>
        </p:spPr>
      </p:pic>
      <p:sp>
        <p:nvSpPr>
          <p:cNvPr id="453" name="Google Shape;453;p21"/>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52-53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22"/>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５</a:t>
            </a:r>
            <a:r>
              <a:rPr b="1" i="0" lang="ja-JP" sz="4400" u="none" cap="none" strike="noStrike">
                <a:solidFill>
                  <a:srgbClr val="535353"/>
                </a:solidFill>
                <a:latin typeface="Arial"/>
                <a:ea typeface="Arial"/>
                <a:cs typeface="Arial"/>
                <a:sym typeface="Arial"/>
              </a:rPr>
              <a:t>章 教える順序を決める(シークエンス) ⑤</a:t>
            </a:r>
            <a:endParaRPr b="1" i="0" sz="4400" u="none" cap="none" strike="noStrike">
              <a:solidFill>
                <a:srgbClr val="535353"/>
              </a:solidFill>
              <a:latin typeface="Arial"/>
              <a:ea typeface="Arial"/>
              <a:cs typeface="Arial"/>
              <a:sym typeface="Arial"/>
            </a:endParaRPr>
          </a:p>
        </p:txBody>
      </p:sp>
      <p:sp>
        <p:nvSpPr>
          <p:cNvPr id="459" name="Google Shape;459;p22"/>
          <p:cNvSpPr/>
          <p:nvPr/>
        </p:nvSpPr>
        <p:spPr>
          <a:xfrm>
            <a:off x="1909548" y="6223128"/>
            <a:ext cx="4245067" cy="2604349"/>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60" name="Google Shape;460;p22"/>
          <p:cNvSpPr txBox="1"/>
          <p:nvPr/>
        </p:nvSpPr>
        <p:spPr>
          <a:xfrm>
            <a:off x="2891589" y="6512484"/>
            <a:ext cx="2301912"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強調</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（フォーカス）</a:t>
            </a:r>
            <a:endParaRPr b="1" i="0" sz="2400" u="none" cap="none" strike="noStrike">
              <a:solidFill>
                <a:srgbClr val="535353"/>
              </a:solidFill>
              <a:latin typeface="Arial"/>
              <a:ea typeface="Arial"/>
              <a:cs typeface="Arial"/>
              <a:sym typeface="Arial"/>
            </a:endParaRPr>
          </a:p>
        </p:txBody>
      </p:sp>
      <p:sp>
        <p:nvSpPr>
          <p:cNvPr id="461" name="Google Shape;461;p22"/>
          <p:cNvSpPr/>
          <p:nvPr/>
        </p:nvSpPr>
        <p:spPr>
          <a:xfrm>
            <a:off x="6787377" y="6244484"/>
            <a:ext cx="4245067" cy="2604349"/>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62" name="Google Shape;462;p22"/>
          <p:cNvSpPr/>
          <p:nvPr/>
        </p:nvSpPr>
        <p:spPr>
          <a:xfrm>
            <a:off x="1909548" y="3401656"/>
            <a:ext cx="4245067" cy="2579759"/>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63" name="Google Shape;463;p22"/>
          <p:cNvSpPr txBox="1"/>
          <p:nvPr/>
        </p:nvSpPr>
        <p:spPr>
          <a:xfrm>
            <a:off x="2734494" y="3685318"/>
            <a:ext cx="2616102"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方向指示</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（サインポスト）</a:t>
            </a:r>
            <a:endParaRPr b="1" i="0" sz="2400" u="none" cap="none" strike="noStrike">
              <a:solidFill>
                <a:srgbClr val="535353"/>
              </a:solidFill>
              <a:latin typeface="Arial"/>
              <a:ea typeface="Arial"/>
              <a:cs typeface="Arial"/>
              <a:sym typeface="Arial"/>
            </a:endParaRPr>
          </a:p>
        </p:txBody>
      </p:sp>
      <p:sp>
        <p:nvSpPr>
          <p:cNvPr id="464" name="Google Shape;464;p22"/>
          <p:cNvSpPr/>
          <p:nvPr/>
        </p:nvSpPr>
        <p:spPr>
          <a:xfrm>
            <a:off x="6785412" y="3401656"/>
            <a:ext cx="4245067" cy="2604349"/>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65" name="Google Shape;465;p22"/>
          <p:cNvSpPr txBox="1"/>
          <p:nvPr/>
        </p:nvSpPr>
        <p:spPr>
          <a:xfrm>
            <a:off x="8056339" y="3685317"/>
            <a:ext cx="1987724"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構造化</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（フレーム）</a:t>
            </a:r>
            <a:endParaRPr b="1" i="0" sz="2400" u="none" cap="none" strike="noStrike">
              <a:solidFill>
                <a:srgbClr val="535353"/>
              </a:solidFill>
              <a:latin typeface="Arial"/>
              <a:ea typeface="Arial"/>
              <a:cs typeface="Arial"/>
              <a:sym typeface="Arial"/>
            </a:endParaRPr>
          </a:p>
        </p:txBody>
      </p:sp>
      <p:sp>
        <p:nvSpPr>
          <p:cNvPr id="466" name="Google Shape;466;p22"/>
          <p:cNvSpPr txBox="1"/>
          <p:nvPr/>
        </p:nvSpPr>
        <p:spPr>
          <a:xfrm>
            <a:off x="4095431" y="2265469"/>
            <a:ext cx="4953279"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口頭の説明方法　</a:t>
            </a:r>
            <a:r>
              <a:rPr b="0" i="0" lang="ja-JP" sz="1200" u="none" cap="none" strike="noStrike">
                <a:solidFill>
                  <a:srgbClr val="535353"/>
                </a:solidFill>
                <a:latin typeface="Arial"/>
                <a:ea typeface="Arial"/>
                <a:cs typeface="Arial"/>
                <a:sym typeface="Arial"/>
              </a:rPr>
              <a:t>(Exley&amp;Dennick 2009)</a:t>
            </a:r>
            <a:endParaRPr b="0" i="0" sz="3200" u="none" cap="none" strike="noStrike">
              <a:solidFill>
                <a:srgbClr val="535353"/>
              </a:solidFill>
              <a:latin typeface="Arial"/>
              <a:ea typeface="Arial"/>
              <a:cs typeface="Arial"/>
              <a:sym typeface="Arial"/>
            </a:endParaRPr>
          </a:p>
        </p:txBody>
      </p:sp>
      <p:sp>
        <p:nvSpPr>
          <p:cNvPr id="467" name="Google Shape;467;p22"/>
          <p:cNvSpPr txBox="1"/>
          <p:nvPr/>
        </p:nvSpPr>
        <p:spPr>
          <a:xfrm>
            <a:off x="8081641" y="6512484"/>
            <a:ext cx="1673535"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関連づけ</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（リンク）</a:t>
            </a:r>
            <a:endParaRPr b="1" i="0" sz="2400" u="none" cap="none" strike="noStrike">
              <a:solidFill>
                <a:srgbClr val="535353"/>
              </a:solidFill>
              <a:latin typeface="Arial"/>
              <a:ea typeface="Arial"/>
              <a:cs typeface="Arial"/>
              <a:sym typeface="Arial"/>
            </a:endParaRPr>
          </a:p>
        </p:txBody>
      </p:sp>
      <p:sp>
        <p:nvSpPr>
          <p:cNvPr id="468" name="Google Shape;468;p22"/>
          <p:cNvSpPr txBox="1"/>
          <p:nvPr/>
        </p:nvSpPr>
        <p:spPr>
          <a:xfrm>
            <a:off x="2060590" y="4404482"/>
            <a:ext cx="3963908" cy="133369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どの方向に授業を進めようとしているのかを説明する場合に使う。</a:t>
            </a:r>
            <a:endParaRPr b="0" i="0" sz="16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授業の冒頭に入れるとよい。</a:t>
            </a:r>
            <a:endParaRPr b="0" i="0" sz="1600" u="none" cap="none" strike="noStrike">
              <a:solidFill>
                <a:schemeClr val="lt2"/>
              </a:solidFill>
              <a:latin typeface="Arial"/>
              <a:ea typeface="Arial"/>
              <a:cs typeface="Arial"/>
              <a:sym typeface="Arial"/>
            </a:endParaRPr>
          </a:p>
        </p:txBody>
      </p:sp>
      <p:sp>
        <p:nvSpPr>
          <p:cNvPr id="469" name="Google Shape;469;p22"/>
          <p:cNvSpPr txBox="1"/>
          <p:nvPr/>
        </p:nvSpPr>
        <p:spPr>
          <a:xfrm>
            <a:off x="6930205" y="4404482"/>
            <a:ext cx="3976405" cy="133369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トピックやセクションが変わることを示したい場合に使う。</a:t>
            </a:r>
            <a:endParaRPr/>
          </a:p>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トピックの最初と最後に入れるとよい。</a:t>
            </a:r>
            <a:endParaRPr b="0" i="0" sz="1600" u="none" cap="none" strike="noStrike">
              <a:solidFill>
                <a:schemeClr val="lt2"/>
              </a:solidFill>
              <a:latin typeface="Arial"/>
              <a:ea typeface="Arial"/>
              <a:cs typeface="Arial"/>
              <a:sym typeface="Arial"/>
            </a:endParaRPr>
          </a:p>
        </p:txBody>
      </p:sp>
      <p:sp>
        <p:nvSpPr>
          <p:cNvPr id="470" name="Google Shape;470;p22"/>
          <p:cNvSpPr txBox="1"/>
          <p:nvPr/>
        </p:nvSpPr>
        <p:spPr>
          <a:xfrm>
            <a:off x="2060590" y="7303449"/>
            <a:ext cx="3963908"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キーとなる考え方、定義概念を強調したい場合に使う。</a:t>
            </a:r>
            <a:endParaRPr b="0" i="0" sz="1600" u="none" cap="none" strike="noStrike">
              <a:solidFill>
                <a:schemeClr val="lt2"/>
              </a:solidFill>
              <a:latin typeface="Arial"/>
              <a:ea typeface="Arial"/>
              <a:cs typeface="Arial"/>
              <a:sym typeface="Arial"/>
            </a:endParaRPr>
          </a:p>
        </p:txBody>
      </p:sp>
      <p:sp>
        <p:nvSpPr>
          <p:cNvPr id="471" name="Google Shape;471;p22"/>
          <p:cNvSpPr txBox="1"/>
          <p:nvPr/>
        </p:nvSpPr>
        <p:spPr>
          <a:xfrm>
            <a:off x="6930206" y="7303449"/>
            <a:ext cx="3976404" cy="117981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授業の他のトピックとの関係を示したい場合や、すでにもっている知識や経験と接続したい場合に使う。</a:t>
            </a:r>
            <a:endParaRPr b="0" i="0" sz="1600" u="none" cap="none" strike="noStrike">
              <a:solidFill>
                <a:schemeClr val="lt2"/>
              </a:solidFill>
              <a:latin typeface="Arial"/>
              <a:ea typeface="Arial"/>
              <a:cs typeface="Arial"/>
              <a:sym typeface="Arial"/>
            </a:endParaRPr>
          </a:p>
        </p:txBody>
      </p:sp>
      <p:sp>
        <p:nvSpPr>
          <p:cNvPr id="472" name="Google Shape;472;p22"/>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53-54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23"/>
          <p:cNvSpPr txBox="1"/>
          <p:nvPr/>
        </p:nvSpPr>
        <p:spPr>
          <a:xfrm>
            <a:off x="4577144" y="4460500"/>
            <a:ext cx="7571400" cy="2345100"/>
          </a:xfrm>
          <a:prstGeom prst="rect">
            <a:avLst/>
          </a:prstGeom>
          <a:noFill/>
          <a:ln>
            <a:noFill/>
          </a:ln>
        </p:spPr>
        <p:txBody>
          <a:bodyPr anchorCtr="0" anchor="t" bIns="50800" lIns="50800" spcFirstLastPara="1" rIns="50800" wrap="square" tIns="50800">
            <a:noAutofit/>
          </a:bodyPr>
          <a:lstStyle/>
          <a:p>
            <a:pPr indent="0" lvl="0" marL="0" marR="0" rtl="0" algn="l">
              <a:lnSpc>
                <a:spcPct val="150000"/>
              </a:lnSpc>
              <a:spcBef>
                <a:spcPts val="0"/>
              </a:spcBef>
              <a:spcAft>
                <a:spcPts val="0"/>
              </a:spcAft>
              <a:buClr>
                <a:srgbClr val="535353"/>
              </a:buClr>
              <a:buSzPts val="2400"/>
              <a:buFont typeface="Arial"/>
              <a:buNone/>
            </a:pPr>
            <a:r>
              <a:rPr b="0" i="0" lang="ja-JP" sz="2400" u="none" cap="none" strike="noStrike">
                <a:solidFill>
                  <a:srgbClr val="535353"/>
                </a:solidFill>
                <a:latin typeface="Arial"/>
                <a:ea typeface="Arial"/>
                <a:cs typeface="Arial"/>
                <a:sym typeface="Arial"/>
              </a:rPr>
              <a:t>口頭で</a:t>
            </a:r>
            <a:r>
              <a:rPr lang="ja-JP" sz="2400">
                <a:solidFill>
                  <a:srgbClr val="535353"/>
                </a:solidFill>
              </a:rPr>
              <a:t>説明する際に</a:t>
            </a:r>
            <a:r>
              <a:rPr b="0" i="0" lang="ja-JP" sz="2400" u="none" cap="none" strike="noStrike">
                <a:solidFill>
                  <a:srgbClr val="535353"/>
                </a:solidFill>
                <a:latin typeface="Arial"/>
                <a:ea typeface="Arial"/>
                <a:cs typeface="Arial"/>
                <a:sym typeface="Arial"/>
              </a:rPr>
              <a:t>重要なポイントを</a:t>
            </a:r>
            <a:r>
              <a:rPr lang="ja-JP" sz="2400">
                <a:solidFill>
                  <a:srgbClr val="535353"/>
                </a:solidFill>
              </a:rPr>
              <a:t>理解</a:t>
            </a:r>
            <a:r>
              <a:rPr b="0" i="0" lang="ja-JP" sz="2400" u="none" cap="none" strike="noStrike">
                <a:solidFill>
                  <a:srgbClr val="535353"/>
                </a:solidFill>
                <a:latin typeface="Arial"/>
                <a:ea typeface="Arial"/>
                <a:cs typeface="Arial"/>
                <a:sym typeface="Arial"/>
              </a:rPr>
              <a:t>する。講義法が視聴覚メディアを使った口頭での知識伝達であるとすれば、教員は人前で聞き取りやすく話すことが求められる。</a:t>
            </a:r>
            <a:endParaRPr b="0" i="0" sz="2400" u="none" cap="none" strike="noStrike">
              <a:solidFill>
                <a:srgbClr val="535353"/>
              </a:solidFill>
              <a:latin typeface="Arial"/>
              <a:ea typeface="Arial"/>
              <a:cs typeface="Arial"/>
              <a:sym typeface="Arial"/>
            </a:endParaRPr>
          </a:p>
        </p:txBody>
      </p:sp>
      <p:sp>
        <p:nvSpPr>
          <p:cNvPr id="478" name="Google Shape;478;p23"/>
          <p:cNvSpPr txBox="1"/>
          <p:nvPr/>
        </p:nvSpPr>
        <p:spPr>
          <a:xfrm>
            <a:off x="4577153" y="3523325"/>
            <a:ext cx="6969900" cy="7182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4000"/>
              <a:buFont typeface="Arial"/>
              <a:buNone/>
            </a:pPr>
            <a:r>
              <a:rPr b="1" lang="ja-JP" sz="4000">
                <a:solidFill>
                  <a:srgbClr val="535353"/>
                </a:solidFill>
              </a:rPr>
              <a:t>９</a:t>
            </a:r>
            <a:r>
              <a:rPr b="1" i="0" lang="ja-JP" sz="4000" u="none" cap="none" strike="noStrike">
                <a:solidFill>
                  <a:srgbClr val="535353"/>
                </a:solidFill>
                <a:latin typeface="Arial"/>
                <a:ea typeface="Arial"/>
                <a:cs typeface="Arial"/>
                <a:sym typeface="Arial"/>
              </a:rPr>
              <a:t>章 口頭で説明する</a:t>
            </a:r>
            <a:endParaRPr b="1" i="0" sz="4000" u="none" cap="none" strike="noStrike">
              <a:solidFill>
                <a:srgbClr val="535353"/>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24"/>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９</a:t>
            </a:r>
            <a:r>
              <a:rPr b="1" i="0" lang="ja-JP" sz="4400" u="none" cap="none" strike="noStrike">
                <a:solidFill>
                  <a:srgbClr val="535353"/>
                </a:solidFill>
                <a:latin typeface="Arial"/>
                <a:ea typeface="Arial"/>
                <a:cs typeface="Arial"/>
                <a:sym typeface="Arial"/>
              </a:rPr>
              <a:t>章 口頭で伝える①</a:t>
            </a:r>
            <a:endParaRPr b="1" i="0" sz="4400" u="none" cap="none" strike="noStrike">
              <a:solidFill>
                <a:srgbClr val="535353"/>
              </a:solidFill>
              <a:latin typeface="Arial"/>
              <a:ea typeface="Arial"/>
              <a:cs typeface="Arial"/>
              <a:sym typeface="Arial"/>
            </a:endParaRPr>
          </a:p>
        </p:txBody>
      </p:sp>
      <p:sp>
        <p:nvSpPr>
          <p:cNvPr id="484" name="Google Shape;484;p24"/>
          <p:cNvSpPr/>
          <p:nvPr/>
        </p:nvSpPr>
        <p:spPr>
          <a:xfrm>
            <a:off x="2354580" y="6245704"/>
            <a:ext cx="4057055" cy="290354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85" name="Google Shape;485;p24"/>
          <p:cNvSpPr txBox="1"/>
          <p:nvPr/>
        </p:nvSpPr>
        <p:spPr>
          <a:xfrm>
            <a:off x="5474816" y="2265469"/>
            <a:ext cx="2194512"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明瞭に話す</a:t>
            </a:r>
            <a:endParaRPr b="1" i="0" sz="3200" u="none" cap="none" strike="noStrike">
              <a:solidFill>
                <a:srgbClr val="535353"/>
              </a:solidFill>
              <a:latin typeface="Arial"/>
              <a:ea typeface="Arial"/>
              <a:cs typeface="Arial"/>
              <a:sym typeface="Arial"/>
            </a:endParaRPr>
          </a:p>
        </p:txBody>
      </p:sp>
      <p:sp>
        <p:nvSpPr>
          <p:cNvPr id="486" name="Google Shape;486;p24"/>
          <p:cNvSpPr txBox="1"/>
          <p:nvPr/>
        </p:nvSpPr>
        <p:spPr>
          <a:xfrm>
            <a:off x="3123936" y="6462700"/>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速度を調整する</a:t>
            </a:r>
            <a:endParaRPr b="1" i="0" sz="2400" u="none" cap="none" strike="noStrike">
              <a:solidFill>
                <a:srgbClr val="535353"/>
              </a:solidFill>
              <a:latin typeface="Arial"/>
              <a:ea typeface="Arial"/>
              <a:cs typeface="Arial"/>
              <a:sym typeface="Arial"/>
            </a:endParaRPr>
          </a:p>
        </p:txBody>
      </p:sp>
      <p:sp>
        <p:nvSpPr>
          <p:cNvPr id="487" name="Google Shape;487;p24"/>
          <p:cNvSpPr/>
          <p:nvPr/>
        </p:nvSpPr>
        <p:spPr>
          <a:xfrm>
            <a:off x="6581637" y="6245704"/>
            <a:ext cx="4057055" cy="290354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88" name="Google Shape;488;p24"/>
          <p:cNvSpPr txBox="1"/>
          <p:nvPr/>
        </p:nvSpPr>
        <p:spPr>
          <a:xfrm>
            <a:off x="6994615" y="6462700"/>
            <a:ext cx="287258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重要部分を強調する</a:t>
            </a:r>
            <a:endParaRPr b="1" i="0" sz="2400" u="none" cap="none" strike="noStrike">
              <a:solidFill>
                <a:srgbClr val="535353"/>
              </a:solidFill>
              <a:latin typeface="Arial"/>
              <a:ea typeface="Arial"/>
              <a:cs typeface="Arial"/>
              <a:sym typeface="Arial"/>
            </a:endParaRPr>
          </a:p>
        </p:txBody>
      </p:sp>
      <p:sp>
        <p:nvSpPr>
          <p:cNvPr id="489" name="Google Shape;489;p24"/>
          <p:cNvSpPr/>
          <p:nvPr/>
        </p:nvSpPr>
        <p:spPr>
          <a:xfrm>
            <a:off x="290694" y="3074169"/>
            <a:ext cx="3926388" cy="290354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90" name="Google Shape;490;p24"/>
          <p:cNvSpPr txBox="1"/>
          <p:nvPr/>
        </p:nvSpPr>
        <p:spPr>
          <a:xfrm>
            <a:off x="761338" y="3292796"/>
            <a:ext cx="287258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口をきちんと動かす</a:t>
            </a:r>
            <a:endParaRPr b="1" i="0" sz="2400" u="none" cap="none" strike="noStrike">
              <a:solidFill>
                <a:srgbClr val="535353"/>
              </a:solidFill>
              <a:latin typeface="Arial"/>
              <a:ea typeface="Arial"/>
              <a:cs typeface="Arial"/>
              <a:sym typeface="Arial"/>
            </a:endParaRPr>
          </a:p>
        </p:txBody>
      </p:sp>
      <p:sp>
        <p:nvSpPr>
          <p:cNvPr id="491" name="Google Shape;491;p24"/>
          <p:cNvSpPr/>
          <p:nvPr/>
        </p:nvSpPr>
        <p:spPr>
          <a:xfrm>
            <a:off x="4398446" y="3074169"/>
            <a:ext cx="4057055" cy="290354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92" name="Google Shape;492;p24"/>
          <p:cNvSpPr txBox="1"/>
          <p:nvPr/>
        </p:nvSpPr>
        <p:spPr>
          <a:xfrm>
            <a:off x="5403157" y="3292796"/>
            <a:ext cx="194925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口癖をなくす</a:t>
            </a:r>
            <a:endParaRPr b="1" i="0" sz="2400" u="none" cap="none" strike="noStrike">
              <a:solidFill>
                <a:srgbClr val="535353"/>
              </a:solidFill>
              <a:latin typeface="Arial"/>
              <a:ea typeface="Arial"/>
              <a:cs typeface="Arial"/>
              <a:sym typeface="Arial"/>
            </a:endParaRPr>
          </a:p>
        </p:txBody>
      </p:sp>
      <p:sp>
        <p:nvSpPr>
          <p:cNvPr id="493" name="Google Shape;493;p24"/>
          <p:cNvSpPr/>
          <p:nvPr/>
        </p:nvSpPr>
        <p:spPr>
          <a:xfrm>
            <a:off x="8633121" y="3074169"/>
            <a:ext cx="3873919" cy="290354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94" name="Google Shape;494;p24"/>
          <p:cNvSpPr txBox="1"/>
          <p:nvPr/>
        </p:nvSpPr>
        <p:spPr>
          <a:xfrm>
            <a:off x="9321116" y="3292796"/>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適切な声量で話す</a:t>
            </a:r>
            <a:endParaRPr b="1" i="0" sz="2400" u="none" cap="none" strike="noStrike">
              <a:solidFill>
                <a:srgbClr val="535353"/>
              </a:solidFill>
              <a:latin typeface="Arial"/>
              <a:ea typeface="Arial"/>
              <a:cs typeface="Arial"/>
              <a:sym typeface="Arial"/>
            </a:endParaRPr>
          </a:p>
        </p:txBody>
      </p:sp>
      <p:sp>
        <p:nvSpPr>
          <p:cNvPr id="495" name="Google Shape;495;p24"/>
          <p:cNvSpPr txBox="1"/>
          <p:nvPr/>
        </p:nvSpPr>
        <p:spPr>
          <a:xfrm>
            <a:off x="463881" y="3764938"/>
            <a:ext cx="3496835" cy="1949252"/>
          </a:xfrm>
          <a:prstGeom prst="rect">
            <a:avLst/>
          </a:prstGeom>
          <a:noFill/>
          <a:ln>
            <a:noFill/>
          </a:ln>
        </p:spPr>
        <p:txBody>
          <a:bodyPr anchorCtr="0" anchor="t"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明瞭に話すとは、一音一音が聞き取れるということである</a:t>
            </a:r>
            <a:endParaRPr b="0" i="0" sz="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自分が話している場面を録画した映像を見たり、同僚やTAに確認することで改善する</a:t>
            </a:r>
            <a:endParaRPr/>
          </a:p>
        </p:txBody>
      </p:sp>
      <p:sp>
        <p:nvSpPr>
          <p:cNvPr id="496" name="Google Shape;496;p24"/>
          <p:cNvSpPr txBox="1"/>
          <p:nvPr/>
        </p:nvSpPr>
        <p:spPr>
          <a:xfrm>
            <a:off x="4573044" y="3764938"/>
            <a:ext cx="3627120" cy="1641475"/>
          </a:xfrm>
          <a:prstGeom prst="rect">
            <a:avLst/>
          </a:prstGeom>
          <a:noFill/>
          <a:ln>
            <a:noFill/>
          </a:ln>
        </p:spPr>
        <p:txBody>
          <a:bodyPr anchorCtr="0" anchor="t"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口癖は、情報を処理する際のノイズになる</a:t>
            </a:r>
            <a:endParaRPr b="0" i="0" sz="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口癖を減らすために、録画した映像を見たり、他者に指摘をもらう</a:t>
            </a:r>
            <a:endParaRPr b="0" i="0" sz="1600" u="none" cap="none" strike="noStrike">
              <a:solidFill>
                <a:schemeClr val="lt2"/>
              </a:solidFill>
              <a:latin typeface="Arial"/>
              <a:ea typeface="Arial"/>
              <a:cs typeface="Arial"/>
              <a:sym typeface="Arial"/>
            </a:endParaRPr>
          </a:p>
        </p:txBody>
      </p:sp>
      <p:sp>
        <p:nvSpPr>
          <p:cNvPr id="497" name="Google Shape;497;p24"/>
          <p:cNvSpPr txBox="1"/>
          <p:nvPr/>
        </p:nvSpPr>
        <p:spPr>
          <a:xfrm>
            <a:off x="8754700" y="3776956"/>
            <a:ext cx="3697638" cy="1949252"/>
          </a:xfrm>
          <a:prstGeom prst="rect">
            <a:avLst/>
          </a:prstGeom>
          <a:noFill/>
          <a:ln>
            <a:noFill/>
          </a:ln>
        </p:spPr>
        <p:txBody>
          <a:bodyPr anchorCtr="0" anchor="t"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初回の授業では、教室の隅々まで自分の声が聞こえているかどうか確認する</a:t>
            </a:r>
            <a:endParaRPr b="0" i="0" sz="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教室全体に声を届かせるために、マイクの利用も良い</a:t>
            </a:r>
            <a:endParaRPr b="0" i="0" sz="1600" u="none" cap="none" strike="noStrike">
              <a:solidFill>
                <a:schemeClr val="lt2"/>
              </a:solidFill>
              <a:latin typeface="Arial"/>
              <a:ea typeface="Arial"/>
              <a:cs typeface="Arial"/>
              <a:sym typeface="Arial"/>
            </a:endParaRPr>
          </a:p>
        </p:txBody>
      </p:sp>
      <p:sp>
        <p:nvSpPr>
          <p:cNvPr id="498" name="Google Shape;498;p24"/>
          <p:cNvSpPr txBox="1"/>
          <p:nvPr/>
        </p:nvSpPr>
        <p:spPr>
          <a:xfrm>
            <a:off x="2539972" y="6919344"/>
            <a:ext cx="3642300" cy="2196000"/>
          </a:xfrm>
          <a:prstGeom prst="rect">
            <a:avLst/>
          </a:prstGeom>
          <a:noFill/>
          <a:ln>
            <a:noFill/>
          </a:ln>
        </p:spPr>
        <p:txBody>
          <a:bodyPr anchorCtr="0" anchor="t"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一般的に聴きやすい速度は、1分間に200文字</a:t>
            </a:r>
            <a:endParaRPr b="0" i="0" sz="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聞き手が初めて聞く内容、難易度の高い内容の場合は、ゆっくり話す</a:t>
            </a:r>
            <a:endParaRPr b="0" i="0" sz="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重要な部分</a:t>
            </a:r>
            <a:r>
              <a:rPr lang="ja-JP" sz="1600">
                <a:solidFill>
                  <a:schemeClr val="lt2"/>
                </a:solidFill>
              </a:rPr>
              <a:t>の前後</a:t>
            </a:r>
            <a:r>
              <a:rPr b="0" i="0" lang="ja-JP" sz="1600" u="none" cap="none" strike="noStrike">
                <a:solidFill>
                  <a:schemeClr val="lt2"/>
                </a:solidFill>
                <a:latin typeface="Arial"/>
                <a:ea typeface="Arial"/>
                <a:cs typeface="Arial"/>
                <a:sym typeface="Arial"/>
              </a:rPr>
              <a:t>は1〜2秒の間を作る</a:t>
            </a:r>
            <a:endParaRPr/>
          </a:p>
        </p:txBody>
      </p:sp>
      <p:sp>
        <p:nvSpPr>
          <p:cNvPr id="499" name="Google Shape;499;p24"/>
          <p:cNvSpPr txBox="1"/>
          <p:nvPr/>
        </p:nvSpPr>
        <p:spPr>
          <a:xfrm>
            <a:off x="6767029" y="6919344"/>
            <a:ext cx="3642360" cy="1333698"/>
          </a:xfrm>
          <a:prstGeom prst="rect">
            <a:avLst/>
          </a:prstGeom>
          <a:noFill/>
          <a:ln>
            <a:noFill/>
          </a:ln>
        </p:spPr>
        <p:txBody>
          <a:bodyPr anchorCtr="0" anchor="t"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重要部分は、2倍の大きさの声量で、2倍長く、話す</a:t>
            </a:r>
            <a:endParaRPr b="0" i="0" sz="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抑揚をつける</a:t>
            </a:r>
            <a:endParaRPr b="0" i="0" sz="1600" u="none" cap="none" strike="noStrike">
              <a:solidFill>
                <a:schemeClr val="lt2"/>
              </a:solidFill>
              <a:latin typeface="Arial"/>
              <a:ea typeface="Arial"/>
              <a:cs typeface="Arial"/>
              <a:sym typeface="Arial"/>
            </a:endParaRPr>
          </a:p>
        </p:txBody>
      </p:sp>
      <p:sp>
        <p:nvSpPr>
          <p:cNvPr id="500" name="Google Shape;500;p24"/>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87-89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25"/>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９</a:t>
            </a:r>
            <a:r>
              <a:rPr b="1" i="0" lang="ja-JP" sz="4400" u="none" cap="none" strike="noStrike">
                <a:solidFill>
                  <a:srgbClr val="535353"/>
                </a:solidFill>
                <a:latin typeface="Arial"/>
                <a:ea typeface="Arial"/>
                <a:cs typeface="Arial"/>
                <a:sym typeface="Arial"/>
              </a:rPr>
              <a:t>章 口頭で伝える②</a:t>
            </a:r>
            <a:endParaRPr b="1" i="0" sz="4400" u="none" cap="none" strike="noStrike">
              <a:solidFill>
                <a:srgbClr val="535353"/>
              </a:solidFill>
              <a:latin typeface="Arial"/>
              <a:ea typeface="Arial"/>
              <a:cs typeface="Arial"/>
              <a:sym typeface="Arial"/>
            </a:endParaRPr>
          </a:p>
        </p:txBody>
      </p:sp>
      <p:sp>
        <p:nvSpPr>
          <p:cNvPr id="506" name="Google Shape;506;p25"/>
          <p:cNvSpPr/>
          <p:nvPr/>
        </p:nvSpPr>
        <p:spPr>
          <a:xfrm>
            <a:off x="2354580" y="6245704"/>
            <a:ext cx="3989719" cy="291632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07" name="Google Shape;507;p25"/>
          <p:cNvSpPr txBox="1"/>
          <p:nvPr/>
        </p:nvSpPr>
        <p:spPr>
          <a:xfrm>
            <a:off x="2964517" y="2265469"/>
            <a:ext cx="7215117"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非言語コミュニケーションを併用する</a:t>
            </a:r>
            <a:endParaRPr b="1" i="0" sz="3200" u="none" cap="none" strike="noStrike">
              <a:solidFill>
                <a:srgbClr val="535353"/>
              </a:solidFill>
              <a:latin typeface="Arial"/>
              <a:ea typeface="Arial"/>
              <a:cs typeface="Arial"/>
              <a:sym typeface="Arial"/>
            </a:endParaRPr>
          </a:p>
        </p:txBody>
      </p:sp>
      <p:sp>
        <p:nvSpPr>
          <p:cNvPr id="508" name="Google Shape;508;p25"/>
          <p:cNvSpPr txBox="1"/>
          <p:nvPr/>
        </p:nvSpPr>
        <p:spPr>
          <a:xfrm>
            <a:off x="3370577" y="6462699"/>
            <a:ext cx="194925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教室内を動く</a:t>
            </a:r>
            <a:endParaRPr b="1" i="0" sz="2400" u="none" cap="none" strike="noStrike">
              <a:solidFill>
                <a:srgbClr val="535353"/>
              </a:solidFill>
              <a:latin typeface="Arial"/>
              <a:ea typeface="Arial"/>
              <a:cs typeface="Arial"/>
              <a:sym typeface="Arial"/>
            </a:endParaRPr>
          </a:p>
        </p:txBody>
      </p:sp>
      <p:sp>
        <p:nvSpPr>
          <p:cNvPr id="509" name="Google Shape;509;p25"/>
          <p:cNvSpPr/>
          <p:nvPr/>
        </p:nvSpPr>
        <p:spPr>
          <a:xfrm>
            <a:off x="6581637" y="6245704"/>
            <a:ext cx="3989719" cy="291632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10" name="Google Shape;510;p25"/>
          <p:cNvSpPr txBox="1"/>
          <p:nvPr/>
        </p:nvSpPr>
        <p:spPr>
          <a:xfrm>
            <a:off x="6827411" y="6462699"/>
            <a:ext cx="3488134"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ノイズのない姿勢と服装</a:t>
            </a:r>
            <a:endParaRPr b="1" i="0" sz="2400" u="none" cap="none" strike="noStrike">
              <a:solidFill>
                <a:srgbClr val="535353"/>
              </a:solidFill>
              <a:latin typeface="Arial"/>
              <a:ea typeface="Arial"/>
              <a:cs typeface="Arial"/>
              <a:sym typeface="Arial"/>
            </a:endParaRPr>
          </a:p>
        </p:txBody>
      </p:sp>
      <p:sp>
        <p:nvSpPr>
          <p:cNvPr id="511" name="Google Shape;511;p25"/>
          <p:cNvSpPr/>
          <p:nvPr/>
        </p:nvSpPr>
        <p:spPr>
          <a:xfrm>
            <a:off x="290693" y="3085754"/>
            <a:ext cx="3861221" cy="291632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12" name="Google Shape;512;p25"/>
          <p:cNvSpPr txBox="1"/>
          <p:nvPr/>
        </p:nvSpPr>
        <p:spPr>
          <a:xfrm>
            <a:off x="453564" y="3258978"/>
            <a:ext cx="3488134" cy="779701"/>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200"/>
              <a:buFont typeface="Arial"/>
              <a:buNone/>
            </a:pPr>
            <a:r>
              <a:rPr b="1" i="0" lang="ja-JP" sz="2200" u="none" cap="none" strike="noStrike">
                <a:solidFill>
                  <a:srgbClr val="535353"/>
                </a:solidFill>
                <a:latin typeface="Arial"/>
                <a:ea typeface="Arial"/>
                <a:cs typeface="Arial"/>
                <a:sym typeface="Arial"/>
              </a:rPr>
              <a:t>言語・非言語メッセージを</a:t>
            </a:r>
            <a:endParaRPr b="1" i="0" sz="22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200"/>
              <a:buFont typeface="Arial"/>
              <a:buNone/>
            </a:pPr>
            <a:r>
              <a:rPr b="1" i="0" lang="ja-JP" sz="2200" u="none" cap="none" strike="noStrike">
                <a:solidFill>
                  <a:srgbClr val="535353"/>
                </a:solidFill>
                <a:latin typeface="Arial"/>
                <a:ea typeface="Arial"/>
                <a:cs typeface="Arial"/>
                <a:sym typeface="Arial"/>
              </a:rPr>
              <a:t>一致させる</a:t>
            </a:r>
            <a:endParaRPr b="1" i="0" sz="2200" u="none" cap="none" strike="noStrike">
              <a:solidFill>
                <a:srgbClr val="535353"/>
              </a:solidFill>
              <a:latin typeface="Arial"/>
              <a:ea typeface="Arial"/>
              <a:cs typeface="Arial"/>
              <a:sym typeface="Arial"/>
            </a:endParaRPr>
          </a:p>
        </p:txBody>
      </p:sp>
      <p:sp>
        <p:nvSpPr>
          <p:cNvPr id="513" name="Google Shape;513;p25"/>
          <p:cNvSpPr/>
          <p:nvPr/>
        </p:nvSpPr>
        <p:spPr>
          <a:xfrm>
            <a:off x="4398446" y="3085754"/>
            <a:ext cx="3989719" cy="291632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14" name="Google Shape;514;p25"/>
          <p:cNvSpPr txBox="1"/>
          <p:nvPr/>
        </p:nvSpPr>
        <p:spPr>
          <a:xfrm>
            <a:off x="4787606" y="3304381"/>
            <a:ext cx="318035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アイコンタクトをとる</a:t>
            </a:r>
            <a:endParaRPr b="1" i="0" sz="2400" u="none" cap="none" strike="noStrike">
              <a:solidFill>
                <a:srgbClr val="535353"/>
              </a:solidFill>
              <a:latin typeface="Arial"/>
              <a:ea typeface="Arial"/>
              <a:cs typeface="Arial"/>
              <a:sym typeface="Arial"/>
            </a:endParaRPr>
          </a:p>
        </p:txBody>
      </p:sp>
      <p:sp>
        <p:nvSpPr>
          <p:cNvPr id="515" name="Google Shape;515;p25"/>
          <p:cNvSpPr/>
          <p:nvPr/>
        </p:nvSpPr>
        <p:spPr>
          <a:xfrm>
            <a:off x="8633121" y="3085754"/>
            <a:ext cx="3989719" cy="291632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16" name="Google Shape;516;p25"/>
          <p:cNvSpPr txBox="1"/>
          <p:nvPr/>
        </p:nvSpPr>
        <p:spPr>
          <a:xfrm>
            <a:off x="9321118" y="3304381"/>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ビジュアルハンド</a:t>
            </a:r>
            <a:endParaRPr b="1" i="0" sz="2400" u="none" cap="none" strike="noStrike">
              <a:solidFill>
                <a:srgbClr val="535353"/>
              </a:solidFill>
              <a:latin typeface="Arial"/>
              <a:ea typeface="Arial"/>
              <a:cs typeface="Arial"/>
              <a:sym typeface="Arial"/>
            </a:endParaRPr>
          </a:p>
        </p:txBody>
      </p:sp>
      <p:sp>
        <p:nvSpPr>
          <p:cNvPr id="517" name="Google Shape;517;p25"/>
          <p:cNvSpPr txBox="1"/>
          <p:nvPr/>
        </p:nvSpPr>
        <p:spPr>
          <a:xfrm>
            <a:off x="461082" y="3978603"/>
            <a:ext cx="3520441" cy="1487587"/>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視線、ボディランゲージ、姿勢や動き、服装といった非言語コミュニケーションを、自分の伝達したい内容を一致させる</a:t>
            </a:r>
            <a:endParaRPr/>
          </a:p>
        </p:txBody>
      </p:sp>
      <p:sp>
        <p:nvSpPr>
          <p:cNvPr id="518" name="Google Shape;518;p25"/>
          <p:cNvSpPr txBox="1"/>
          <p:nvPr/>
        </p:nvSpPr>
        <p:spPr>
          <a:xfrm>
            <a:off x="4569678" y="3869511"/>
            <a:ext cx="3647253" cy="2103140"/>
          </a:xfrm>
          <a:prstGeom prst="rect">
            <a:avLst/>
          </a:prstGeom>
          <a:noFill/>
          <a:ln>
            <a:noFill/>
          </a:ln>
        </p:spPr>
        <p:txBody>
          <a:bodyPr anchorCtr="0" anchor="t"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1人の目を5秒程度見る</a:t>
            </a:r>
            <a:endParaRPr b="0" i="0" sz="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1つの文章ごとに1人の学生に視線を合わせる</a:t>
            </a:r>
            <a:endParaRPr b="0" i="0" sz="800" u="none" cap="none" strike="noStrike">
              <a:solidFill>
                <a:srgbClr val="FF0000"/>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教室内をZの文字を描くように視線を移す</a:t>
            </a:r>
            <a:endParaRPr b="0" i="0" sz="1600" u="none" cap="none" strike="noStrike">
              <a:solidFill>
                <a:schemeClr val="lt2"/>
              </a:solidFill>
              <a:latin typeface="Arial"/>
              <a:ea typeface="Arial"/>
              <a:cs typeface="Arial"/>
              <a:sym typeface="Arial"/>
            </a:endParaRPr>
          </a:p>
        </p:txBody>
      </p:sp>
      <p:sp>
        <p:nvSpPr>
          <p:cNvPr id="519" name="Google Shape;519;p25"/>
          <p:cNvSpPr txBox="1"/>
          <p:nvPr/>
        </p:nvSpPr>
        <p:spPr>
          <a:xfrm>
            <a:off x="8815822" y="3744160"/>
            <a:ext cx="3685267" cy="2257028"/>
          </a:xfrm>
          <a:prstGeom prst="rect">
            <a:avLst/>
          </a:prstGeom>
          <a:noFill/>
          <a:ln>
            <a:noFill/>
          </a:ln>
        </p:spPr>
        <p:txBody>
          <a:bodyPr anchorCtr="0" anchor="t"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方向性 (特定方向に手を向ける)</a:t>
            </a:r>
            <a:endParaRPr b="0" i="0" sz="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数値 (指の本数を示す)</a:t>
            </a:r>
            <a:endParaRPr b="0" i="0" sz="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大きさ, 高さ (手を上下左右に動かして表現)</a:t>
            </a:r>
            <a:endParaRPr b="0" i="0" sz="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強調 (手を前に出す) </a:t>
            </a:r>
            <a:endParaRPr b="0" i="0" sz="1600" u="none" cap="none" strike="noStrike">
              <a:solidFill>
                <a:schemeClr val="lt2"/>
              </a:solidFill>
              <a:latin typeface="Arial"/>
              <a:ea typeface="Arial"/>
              <a:cs typeface="Arial"/>
              <a:sym typeface="Arial"/>
            </a:endParaRPr>
          </a:p>
        </p:txBody>
      </p:sp>
      <p:sp>
        <p:nvSpPr>
          <p:cNvPr id="520" name="Google Shape;520;p25"/>
          <p:cNvSpPr txBox="1"/>
          <p:nvPr/>
        </p:nvSpPr>
        <p:spPr>
          <a:xfrm>
            <a:off x="2501163" y="6976134"/>
            <a:ext cx="3688080" cy="1949252"/>
          </a:xfrm>
          <a:prstGeom prst="rect">
            <a:avLst/>
          </a:prstGeom>
          <a:noFill/>
          <a:ln>
            <a:noFill/>
          </a:ln>
        </p:spPr>
        <p:txBody>
          <a:bodyPr anchorCtr="0" anchor="t"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教員が学生に接近することで、学生を活性化させる　</a:t>
            </a:r>
            <a:r>
              <a:rPr b="0" i="0" lang="ja-JP" sz="1200" u="none" cap="none" strike="noStrike">
                <a:solidFill>
                  <a:schemeClr val="lt2"/>
                </a:solidFill>
                <a:latin typeface="Arial"/>
                <a:ea typeface="Arial"/>
                <a:cs typeface="Arial"/>
                <a:sym typeface="Arial"/>
              </a:rPr>
              <a:t>(堀 2011)</a:t>
            </a:r>
            <a:endParaRPr b="0" i="0" sz="1200" u="none" cap="none" strike="noStrike">
              <a:solidFill>
                <a:srgbClr val="FF0000"/>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一方で、自由な学習環境を好む学生や学習が遅れている学生は、ストレスや不安が高まる　</a:t>
            </a:r>
            <a:r>
              <a:rPr b="0" i="0" lang="ja-JP" sz="1200" u="none" cap="none" strike="noStrike">
                <a:solidFill>
                  <a:schemeClr val="lt2"/>
                </a:solidFill>
                <a:latin typeface="Arial"/>
                <a:ea typeface="Arial"/>
                <a:cs typeface="Arial"/>
                <a:sym typeface="Arial"/>
              </a:rPr>
              <a:t>(新井 1995)</a:t>
            </a:r>
            <a:endParaRPr b="0" i="0" sz="1600" u="none" cap="none" strike="noStrike">
              <a:solidFill>
                <a:srgbClr val="FF0000"/>
              </a:solidFill>
              <a:latin typeface="Arial"/>
              <a:ea typeface="Arial"/>
              <a:cs typeface="Arial"/>
              <a:sym typeface="Arial"/>
            </a:endParaRPr>
          </a:p>
        </p:txBody>
      </p:sp>
      <p:sp>
        <p:nvSpPr>
          <p:cNvPr id="521" name="Google Shape;521;p25"/>
          <p:cNvSpPr txBox="1"/>
          <p:nvPr/>
        </p:nvSpPr>
        <p:spPr>
          <a:xfrm>
            <a:off x="6742678" y="6976134"/>
            <a:ext cx="3657600" cy="1641475"/>
          </a:xfrm>
          <a:prstGeom prst="rect">
            <a:avLst/>
          </a:prstGeom>
          <a:noFill/>
          <a:ln>
            <a:noFill/>
          </a:ln>
        </p:spPr>
        <p:txBody>
          <a:bodyPr anchorCtr="0" anchor="t"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身体から余分なノイズを出さない</a:t>
            </a:r>
            <a:endParaRPr b="0" i="0" sz="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600"/>
              <a:buFont typeface="Arial"/>
              <a:buChar char="•"/>
            </a:pPr>
            <a:r>
              <a:rPr b="0" i="0" lang="ja-JP" sz="1600" u="none" cap="none" strike="noStrike">
                <a:solidFill>
                  <a:schemeClr val="lt2"/>
                </a:solidFill>
                <a:latin typeface="Arial"/>
                <a:ea typeface="Arial"/>
                <a:cs typeface="Arial"/>
                <a:sym typeface="Arial"/>
              </a:rPr>
              <a:t>一方で、異質なものは記憶に残るため、個性的な容姿が悪いわけではない</a:t>
            </a:r>
            <a:endParaRPr b="0" i="0" sz="1600" u="none" cap="none" strike="noStrike">
              <a:solidFill>
                <a:schemeClr val="lt2"/>
              </a:solidFill>
              <a:latin typeface="Arial"/>
              <a:ea typeface="Arial"/>
              <a:cs typeface="Arial"/>
              <a:sym typeface="Arial"/>
            </a:endParaRPr>
          </a:p>
        </p:txBody>
      </p:sp>
      <p:sp>
        <p:nvSpPr>
          <p:cNvPr id="522" name="Google Shape;522;p25"/>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90-93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26"/>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９</a:t>
            </a:r>
            <a:r>
              <a:rPr b="1" i="0" lang="ja-JP" sz="4400" u="none" cap="none" strike="noStrike">
                <a:solidFill>
                  <a:srgbClr val="535353"/>
                </a:solidFill>
                <a:latin typeface="Arial"/>
                <a:ea typeface="Arial"/>
                <a:cs typeface="Arial"/>
                <a:sym typeface="Arial"/>
              </a:rPr>
              <a:t>章 口頭で伝える③</a:t>
            </a:r>
            <a:endParaRPr b="1" i="0" sz="4400" u="none" cap="none" strike="noStrike">
              <a:solidFill>
                <a:srgbClr val="535353"/>
              </a:solidFill>
              <a:latin typeface="Arial"/>
              <a:ea typeface="Arial"/>
              <a:cs typeface="Arial"/>
              <a:sym typeface="Arial"/>
            </a:endParaRPr>
          </a:p>
        </p:txBody>
      </p:sp>
      <p:sp>
        <p:nvSpPr>
          <p:cNvPr id="528" name="Google Shape;528;p26"/>
          <p:cNvSpPr/>
          <p:nvPr/>
        </p:nvSpPr>
        <p:spPr>
          <a:xfrm>
            <a:off x="2354580" y="6245704"/>
            <a:ext cx="3979683" cy="269255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29" name="Google Shape;529;p26"/>
          <p:cNvSpPr txBox="1"/>
          <p:nvPr/>
        </p:nvSpPr>
        <p:spPr>
          <a:xfrm>
            <a:off x="3296343" y="2265469"/>
            <a:ext cx="6551472"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緊張・不安の要因を知る　</a:t>
            </a:r>
            <a:r>
              <a:rPr b="0" i="0" lang="ja-JP" sz="1200" u="none" cap="none" strike="noStrike">
                <a:solidFill>
                  <a:srgbClr val="535353"/>
                </a:solidFill>
                <a:latin typeface="Arial"/>
                <a:ea typeface="Arial"/>
                <a:cs typeface="Arial"/>
                <a:sym typeface="Arial"/>
              </a:rPr>
              <a:t>(Exley&amp;Dennick2009)</a:t>
            </a:r>
            <a:endParaRPr b="0" i="0" sz="3200" u="none" cap="none" strike="noStrike">
              <a:solidFill>
                <a:srgbClr val="535353"/>
              </a:solidFill>
              <a:latin typeface="Arial"/>
              <a:ea typeface="Arial"/>
              <a:cs typeface="Arial"/>
              <a:sym typeface="Arial"/>
            </a:endParaRPr>
          </a:p>
        </p:txBody>
      </p:sp>
      <p:sp>
        <p:nvSpPr>
          <p:cNvPr id="530" name="Google Shape;530;p26"/>
          <p:cNvSpPr txBox="1"/>
          <p:nvPr/>
        </p:nvSpPr>
        <p:spPr>
          <a:xfrm>
            <a:off x="3431715" y="6555688"/>
            <a:ext cx="164147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照れくささ</a:t>
            </a:r>
            <a:endParaRPr b="1" i="0" sz="2400" u="none" cap="none" strike="noStrike">
              <a:solidFill>
                <a:srgbClr val="535353"/>
              </a:solidFill>
              <a:latin typeface="Arial"/>
              <a:ea typeface="Arial"/>
              <a:cs typeface="Arial"/>
              <a:sym typeface="Arial"/>
            </a:endParaRPr>
          </a:p>
        </p:txBody>
      </p:sp>
      <p:sp>
        <p:nvSpPr>
          <p:cNvPr id="531" name="Google Shape;531;p26"/>
          <p:cNvSpPr/>
          <p:nvPr/>
        </p:nvSpPr>
        <p:spPr>
          <a:xfrm>
            <a:off x="6581637" y="6245704"/>
            <a:ext cx="3979683" cy="269255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32" name="Google Shape;532;p26"/>
          <p:cNvSpPr txBox="1"/>
          <p:nvPr/>
        </p:nvSpPr>
        <p:spPr>
          <a:xfrm>
            <a:off x="7596855" y="6555687"/>
            <a:ext cx="194925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失敗への恐怖</a:t>
            </a:r>
            <a:endParaRPr b="1" i="0" sz="2400" u="none" cap="none" strike="noStrike">
              <a:solidFill>
                <a:srgbClr val="535353"/>
              </a:solidFill>
              <a:latin typeface="Arial"/>
              <a:ea typeface="Arial"/>
              <a:cs typeface="Arial"/>
              <a:sym typeface="Arial"/>
            </a:endParaRPr>
          </a:p>
        </p:txBody>
      </p:sp>
      <p:sp>
        <p:nvSpPr>
          <p:cNvPr id="533" name="Google Shape;533;p26"/>
          <p:cNvSpPr/>
          <p:nvPr/>
        </p:nvSpPr>
        <p:spPr>
          <a:xfrm>
            <a:off x="290694" y="3197264"/>
            <a:ext cx="3851508" cy="269255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34" name="Google Shape;534;p26"/>
          <p:cNvSpPr txBox="1"/>
          <p:nvPr/>
        </p:nvSpPr>
        <p:spPr>
          <a:xfrm>
            <a:off x="1376895" y="3508879"/>
            <a:ext cx="164147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自信の欠如</a:t>
            </a:r>
            <a:endParaRPr b="1" i="0" sz="2400" u="none" cap="none" strike="noStrike">
              <a:solidFill>
                <a:srgbClr val="535353"/>
              </a:solidFill>
              <a:latin typeface="Arial"/>
              <a:ea typeface="Arial"/>
              <a:cs typeface="Arial"/>
              <a:sym typeface="Arial"/>
            </a:endParaRPr>
          </a:p>
        </p:txBody>
      </p:sp>
      <p:sp>
        <p:nvSpPr>
          <p:cNvPr id="535" name="Google Shape;535;p26"/>
          <p:cNvSpPr/>
          <p:nvPr/>
        </p:nvSpPr>
        <p:spPr>
          <a:xfrm>
            <a:off x="4398446" y="3197264"/>
            <a:ext cx="3979683" cy="269255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36" name="Google Shape;536;p26"/>
          <p:cNvSpPr txBox="1"/>
          <p:nvPr/>
        </p:nvSpPr>
        <p:spPr>
          <a:xfrm>
            <a:off x="5403162" y="3508879"/>
            <a:ext cx="194925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非日常な時間</a:t>
            </a:r>
            <a:endParaRPr b="1" i="0" sz="2400" u="none" cap="none" strike="noStrike">
              <a:solidFill>
                <a:srgbClr val="535353"/>
              </a:solidFill>
              <a:latin typeface="Arial"/>
              <a:ea typeface="Arial"/>
              <a:cs typeface="Arial"/>
              <a:sym typeface="Arial"/>
            </a:endParaRPr>
          </a:p>
        </p:txBody>
      </p:sp>
      <p:sp>
        <p:nvSpPr>
          <p:cNvPr id="537" name="Google Shape;537;p26"/>
          <p:cNvSpPr/>
          <p:nvPr/>
        </p:nvSpPr>
        <p:spPr>
          <a:xfrm>
            <a:off x="8633121" y="3197264"/>
            <a:ext cx="3979683" cy="2692555"/>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38" name="Google Shape;538;p26"/>
          <p:cNvSpPr txBox="1"/>
          <p:nvPr/>
        </p:nvSpPr>
        <p:spPr>
          <a:xfrm>
            <a:off x="9628897" y="3508879"/>
            <a:ext cx="194925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無防備な空間</a:t>
            </a:r>
            <a:endParaRPr b="1" i="0" sz="2400" u="none" cap="none" strike="noStrike">
              <a:solidFill>
                <a:srgbClr val="535353"/>
              </a:solidFill>
              <a:latin typeface="Arial"/>
              <a:ea typeface="Arial"/>
              <a:cs typeface="Arial"/>
              <a:sym typeface="Arial"/>
            </a:endParaRPr>
          </a:p>
        </p:txBody>
      </p:sp>
      <p:sp>
        <p:nvSpPr>
          <p:cNvPr id="539" name="Google Shape;539;p26"/>
          <p:cNvSpPr txBox="1"/>
          <p:nvPr/>
        </p:nvSpPr>
        <p:spPr>
          <a:xfrm>
            <a:off x="424874" y="4015302"/>
            <a:ext cx="3583148"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授業内容や教育技術に自信がないと、学生の方がより詳しい内容を知っているのではないか、などと思ってしまう。</a:t>
            </a:r>
            <a:endParaRPr/>
          </a:p>
        </p:txBody>
      </p:sp>
      <p:sp>
        <p:nvSpPr>
          <p:cNvPr id="540" name="Google Shape;540;p26"/>
          <p:cNvSpPr txBox="1"/>
          <p:nvPr/>
        </p:nvSpPr>
        <p:spPr>
          <a:xfrm>
            <a:off x="4537990" y="4050255"/>
            <a:ext cx="3700593" cy="117981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人前で1人で長時間話し続ける、大講義室で大人数の学生を前に立ち続ける、という非日常を感じる。</a:t>
            </a:r>
            <a:endParaRPr b="0" i="0" sz="1600" u="none" cap="none" strike="noStrike">
              <a:solidFill>
                <a:schemeClr val="lt2"/>
              </a:solidFill>
              <a:latin typeface="Arial"/>
              <a:ea typeface="Arial"/>
              <a:cs typeface="Arial"/>
              <a:sym typeface="Arial"/>
            </a:endParaRPr>
          </a:p>
        </p:txBody>
      </p:sp>
      <p:sp>
        <p:nvSpPr>
          <p:cNvPr id="541" name="Google Shape;541;p26"/>
          <p:cNvSpPr txBox="1"/>
          <p:nvPr/>
        </p:nvSpPr>
        <p:spPr>
          <a:xfrm>
            <a:off x="8751862" y="4050003"/>
            <a:ext cx="3703320" cy="164147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1人で前に立つことで、注目の的となる。</a:t>
            </a:r>
            <a:endParaRPr b="0" i="0" sz="16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さらに、人からの評価を受ける立場であり、孤独を感じることもある。</a:t>
            </a:r>
            <a:endParaRPr b="0" i="0" sz="1600" u="none" cap="none" strike="noStrike">
              <a:solidFill>
                <a:schemeClr val="lt2"/>
              </a:solidFill>
              <a:latin typeface="Arial"/>
              <a:ea typeface="Arial"/>
              <a:cs typeface="Arial"/>
              <a:sym typeface="Arial"/>
            </a:endParaRPr>
          </a:p>
        </p:txBody>
      </p:sp>
      <p:sp>
        <p:nvSpPr>
          <p:cNvPr id="542" name="Google Shape;542;p26"/>
          <p:cNvSpPr txBox="1"/>
          <p:nvPr/>
        </p:nvSpPr>
        <p:spPr>
          <a:xfrm>
            <a:off x="2492761" y="7097280"/>
            <a:ext cx="3703320" cy="872034"/>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声の抑揚、アクセント、方言が他の人と異なっており、恥ずかしく思う。</a:t>
            </a:r>
            <a:endParaRPr/>
          </a:p>
        </p:txBody>
      </p:sp>
      <p:sp>
        <p:nvSpPr>
          <p:cNvPr id="543" name="Google Shape;543;p26"/>
          <p:cNvSpPr txBox="1"/>
          <p:nvPr/>
        </p:nvSpPr>
        <p:spPr>
          <a:xfrm>
            <a:off x="6727438" y="7097280"/>
            <a:ext cx="3688080" cy="117981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自分の言いたいことを忘れてしまうのではないか、上手く話せないのではないか、など不安に思う。</a:t>
            </a:r>
            <a:endParaRPr b="0" i="0" sz="1600" u="none" cap="none" strike="noStrike">
              <a:solidFill>
                <a:schemeClr val="lt2"/>
              </a:solidFill>
              <a:latin typeface="Arial"/>
              <a:ea typeface="Arial"/>
              <a:cs typeface="Arial"/>
              <a:sym typeface="Arial"/>
            </a:endParaRPr>
          </a:p>
        </p:txBody>
      </p:sp>
      <p:pic>
        <p:nvPicPr>
          <p:cNvPr id="544" name="Google Shape;544;p26"/>
          <p:cNvPicPr preferRelativeResize="0"/>
          <p:nvPr/>
        </p:nvPicPr>
        <p:blipFill rotWithShape="1">
          <a:blip r:embed="rId3">
            <a:alphaModFix/>
          </a:blip>
          <a:srcRect b="0" l="0" r="0" t="0"/>
          <a:stretch/>
        </p:blipFill>
        <p:spPr>
          <a:xfrm>
            <a:off x="5238790" y="6489614"/>
            <a:ext cx="607666" cy="607666"/>
          </a:xfrm>
          <a:prstGeom prst="rect">
            <a:avLst/>
          </a:prstGeom>
          <a:noFill/>
          <a:ln>
            <a:noFill/>
          </a:ln>
        </p:spPr>
      </p:pic>
      <p:pic>
        <p:nvPicPr>
          <p:cNvPr id="545" name="Google Shape;545;p26"/>
          <p:cNvPicPr preferRelativeResize="0"/>
          <p:nvPr/>
        </p:nvPicPr>
        <p:blipFill rotWithShape="1">
          <a:blip r:embed="rId4">
            <a:alphaModFix/>
          </a:blip>
          <a:srcRect b="0" l="0" r="0" t="0"/>
          <a:stretch/>
        </p:blipFill>
        <p:spPr>
          <a:xfrm>
            <a:off x="9491004" y="6436111"/>
            <a:ext cx="721549" cy="721549"/>
          </a:xfrm>
          <a:prstGeom prst="rect">
            <a:avLst/>
          </a:prstGeom>
          <a:noFill/>
          <a:ln>
            <a:noFill/>
          </a:ln>
        </p:spPr>
      </p:pic>
      <p:pic>
        <p:nvPicPr>
          <p:cNvPr id="546" name="Google Shape;546;p26"/>
          <p:cNvPicPr preferRelativeResize="0"/>
          <p:nvPr/>
        </p:nvPicPr>
        <p:blipFill rotWithShape="1">
          <a:blip r:embed="rId5">
            <a:alphaModFix/>
          </a:blip>
          <a:srcRect b="0" l="0" r="0" t="0"/>
          <a:stretch/>
        </p:blipFill>
        <p:spPr>
          <a:xfrm>
            <a:off x="11636071" y="3469931"/>
            <a:ext cx="587762" cy="587762"/>
          </a:xfrm>
          <a:prstGeom prst="rect">
            <a:avLst/>
          </a:prstGeom>
          <a:noFill/>
          <a:ln>
            <a:noFill/>
          </a:ln>
        </p:spPr>
      </p:pic>
      <p:pic>
        <p:nvPicPr>
          <p:cNvPr id="547" name="Google Shape;547;p26"/>
          <p:cNvPicPr preferRelativeResize="0"/>
          <p:nvPr/>
        </p:nvPicPr>
        <p:blipFill rotWithShape="1">
          <a:blip r:embed="rId6">
            <a:alphaModFix/>
          </a:blip>
          <a:srcRect b="0" l="0" r="0" t="0"/>
          <a:stretch/>
        </p:blipFill>
        <p:spPr>
          <a:xfrm>
            <a:off x="7354337" y="3379240"/>
            <a:ext cx="748323" cy="748323"/>
          </a:xfrm>
          <a:prstGeom prst="rect">
            <a:avLst/>
          </a:prstGeom>
          <a:noFill/>
          <a:ln>
            <a:noFill/>
          </a:ln>
        </p:spPr>
      </p:pic>
      <p:pic>
        <p:nvPicPr>
          <p:cNvPr id="548" name="Google Shape;548;p26"/>
          <p:cNvPicPr preferRelativeResize="0"/>
          <p:nvPr/>
        </p:nvPicPr>
        <p:blipFill rotWithShape="1">
          <a:blip r:embed="rId7">
            <a:alphaModFix/>
          </a:blip>
          <a:srcRect b="0" l="0" r="0" t="0"/>
          <a:stretch/>
        </p:blipFill>
        <p:spPr>
          <a:xfrm>
            <a:off x="3104013" y="3433612"/>
            <a:ext cx="660400" cy="660400"/>
          </a:xfrm>
          <a:prstGeom prst="rect">
            <a:avLst/>
          </a:prstGeom>
          <a:noFill/>
          <a:ln>
            <a:noFill/>
          </a:ln>
        </p:spPr>
      </p:pic>
      <p:sp>
        <p:nvSpPr>
          <p:cNvPr id="549" name="Google Shape;549;p26"/>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94-95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27"/>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９</a:t>
            </a:r>
            <a:r>
              <a:rPr b="1" i="0" lang="ja-JP" sz="4400" u="none" cap="none" strike="noStrike">
                <a:solidFill>
                  <a:srgbClr val="535353"/>
                </a:solidFill>
                <a:latin typeface="Arial"/>
                <a:ea typeface="Arial"/>
                <a:cs typeface="Arial"/>
                <a:sym typeface="Arial"/>
              </a:rPr>
              <a:t>章 口頭で伝える④</a:t>
            </a:r>
            <a:endParaRPr b="1" i="0" sz="4400" u="none" cap="none" strike="noStrike">
              <a:solidFill>
                <a:srgbClr val="535353"/>
              </a:solidFill>
              <a:latin typeface="Arial"/>
              <a:ea typeface="Arial"/>
              <a:cs typeface="Arial"/>
              <a:sym typeface="Arial"/>
            </a:endParaRPr>
          </a:p>
        </p:txBody>
      </p:sp>
      <p:sp>
        <p:nvSpPr>
          <p:cNvPr id="555" name="Google Shape;555;p27"/>
          <p:cNvSpPr/>
          <p:nvPr/>
        </p:nvSpPr>
        <p:spPr>
          <a:xfrm>
            <a:off x="1073421" y="3364502"/>
            <a:ext cx="5128595" cy="5481324"/>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56" name="Google Shape;556;p27"/>
          <p:cNvSpPr/>
          <p:nvPr/>
        </p:nvSpPr>
        <p:spPr>
          <a:xfrm>
            <a:off x="6780689" y="3364501"/>
            <a:ext cx="5132478" cy="5481324"/>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57" name="Google Shape;557;p27"/>
          <p:cNvSpPr txBox="1"/>
          <p:nvPr/>
        </p:nvSpPr>
        <p:spPr>
          <a:xfrm>
            <a:off x="2163959" y="3668766"/>
            <a:ext cx="2930290"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緊張・不安により</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生じる症状を抑える</a:t>
            </a:r>
            <a:endParaRPr b="1" i="0" sz="2400" u="none" cap="none" strike="noStrike">
              <a:solidFill>
                <a:srgbClr val="535353"/>
              </a:solidFill>
              <a:latin typeface="Arial"/>
              <a:ea typeface="Arial"/>
              <a:cs typeface="Arial"/>
              <a:sym typeface="Arial"/>
            </a:endParaRPr>
          </a:p>
        </p:txBody>
      </p:sp>
      <p:sp>
        <p:nvSpPr>
          <p:cNvPr id="558" name="Google Shape;558;p27"/>
          <p:cNvSpPr txBox="1"/>
          <p:nvPr/>
        </p:nvSpPr>
        <p:spPr>
          <a:xfrm>
            <a:off x="7720635" y="3668766"/>
            <a:ext cx="3244478"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緊張・不安により</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生じる症状を軽減する</a:t>
            </a:r>
            <a:endParaRPr b="1" i="0" sz="2400" u="none" cap="none" strike="noStrike">
              <a:solidFill>
                <a:srgbClr val="535353"/>
              </a:solidFill>
              <a:latin typeface="Arial"/>
              <a:ea typeface="Arial"/>
              <a:cs typeface="Arial"/>
              <a:sym typeface="Arial"/>
            </a:endParaRPr>
          </a:p>
        </p:txBody>
      </p:sp>
      <p:sp>
        <p:nvSpPr>
          <p:cNvPr id="559" name="Google Shape;559;p27"/>
          <p:cNvSpPr txBox="1"/>
          <p:nvPr/>
        </p:nvSpPr>
        <p:spPr>
          <a:xfrm>
            <a:off x="1308544" y="4826971"/>
            <a:ext cx="4641120" cy="1949252"/>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口の中が乾燥しているのであれば、常温の水を飲む</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手が震えるときは、講義ノートやメモを持たないようにする</a:t>
            </a:r>
            <a:endParaRPr/>
          </a:p>
        </p:txBody>
      </p:sp>
      <p:sp>
        <p:nvSpPr>
          <p:cNvPr id="560" name="Google Shape;560;p27"/>
          <p:cNvSpPr txBox="1"/>
          <p:nvPr/>
        </p:nvSpPr>
        <p:spPr>
          <a:xfrm>
            <a:off x="7010855" y="4819277"/>
            <a:ext cx="4678226" cy="1564531"/>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ドキドキするときは、深呼吸する</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吐き気がするときは、食べ物を少しだけ口にする</a:t>
            </a:r>
            <a:endParaRPr/>
          </a:p>
        </p:txBody>
      </p:sp>
      <p:pic>
        <p:nvPicPr>
          <p:cNvPr id="561" name="Google Shape;561;p27"/>
          <p:cNvPicPr preferRelativeResize="0"/>
          <p:nvPr/>
        </p:nvPicPr>
        <p:blipFill rotWithShape="1">
          <a:blip r:embed="rId3">
            <a:alphaModFix/>
          </a:blip>
          <a:srcRect b="0" l="0" r="0" t="0"/>
          <a:stretch/>
        </p:blipFill>
        <p:spPr>
          <a:xfrm>
            <a:off x="2848980" y="7093171"/>
            <a:ext cx="1560248" cy="1560248"/>
          </a:xfrm>
          <a:prstGeom prst="rect">
            <a:avLst/>
          </a:prstGeom>
          <a:noFill/>
          <a:ln>
            <a:noFill/>
          </a:ln>
        </p:spPr>
      </p:pic>
      <p:pic>
        <p:nvPicPr>
          <p:cNvPr id="562" name="Google Shape;562;p27"/>
          <p:cNvPicPr preferRelativeResize="0"/>
          <p:nvPr/>
        </p:nvPicPr>
        <p:blipFill rotWithShape="1">
          <a:blip r:embed="rId4">
            <a:alphaModFix/>
          </a:blip>
          <a:srcRect b="0" l="0" r="0" t="0"/>
          <a:stretch/>
        </p:blipFill>
        <p:spPr>
          <a:xfrm>
            <a:off x="8530074" y="7025783"/>
            <a:ext cx="1625600" cy="1625600"/>
          </a:xfrm>
          <a:prstGeom prst="rect">
            <a:avLst/>
          </a:prstGeom>
          <a:noFill/>
          <a:ln>
            <a:noFill/>
          </a:ln>
        </p:spPr>
      </p:pic>
      <p:sp>
        <p:nvSpPr>
          <p:cNvPr id="563" name="Google Shape;563;p27"/>
          <p:cNvSpPr txBox="1"/>
          <p:nvPr/>
        </p:nvSpPr>
        <p:spPr>
          <a:xfrm>
            <a:off x="3401340" y="2265469"/>
            <a:ext cx="6341480"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緊張・不安を制御する　</a:t>
            </a:r>
            <a:r>
              <a:rPr b="0" i="0" lang="ja-JP" sz="1200" u="none" cap="none" strike="noStrike">
                <a:solidFill>
                  <a:srgbClr val="535353"/>
                </a:solidFill>
                <a:latin typeface="Arial"/>
                <a:ea typeface="Arial"/>
                <a:cs typeface="Arial"/>
                <a:sym typeface="Arial"/>
              </a:rPr>
              <a:t>(Exley&amp;Dennick2009)</a:t>
            </a:r>
            <a:endParaRPr b="0" i="0" sz="3200" u="none" cap="none" strike="noStrike">
              <a:solidFill>
                <a:srgbClr val="535353"/>
              </a:solidFill>
              <a:latin typeface="Arial"/>
              <a:ea typeface="Arial"/>
              <a:cs typeface="Arial"/>
              <a:sym typeface="Arial"/>
            </a:endParaRPr>
          </a:p>
        </p:txBody>
      </p:sp>
      <p:sp>
        <p:nvSpPr>
          <p:cNvPr id="564" name="Google Shape;564;p27"/>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95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28"/>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９</a:t>
            </a:r>
            <a:r>
              <a:rPr b="1" i="0" lang="ja-JP" sz="4400" u="none" cap="none" strike="noStrike">
                <a:solidFill>
                  <a:srgbClr val="535353"/>
                </a:solidFill>
                <a:latin typeface="Arial"/>
                <a:ea typeface="Arial"/>
                <a:cs typeface="Arial"/>
                <a:sym typeface="Arial"/>
              </a:rPr>
              <a:t>章 口頭で伝える⑤</a:t>
            </a:r>
            <a:endParaRPr b="1" i="0" sz="4400" u="none" cap="none" strike="noStrike">
              <a:solidFill>
                <a:srgbClr val="535353"/>
              </a:solidFill>
              <a:latin typeface="Arial"/>
              <a:ea typeface="Arial"/>
              <a:cs typeface="Arial"/>
              <a:sym typeface="Arial"/>
            </a:endParaRPr>
          </a:p>
        </p:txBody>
      </p:sp>
      <p:sp>
        <p:nvSpPr>
          <p:cNvPr id="570" name="Google Shape;570;p28"/>
          <p:cNvSpPr txBox="1"/>
          <p:nvPr/>
        </p:nvSpPr>
        <p:spPr>
          <a:xfrm>
            <a:off x="4847252" y="2265469"/>
            <a:ext cx="3449663"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念入りに練習する</a:t>
            </a:r>
            <a:endParaRPr b="1" i="0" sz="3200" u="none" cap="none" strike="noStrike">
              <a:solidFill>
                <a:srgbClr val="535353"/>
              </a:solidFill>
              <a:latin typeface="Arial"/>
              <a:ea typeface="Arial"/>
              <a:cs typeface="Arial"/>
              <a:sym typeface="Arial"/>
            </a:endParaRPr>
          </a:p>
        </p:txBody>
      </p:sp>
      <p:sp>
        <p:nvSpPr>
          <p:cNvPr id="571" name="Google Shape;571;p28"/>
          <p:cNvSpPr/>
          <p:nvPr/>
        </p:nvSpPr>
        <p:spPr>
          <a:xfrm>
            <a:off x="484325" y="3323926"/>
            <a:ext cx="379046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72" name="Google Shape;572;p28"/>
          <p:cNvSpPr/>
          <p:nvPr/>
        </p:nvSpPr>
        <p:spPr>
          <a:xfrm>
            <a:off x="4626784" y="3323926"/>
            <a:ext cx="3804045"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73" name="Google Shape;573;p28"/>
          <p:cNvSpPr/>
          <p:nvPr/>
        </p:nvSpPr>
        <p:spPr>
          <a:xfrm>
            <a:off x="8788882" y="3323926"/>
            <a:ext cx="380404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74" name="Google Shape;574;p28"/>
          <p:cNvSpPr txBox="1"/>
          <p:nvPr/>
        </p:nvSpPr>
        <p:spPr>
          <a:xfrm>
            <a:off x="1097161" y="3767418"/>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同僚や家族に話す</a:t>
            </a:r>
            <a:endParaRPr b="1" i="0" sz="2400" u="none" cap="none" strike="noStrike">
              <a:solidFill>
                <a:srgbClr val="535353"/>
              </a:solidFill>
              <a:latin typeface="Arial"/>
              <a:ea typeface="Arial"/>
              <a:cs typeface="Arial"/>
              <a:sym typeface="Arial"/>
            </a:endParaRPr>
          </a:p>
        </p:txBody>
      </p:sp>
      <p:sp>
        <p:nvSpPr>
          <p:cNvPr id="575" name="Google Shape;575;p28"/>
          <p:cNvSpPr txBox="1"/>
          <p:nvPr/>
        </p:nvSpPr>
        <p:spPr>
          <a:xfrm>
            <a:off x="5092520" y="3585347"/>
            <a:ext cx="2872582"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学生が目の前にいる</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想定で練習する</a:t>
            </a:r>
            <a:endParaRPr b="1" i="0" sz="2400" u="none" cap="none" strike="noStrike">
              <a:solidFill>
                <a:srgbClr val="535353"/>
              </a:solidFill>
              <a:latin typeface="Arial"/>
              <a:ea typeface="Arial"/>
              <a:cs typeface="Arial"/>
              <a:sym typeface="Arial"/>
            </a:endParaRPr>
          </a:p>
        </p:txBody>
      </p:sp>
      <p:sp>
        <p:nvSpPr>
          <p:cNvPr id="576" name="Google Shape;576;p28"/>
          <p:cNvSpPr txBox="1"/>
          <p:nvPr/>
        </p:nvSpPr>
        <p:spPr>
          <a:xfrm>
            <a:off x="9254615" y="3585346"/>
            <a:ext cx="2872582"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本番と同じように</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「通し」で練習する</a:t>
            </a:r>
            <a:endParaRPr b="1" i="0" sz="2400" u="none" cap="none" strike="noStrike">
              <a:solidFill>
                <a:srgbClr val="535353"/>
              </a:solidFill>
              <a:latin typeface="Arial"/>
              <a:ea typeface="Arial"/>
              <a:cs typeface="Arial"/>
              <a:sym typeface="Arial"/>
            </a:endParaRPr>
          </a:p>
        </p:txBody>
      </p:sp>
      <p:sp>
        <p:nvSpPr>
          <p:cNvPr id="577" name="Google Shape;577;p28"/>
          <p:cNvSpPr txBox="1"/>
          <p:nvPr/>
        </p:nvSpPr>
        <p:spPr>
          <a:xfrm>
            <a:off x="617843" y="4348759"/>
            <a:ext cx="3523152" cy="210314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まずはリラックスできる相手に話してみる。</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800"/>
              <a:buFont typeface="Arial"/>
              <a:buNone/>
            </a:pPr>
            <a:r>
              <a:rPr b="0" i="0" lang="ja-JP" sz="800" u="none" cap="none" strike="noStrike">
                <a:solidFill>
                  <a:srgbClr val="535353"/>
                </a:solidFill>
                <a:latin typeface="Arial"/>
                <a:ea typeface="Arial"/>
                <a:cs typeface="Arial"/>
                <a:sym typeface="Arial"/>
              </a:rPr>
              <a:t>　</a:t>
            </a:r>
            <a:br>
              <a:rPr b="0" i="0" lang="ja-JP" sz="2000" u="none" cap="none" strike="noStrike">
                <a:solidFill>
                  <a:srgbClr val="535353"/>
                </a:solidFill>
                <a:latin typeface="Arial"/>
                <a:ea typeface="Arial"/>
                <a:cs typeface="Arial"/>
                <a:sym typeface="Arial"/>
              </a:rPr>
            </a:br>
            <a:r>
              <a:rPr b="0" i="0" lang="ja-JP" sz="2000" u="none" cap="none" strike="noStrike">
                <a:solidFill>
                  <a:srgbClr val="535353"/>
                </a:solidFill>
                <a:latin typeface="Arial"/>
                <a:ea typeface="Arial"/>
                <a:cs typeface="Arial"/>
                <a:sym typeface="Arial"/>
              </a:rPr>
              <a:t>そうすると、不十分な部分が見えてくる。</a:t>
            </a:r>
            <a:endParaRPr b="0" i="0" sz="2000" u="none" cap="none" strike="noStrike">
              <a:solidFill>
                <a:srgbClr val="535353"/>
              </a:solidFill>
              <a:latin typeface="Arial"/>
              <a:ea typeface="Arial"/>
              <a:cs typeface="Arial"/>
              <a:sym typeface="Arial"/>
            </a:endParaRPr>
          </a:p>
        </p:txBody>
      </p:sp>
      <p:sp>
        <p:nvSpPr>
          <p:cNvPr id="578" name="Google Shape;578;p28"/>
          <p:cNvSpPr txBox="1"/>
          <p:nvPr/>
        </p:nvSpPr>
        <p:spPr>
          <a:xfrm>
            <a:off x="4860628" y="4348760"/>
            <a:ext cx="3422909" cy="2872581"/>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自宅や研修室の鏡の前で、声に出して練習する。</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800"/>
              <a:buFont typeface="Arial"/>
              <a:buNone/>
            </a:pPr>
            <a:r>
              <a:rPr b="0" i="0" lang="ja-JP" sz="800" u="none" cap="none" strike="noStrike">
                <a:solidFill>
                  <a:srgbClr val="535353"/>
                </a:solidFill>
                <a:latin typeface="Arial"/>
                <a:ea typeface="Arial"/>
                <a:cs typeface="Arial"/>
                <a:sym typeface="Arial"/>
              </a:rPr>
              <a:t>　</a:t>
            </a:r>
            <a:br>
              <a:rPr b="0" i="0" lang="ja-JP" sz="2000" u="none" cap="none" strike="noStrike">
                <a:solidFill>
                  <a:srgbClr val="535353"/>
                </a:solidFill>
                <a:latin typeface="Arial"/>
                <a:ea typeface="Arial"/>
                <a:cs typeface="Arial"/>
                <a:sym typeface="Arial"/>
              </a:rPr>
            </a:br>
            <a:r>
              <a:rPr b="0" i="0" lang="ja-JP" sz="2000" u="none" cap="none" strike="noStrike">
                <a:solidFill>
                  <a:srgbClr val="535353"/>
                </a:solidFill>
                <a:latin typeface="Arial"/>
                <a:ea typeface="Arial"/>
                <a:cs typeface="Arial"/>
                <a:sym typeface="Arial"/>
              </a:rPr>
              <a:t>その様子を録音・録画をすれば、声量, 速度, 抑揚, 姿勢, ボディランゲージ, 口癖を確認できる。</a:t>
            </a:r>
            <a:endParaRPr/>
          </a:p>
        </p:txBody>
      </p:sp>
      <p:sp>
        <p:nvSpPr>
          <p:cNvPr id="579" name="Google Shape;579;p28"/>
          <p:cNvSpPr txBox="1"/>
          <p:nvPr/>
        </p:nvSpPr>
        <p:spPr>
          <a:xfrm>
            <a:off x="8929738" y="4348759"/>
            <a:ext cx="3522327" cy="1795363"/>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声量・マイクや板書の文字の大きさの確認をすることができ、本番での緊張の緩和につながる。</a:t>
            </a:r>
            <a:endParaRPr/>
          </a:p>
        </p:txBody>
      </p:sp>
      <p:pic>
        <p:nvPicPr>
          <p:cNvPr id="580" name="Google Shape;580;p28"/>
          <p:cNvPicPr preferRelativeResize="0"/>
          <p:nvPr/>
        </p:nvPicPr>
        <p:blipFill rotWithShape="1">
          <a:blip r:embed="rId3">
            <a:alphaModFix/>
          </a:blip>
          <a:srcRect b="0" l="0" r="0" t="0"/>
          <a:stretch/>
        </p:blipFill>
        <p:spPr>
          <a:xfrm>
            <a:off x="10061258" y="6920241"/>
            <a:ext cx="1259289" cy="1259289"/>
          </a:xfrm>
          <a:prstGeom prst="rect">
            <a:avLst/>
          </a:prstGeom>
          <a:noFill/>
          <a:ln>
            <a:noFill/>
          </a:ln>
        </p:spPr>
      </p:pic>
      <p:pic>
        <p:nvPicPr>
          <p:cNvPr id="581" name="Google Shape;581;p28"/>
          <p:cNvPicPr preferRelativeResize="0"/>
          <p:nvPr/>
        </p:nvPicPr>
        <p:blipFill rotWithShape="1">
          <a:blip r:embed="rId4">
            <a:alphaModFix/>
          </a:blip>
          <a:srcRect b="0" l="0" r="0" t="0"/>
          <a:stretch/>
        </p:blipFill>
        <p:spPr>
          <a:xfrm>
            <a:off x="1658197" y="6790454"/>
            <a:ext cx="1442445" cy="1442445"/>
          </a:xfrm>
          <a:prstGeom prst="rect">
            <a:avLst/>
          </a:prstGeom>
          <a:noFill/>
          <a:ln>
            <a:noFill/>
          </a:ln>
        </p:spPr>
      </p:pic>
      <p:sp>
        <p:nvSpPr>
          <p:cNvPr id="582" name="Google Shape;582;p28"/>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95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29"/>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９</a:t>
            </a:r>
            <a:r>
              <a:rPr b="1" i="0" lang="ja-JP" sz="4400" u="none" cap="none" strike="noStrike">
                <a:solidFill>
                  <a:srgbClr val="535353"/>
                </a:solidFill>
                <a:latin typeface="Arial"/>
                <a:ea typeface="Arial"/>
                <a:cs typeface="Arial"/>
                <a:sym typeface="Arial"/>
              </a:rPr>
              <a:t>章 口頭で伝える⑥</a:t>
            </a:r>
            <a:endParaRPr b="1" i="0" sz="4400" u="none" cap="none" strike="noStrike">
              <a:solidFill>
                <a:srgbClr val="535353"/>
              </a:solidFill>
              <a:latin typeface="Arial"/>
              <a:ea typeface="Arial"/>
              <a:cs typeface="Arial"/>
              <a:sym typeface="Arial"/>
            </a:endParaRPr>
          </a:p>
        </p:txBody>
      </p:sp>
      <p:sp>
        <p:nvSpPr>
          <p:cNvPr id="588" name="Google Shape;588;p29"/>
          <p:cNvSpPr txBox="1"/>
          <p:nvPr/>
        </p:nvSpPr>
        <p:spPr>
          <a:xfrm>
            <a:off x="4638064" y="2265469"/>
            <a:ext cx="3868047"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教材の特徴と注意点</a:t>
            </a:r>
            <a:endParaRPr b="1" i="0" sz="3200" u="none" cap="none" strike="noStrike">
              <a:solidFill>
                <a:srgbClr val="535353"/>
              </a:solidFill>
              <a:latin typeface="Arial"/>
              <a:ea typeface="Arial"/>
              <a:cs typeface="Arial"/>
              <a:sym typeface="Arial"/>
            </a:endParaRPr>
          </a:p>
        </p:txBody>
      </p:sp>
      <p:sp>
        <p:nvSpPr>
          <p:cNvPr id="589" name="Google Shape;589;p29"/>
          <p:cNvSpPr/>
          <p:nvPr/>
        </p:nvSpPr>
        <p:spPr>
          <a:xfrm>
            <a:off x="484325" y="3323926"/>
            <a:ext cx="379046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90" name="Google Shape;590;p29"/>
          <p:cNvSpPr/>
          <p:nvPr/>
        </p:nvSpPr>
        <p:spPr>
          <a:xfrm>
            <a:off x="4626784" y="3323926"/>
            <a:ext cx="3804045"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91" name="Google Shape;591;p29"/>
          <p:cNvSpPr/>
          <p:nvPr/>
        </p:nvSpPr>
        <p:spPr>
          <a:xfrm>
            <a:off x="8788882" y="3323926"/>
            <a:ext cx="380404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92" name="Google Shape;592;p29"/>
          <p:cNvSpPr txBox="1"/>
          <p:nvPr/>
        </p:nvSpPr>
        <p:spPr>
          <a:xfrm>
            <a:off x="635501" y="3767418"/>
            <a:ext cx="348813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口頭での伝達のサポート</a:t>
            </a:r>
            <a:endParaRPr b="1" i="0" sz="2400" u="none" cap="none" strike="noStrike">
              <a:solidFill>
                <a:srgbClr val="535353"/>
              </a:solidFill>
              <a:latin typeface="Arial"/>
              <a:ea typeface="Arial"/>
              <a:cs typeface="Arial"/>
              <a:sym typeface="Arial"/>
            </a:endParaRPr>
          </a:p>
        </p:txBody>
      </p:sp>
      <p:sp>
        <p:nvSpPr>
          <p:cNvPr id="593" name="Google Shape;593;p29"/>
          <p:cNvSpPr txBox="1"/>
          <p:nvPr/>
        </p:nvSpPr>
        <p:spPr>
          <a:xfrm>
            <a:off x="5246411" y="3770013"/>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教材と教具の違い</a:t>
            </a:r>
            <a:endParaRPr b="1" i="0" sz="2400" u="none" cap="none" strike="noStrike">
              <a:solidFill>
                <a:srgbClr val="535353"/>
              </a:solidFill>
              <a:latin typeface="Arial"/>
              <a:ea typeface="Arial"/>
              <a:cs typeface="Arial"/>
              <a:sym typeface="Arial"/>
            </a:endParaRPr>
          </a:p>
        </p:txBody>
      </p:sp>
      <p:sp>
        <p:nvSpPr>
          <p:cNvPr id="594" name="Google Shape;594;p29"/>
          <p:cNvSpPr txBox="1"/>
          <p:nvPr/>
        </p:nvSpPr>
        <p:spPr>
          <a:xfrm>
            <a:off x="9100733" y="3770012"/>
            <a:ext cx="318035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教材を多くしすぎない</a:t>
            </a:r>
            <a:endParaRPr b="1" i="0" sz="2400" u="none" cap="none" strike="noStrike">
              <a:solidFill>
                <a:srgbClr val="535353"/>
              </a:solidFill>
              <a:latin typeface="Arial"/>
              <a:ea typeface="Arial"/>
              <a:cs typeface="Arial"/>
              <a:sym typeface="Arial"/>
            </a:endParaRPr>
          </a:p>
        </p:txBody>
      </p:sp>
      <p:sp>
        <p:nvSpPr>
          <p:cNvPr id="595" name="Google Shape;595;p29"/>
          <p:cNvSpPr txBox="1"/>
          <p:nvPr/>
        </p:nvSpPr>
        <p:spPr>
          <a:xfrm>
            <a:off x="617981" y="4464176"/>
            <a:ext cx="3523152" cy="1410643"/>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教材を使うことで、知識の定着、そして注意の喚起とモチベーションの維持に役立つ。</a:t>
            </a:r>
            <a:endParaRPr b="0" i="0" sz="2000" u="none" cap="none" strike="noStrike">
              <a:solidFill>
                <a:schemeClr val="lt2"/>
              </a:solidFill>
              <a:latin typeface="Arial"/>
              <a:ea typeface="Arial"/>
              <a:cs typeface="Arial"/>
              <a:sym typeface="Arial"/>
            </a:endParaRPr>
          </a:p>
        </p:txBody>
      </p:sp>
      <p:sp>
        <p:nvSpPr>
          <p:cNvPr id="596" name="Google Shape;596;p29"/>
          <p:cNvSpPr txBox="1"/>
          <p:nvPr/>
        </p:nvSpPr>
        <p:spPr>
          <a:xfrm>
            <a:off x="4817351" y="4502648"/>
            <a:ext cx="3422909" cy="194925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「教材」は内容面に焦点を当ててるのに対し、「教具」は道具面に焦点がある。</a:t>
            </a:r>
            <a:endParaRPr b="0" i="0" sz="20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（板書と黒板の違い）</a:t>
            </a:r>
            <a:endParaRPr/>
          </a:p>
        </p:txBody>
      </p:sp>
      <p:sp>
        <p:nvSpPr>
          <p:cNvPr id="597" name="Google Shape;597;p29"/>
          <p:cNvSpPr txBox="1"/>
          <p:nvPr/>
        </p:nvSpPr>
        <p:spPr>
          <a:xfrm>
            <a:off x="8929740" y="4541120"/>
            <a:ext cx="3522327" cy="2180084"/>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媒体が多すぎるために、学生が混乱したり、作業の同時処理の場面が増え、注意力や記憶に負の影響を及ぼすことが示されている。</a:t>
            </a:r>
            <a:endParaRPr b="0" i="0" sz="2000" u="none" cap="none" strike="noStrike">
              <a:solidFill>
                <a:schemeClr val="lt2"/>
              </a:solidFill>
              <a:latin typeface="Arial"/>
              <a:ea typeface="Arial"/>
              <a:cs typeface="Arial"/>
              <a:sym typeface="Arial"/>
            </a:endParaRPr>
          </a:p>
        </p:txBody>
      </p:sp>
      <p:pic>
        <p:nvPicPr>
          <p:cNvPr id="598" name="Google Shape;598;p29"/>
          <p:cNvPicPr preferRelativeResize="0"/>
          <p:nvPr/>
        </p:nvPicPr>
        <p:blipFill rotWithShape="1">
          <a:blip r:embed="rId3">
            <a:alphaModFix/>
          </a:blip>
          <a:srcRect b="0" l="0" r="0" t="0"/>
          <a:stretch/>
        </p:blipFill>
        <p:spPr>
          <a:xfrm>
            <a:off x="1736518" y="6913565"/>
            <a:ext cx="1286078" cy="1286078"/>
          </a:xfrm>
          <a:prstGeom prst="rect">
            <a:avLst/>
          </a:prstGeom>
          <a:noFill/>
          <a:ln>
            <a:noFill/>
          </a:ln>
        </p:spPr>
      </p:pic>
      <p:pic>
        <p:nvPicPr>
          <p:cNvPr id="599" name="Google Shape;599;p29"/>
          <p:cNvPicPr preferRelativeResize="0"/>
          <p:nvPr/>
        </p:nvPicPr>
        <p:blipFill rotWithShape="1">
          <a:blip r:embed="rId4">
            <a:alphaModFix/>
          </a:blip>
          <a:srcRect b="0" l="0" r="0" t="0"/>
          <a:stretch/>
        </p:blipFill>
        <p:spPr>
          <a:xfrm>
            <a:off x="10100822" y="7097448"/>
            <a:ext cx="1180162" cy="1180162"/>
          </a:xfrm>
          <a:prstGeom prst="rect">
            <a:avLst/>
          </a:prstGeom>
          <a:noFill/>
          <a:ln>
            <a:noFill/>
          </a:ln>
        </p:spPr>
      </p:pic>
      <p:pic>
        <p:nvPicPr>
          <p:cNvPr id="600" name="Google Shape;600;p29"/>
          <p:cNvPicPr preferRelativeResize="0"/>
          <p:nvPr/>
        </p:nvPicPr>
        <p:blipFill rotWithShape="1">
          <a:blip r:embed="rId5">
            <a:alphaModFix/>
          </a:blip>
          <a:srcRect b="0" l="0" r="0" t="0"/>
          <a:stretch/>
        </p:blipFill>
        <p:spPr>
          <a:xfrm>
            <a:off x="5922890" y="6950689"/>
            <a:ext cx="1211830" cy="1211830"/>
          </a:xfrm>
          <a:prstGeom prst="rect">
            <a:avLst/>
          </a:prstGeom>
          <a:noFill/>
          <a:ln>
            <a:noFill/>
          </a:ln>
        </p:spPr>
      </p:pic>
      <p:sp>
        <p:nvSpPr>
          <p:cNvPr id="601" name="Google Shape;601;p29"/>
          <p:cNvSpPr txBox="1"/>
          <p:nvPr/>
        </p:nvSpPr>
        <p:spPr>
          <a:xfrm>
            <a:off x="8506111" y="8523675"/>
            <a:ext cx="4115650" cy="441146"/>
          </a:xfrm>
          <a:prstGeom prst="rect">
            <a:avLst/>
          </a:prstGeom>
          <a:noFill/>
          <a:ln>
            <a:noFill/>
          </a:ln>
        </p:spPr>
        <p:txBody>
          <a:bodyPr anchorCtr="0" anchor="t" bIns="50800" lIns="50800" spcFirstLastPara="1" rIns="50800" wrap="square" tIns="50800">
            <a:spAutoFit/>
          </a:bodyPr>
          <a:lstStyle/>
          <a:p>
            <a:pPr indent="0" lvl="0" marL="0" marR="0" rtl="0" algn="r">
              <a:lnSpc>
                <a:spcPct val="100000"/>
              </a:lnSpc>
              <a:spcBef>
                <a:spcPts val="1200"/>
              </a:spcBef>
              <a:spcAft>
                <a:spcPts val="0"/>
              </a:spcAft>
              <a:buClr>
                <a:srgbClr val="535353"/>
              </a:buClr>
              <a:buSzPts val="1200"/>
              <a:buFont typeface="Arial"/>
              <a:buNone/>
            </a:pPr>
            <a:r>
              <a:rPr b="1" i="0" lang="ja-JP" sz="1200" u="none" cap="none" strike="noStrike">
                <a:solidFill>
                  <a:srgbClr val="535353"/>
                </a:solidFill>
                <a:latin typeface="Arial"/>
                <a:ea typeface="Arial"/>
                <a:cs typeface="Arial"/>
                <a:sym typeface="Arial"/>
              </a:rPr>
              <a:t>(Alexander2004 and Ophir et al 2009)</a:t>
            </a:r>
            <a:endParaRPr b="1" i="0" sz="1200" u="none" cap="none" strike="noStrike">
              <a:solidFill>
                <a:srgbClr val="535353"/>
              </a:solidFill>
              <a:latin typeface="Arial"/>
              <a:ea typeface="Arial"/>
              <a:cs typeface="Arial"/>
              <a:sym typeface="Arial"/>
            </a:endParaRPr>
          </a:p>
        </p:txBody>
      </p:sp>
      <p:sp>
        <p:nvSpPr>
          <p:cNvPr id="602" name="Google Shape;602;p29"/>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97</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30"/>
          <p:cNvSpPr txBox="1"/>
          <p:nvPr/>
        </p:nvSpPr>
        <p:spPr>
          <a:xfrm>
            <a:off x="4569658" y="2033709"/>
            <a:ext cx="102657"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08" name="Google Shape;608;p30"/>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lang="ja-JP" sz="4400">
                <a:solidFill>
                  <a:srgbClr val="535353"/>
                </a:solidFill>
              </a:rPr>
              <a:t>９</a:t>
            </a:r>
            <a:r>
              <a:rPr b="1" i="0" lang="ja-JP" sz="4400" u="none" cap="none" strike="noStrike">
                <a:solidFill>
                  <a:srgbClr val="535353"/>
                </a:solidFill>
                <a:latin typeface="Arial"/>
                <a:ea typeface="Arial"/>
                <a:cs typeface="Arial"/>
                <a:sym typeface="Arial"/>
              </a:rPr>
              <a:t>章 口頭で伝える⑦</a:t>
            </a:r>
            <a:endParaRPr b="1" i="0" sz="4400" u="none" cap="none" strike="noStrike">
              <a:solidFill>
                <a:srgbClr val="535353"/>
              </a:solidFill>
              <a:latin typeface="Arial"/>
              <a:ea typeface="Arial"/>
              <a:cs typeface="Arial"/>
              <a:sym typeface="Arial"/>
            </a:endParaRPr>
          </a:p>
        </p:txBody>
      </p:sp>
      <p:graphicFrame>
        <p:nvGraphicFramePr>
          <p:cNvPr id="609" name="Google Shape;609;p30"/>
          <p:cNvGraphicFramePr/>
          <p:nvPr/>
        </p:nvGraphicFramePr>
        <p:xfrm>
          <a:off x="788652" y="3446326"/>
          <a:ext cx="3000000" cy="3000000"/>
        </p:xfrm>
        <a:graphic>
          <a:graphicData uri="http://schemas.openxmlformats.org/drawingml/2006/table">
            <a:tbl>
              <a:tblPr bandRow="1" firstRow="1">
                <a:noFill/>
                <a:tableStyleId>{76866ECA-F50D-45F8-B187-69874BC0409C}</a:tableStyleId>
              </a:tblPr>
              <a:tblGrid>
                <a:gridCol w="6014525"/>
                <a:gridCol w="1143000"/>
                <a:gridCol w="1304375"/>
                <a:gridCol w="1385050"/>
                <a:gridCol w="1501175"/>
              </a:tblGrid>
              <a:tr h="354100">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lnL cap="flat" cmpd="sng" w="12700">
                      <a:solidFill>
                        <a:srgbClr val="535353"/>
                      </a:solidFill>
                      <a:prstDash val="solid"/>
                      <a:round/>
                      <a:headEnd len="sm" w="sm" type="none"/>
                      <a:tailEnd len="sm" w="sm" type="none"/>
                    </a:lnL>
                    <a:lnR cap="flat" cmpd="sng" w="9525">
                      <a:solidFill>
                        <a:schemeClr val="lt1"/>
                      </a:solidFill>
                      <a:prstDash val="solid"/>
                      <a:round/>
                      <a:headEnd len="sm" w="sm" type="none"/>
                      <a:tailEnd len="sm" w="sm" type="none"/>
                    </a:lnR>
                    <a:lnT cap="flat" cmpd="sng" w="12700">
                      <a:solidFill>
                        <a:srgbClr val="535353"/>
                      </a:solidFill>
                      <a:prstDash val="solid"/>
                      <a:round/>
                      <a:headEnd len="sm" w="sm" type="none"/>
                      <a:tailEnd len="sm" w="sm" type="none"/>
                    </a:lnT>
                    <a:lnB cap="flat" cmpd="sng" w="9525">
                      <a:solidFill>
                        <a:schemeClr val="lt1"/>
                      </a:solidFill>
                      <a:prstDash val="solid"/>
                      <a:round/>
                      <a:headEnd len="sm" w="sm" type="none"/>
                      <a:tailEnd len="sm" w="sm" type="none"/>
                    </a:lnB>
                    <a:solidFill>
                      <a:srgbClr val="E9B8B8"/>
                    </a:solidFill>
                  </a:tcPr>
                </a:tc>
                <a:tc>
                  <a:txBody>
                    <a:bodyPr/>
                    <a:lstStyle/>
                    <a:p>
                      <a:pPr indent="0" lvl="0" marL="0" marR="0" rtl="0" algn="ctr">
                        <a:lnSpc>
                          <a:spcPct val="100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教科書</a:t>
                      </a:r>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12700">
                      <a:solidFill>
                        <a:srgbClr val="535353"/>
                      </a:solidFill>
                      <a:prstDash val="solid"/>
                      <a:round/>
                      <a:headEnd len="sm" w="sm" type="none"/>
                      <a:tailEnd len="sm" w="sm" type="none"/>
                    </a:lnT>
                    <a:lnB cap="flat" cmpd="sng" w="9525">
                      <a:solidFill>
                        <a:schemeClr val="lt1"/>
                      </a:solidFill>
                      <a:prstDash val="solid"/>
                      <a:round/>
                      <a:headEnd len="sm" w="sm" type="none"/>
                      <a:tailEnd len="sm" w="sm" type="none"/>
                    </a:lnB>
                    <a:solidFill>
                      <a:srgbClr val="E9B8B8"/>
                    </a:solidFill>
                  </a:tcPr>
                </a:tc>
                <a:tc>
                  <a:txBody>
                    <a:bodyPr/>
                    <a:lstStyle/>
                    <a:p>
                      <a:pPr indent="0" lvl="0" marL="0" marR="0" rtl="0" algn="ctr">
                        <a:lnSpc>
                          <a:spcPct val="100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配布資料</a:t>
                      </a:r>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12700">
                      <a:solidFill>
                        <a:srgbClr val="535353"/>
                      </a:solidFill>
                      <a:prstDash val="solid"/>
                      <a:round/>
                      <a:headEnd len="sm" w="sm" type="none"/>
                      <a:tailEnd len="sm" w="sm" type="none"/>
                    </a:lnT>
                    <a:lnB cap="flat" cmpd="sng" w="9525">
                      <a:solidFill>
                        <a:schemeClr val="lt1"/>
                      </a:solidFill>
                      <a:prstDash val="solid"/>
                      <a:round/>
                      <a:headEnd len="sm" w="sm" type="none"/>
                      <a:tailEnd len="sm" w="sm" type="none"/>
                    </a:lnB>
                    <a:solidFill>
                      <a:srgbClr val="E9B8B8"/>
                    </a:solidFill>
                  </a:tcPr>
                </a:tc>
                <a:tc>
                  <a:txBody>
                    <a:bodyPr/>
                    <a:lstStyle/>
                    <a:p>
                      <a:pPr indent="0" lvl="0" marL="0" marR="0" rtl="0" algn="ctr">
                        <a:lnSpc>
                          <a:spcPct val="100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スライド</a:t>
                      </a:r>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12700">
                      <a:solidFill>
                        <a:srgbClr val="535353"/>
                      </a:solidFill>
                      <a:prstDash val="solid"/>
                      <a:round/>
                      <a:headEnd len="sm" w="sm" type="none"/>
                      <a:tailEnd len="sm" w="sm" type="none"/>
                    </a:lnT>
                    <a:lnB cap="flat" cmpd="sng" w="9525">
                      <a:solidFill>
                        <a:schemeClr val="lt1"/>
                      </a:solidFill>
                      <a:prstDash val="solid"/>
                      <a:round/>
                      <a:headEnd len="sm" w="sm" type="none"/>
                      <a:tailEnd len="sm" w="sm" type="none"/>
                    </a:lnB>
                    <a:solidFill>
                      <a:srgbClr val="E9B8B8"/>
                    </a:solidFill>
                  </a:tcPr>
                </a:tc>
                <a:tc>
                  <a:txBody>
                    <a:bodyPr/>
                    <a:lstStyle/>
                    <a:p>
                      <a:pPr indent="0" lvl="0" marL="0" marR="0" rtl="0" algn="ctr">
                        <a:lnSpc>
                          <a:spcPct val="100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板書</a:t>
                      </a:r>
                      <a:endParaRPr/>
                    </a:p>
                  </a:txBody>
                  <a:tcPr marT="45725" marB="45725" marR="91450" marL="91450">
                    <a:lnL cap="flat" cmpd="sng" w="9525">
                      <a:solidFill>
                        <a:schemeClr val="lt1"/>
                      </a:solidFill>
                      <a:prstDash val="solid"/>
                      <a:round/>
                      <a:headEnd len="sm" w="sm" type="none"/>
                      <a:tailEnd len="sm" w="sm" type="none"/>
                    </a:lnL>
                    <a:lnR cap="flat" cmpd="sng" w="12700">
                      <a:solidFill>
                        <a:srgbClr val="535353"/>
                      </a:solidFill>
                      <a:prstDash val="solid"/>
                      <a:round/>
                      <a:headEnd len="sm" w="sm" type="none"/>
                      <a:tailEnd len="sm" w="sm" type="none"/>
                    </a:lnR>
                    <a:lnT cap="flat" cmpd="sng" w="12700">
                      <a:solidFill>
                        <a:srgbClr val="535353"/>
                      </a:solidFill>
                      <a:prstDash val="solid"/>
                      <a:round/>
                      <a:headEnd len="sm" w="sm" type="none"/>
                      <a:tailEnd len="sm" w="sm" type="none"/>
                    </a:lnT>
                    <a:lnB cap="flat" cmpd="sng" w="9525">
                      <a:solidFill>
                        <a:schemeClr val="lt1"/>
                      </a:solidFill>
                      <a:prstDash val="solid"/>
                      <a:round/>
                      <a:headEnd len="sm" w="sm" type="none"/>
                      <a:tailEnd len="sm" w="sm" type="none"/>
                    </a:lnB>
                    <a:solidFill>
                      <a:srgbClr val="E9B8B8"/>
                    </a:solidFill>
                  </a:tcPr>
                </a:tc>
              </a:tr>
              <a:tr h="370850">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体系的な知識を提供することができる</a:t>
                      </a:r>
                      <a:endParaRPr/>
                    </a:p>
                  </a:txBody>
                  <a:tcPr marT="45725" marB="45725" marR="91450" marL="91450">
                    <a:lnL cap="flat" cmpd="sng" w="12700">
                      <a:solidFill>
                        <a:srgbClr val="535353"/>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lnL cap="flat" cmpd="sng" w="9525">
                      <a:solidFill>
                        <a:schemeClr val="lt1"/>
                      </a:solidFill>
                      <a:prstDash val="solid"/>
                      <a:round/>
                      <a:headEnd len="sm" w="sm" type="none"/>
                      <a:tailEnd len="sm" w="sm" type="none"/>
                    </a:lnL>
                    <a:lnR cap="flat" cmpd="sng" w="12700">
                      <a:solidFill>
                        <a:srgbClr val="535353"/>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r>
              <a:tr h="370850">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情報を段階的に提示することができる</a:t>
                      </a:r>
                      <a:endParaRPr/>
                    </a:p>
                  </a:txBody>
                  <a:tcPr marT="45725" marB="45725" marR="91450" marL="91450">
                    <a:lnL cap="flat" cmpd="sng" w="12700">
                      <a:solidFill>
                        <a:srgbClr val="535353"/>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12700">
                      <a:solidFill>
                        <a:srgbClr val="535353"/>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大量の情報を提供できる</a:t>
                      </a:r>
                      <a:endParaRPr/>
                    </a:p>
                  </a:txBody>
                  <a:tcPr marT="45725" marB="45725" marR="91450" marL="91450">
                    <a:lnL cap="flat" cmpd="sng" w="12700">
                      <a:solidFill>
                        <a:srgbClr val="535353"/>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12700">
                      <a:solidFill>
                        <a:srgbClr val="535353"/>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r>
              <a:tr h="370850">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授業前に授業計画や学生に合わせて修正できる</a:t>
                      </a:r>
                      <a:endParaRPr/>
                    </a:p>
                  </a:txBody>
                  <a:tcPr marT="45725" marB="45725" marR="91450" marL="91450">
                    <a:lnL cap="flat" cmpd="sng" w="12700">
                      <a:solidFill>
                        <a:srgbClr val="535353"/>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12700">
                      <a:solidFill>
                        <a:srgbClr val="535353"/>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授業中に内容を柔軟に変更できる</a:t>
                      </a:r>
                      <a:endParaRPr/>
                    </a:p>
                  </a:txBody>
                  <a:tcPr marT="45725" marB="45725" marR="91450" marL="91450">
                    <a:lnL cap="flat" cmpd="sng" w="12700">
                      <a:solidFill>
                        <a:srgbClr val="535353"/>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12700">
                      <a:solidFill>
                        <a:srgbClr val="535353"/>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r>
              <a:tr h="370850">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最新の情報を提供できる</a:t>
                      </a:r>
                      <a:endParaRPr sz="1600" u="none" cap="none" strike="noStrike">
                        <a:solidFill>
                          <a:srgbClr val="535353"/>
                        </a:solidFill>
                        <a:latin typeface="Arial"/>
                        <a:ea typeface="Arial"/>
                        <a:cs typeface="Arial"/>
                        <a:sym typeface="Arial"/>
                      </a:endParaRPr>
                    </a:p>
                  </a:txBody>
                  <a:tcPr marT="45725" marB="45725" marR="91450" marL="91450">
                    <a:lnL cap="flat" cmpd="sng" w="12700">
                      <a:solidFill>
                        <a:srgbClr val="535353"/>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12700">
                      <a:solidFill>
                        <a:srgbClr val="535353"/>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図表や文字をきれいに示すことができる</a:t>
                      </a:r>
                      <a:endParaRPr/>
                    </a:p>
                  </a:txBody>
                  <a:tcPr marT="45725" marB="45725" marR="91450" marL="91450">
                    <a:lnL cap="flat" cmpd="sng" w="12700">
                      <a:solidFill>
                        <a:srgbClr val="535353"/>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lnL cap="flat" cmpd="sng" w="9525">
                      <a:solidFill>
                        <a:schemeClr val="lt1"/>
                      </a:solidFill>
                      <a:prstDash val="solid"/>
                      <a:round/>
                      <a:headEnd len="sm" w="sm" type="none"/>
                      <a:tailEnd len="sm" w="sm" type="none"/>
                    </a:lnL>
                    <a:lnR cap="flat" cmpd="sng" w="12700">
                      <a:solidFill>
                        <a:srgbClr val="535353"/>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r>
              <a:tr h="370850">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動画、映像、音楽を提供できる</a:t>
                      </a:r>
                      <a:endParaRPr/>
                    </a:p>
                  </a:txBody>
                  <a:tcPr marT="45725" marB="45725" marR="91450" marL="91450">
                    <a:lnL cap="flat" cmpd="sng" w="12700">
                      <a:solidFill>
                        <a:srgbClr val="535353"/>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12700">
                      <a:solidFill>
                        <a:srgbClr val="535353"/>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学生に費用負担がない</a:t>
                      </a:r>
                      <a:endParaRPr/>
                    </a:p>
                  </a:txBody>
                  <a:tcPr marT="45725" marB="45725" marR="91450" marL="91450">
                    <a:lnL cap="flat" cmpd="sng" w="12700">
                      <a:solidFill>
                        <a:srgbClr val="535353"/>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12700">
                      <a:solidFill>
                        <a:srgbClr val="535353"/>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12700">
                      <a:solidFill>
                        <a:srgbClr val="535353"/>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12700">
                      <a:solidFill>
                        <a:srgbClr val="535353"/>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12700">
                      <a:solidFill>
                        <a:srgbClr val="535353"/>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sz="1600" u="none" cap="none" strike="noStrike">
                        <a:solidFill>
                          <a:srgbClr val="535353"/>
                        </a:solidFill>
                        <a:latin typeface="Arial"/>
                        <a:ea typeface="Arial"/>
                        <a:cs typeface="Arial"/>
                        <a:sym typeface="Arial"/>
                      </a:endParaRPr>
                    </a:p>
                  </a:txBody>
                  <a:tcPr marT="45725" marB="45725" marR="91450" marL="91450">
                    <a:lnL cap="flat" cmpd="sng" w="9525">
                      <a:solidFill>
                        <a:schemeClr val="lt1"/>
                      </a:solidFill>
                      <a:prstDash val="solid"/>
                      <a:round/>
                      <a:headEnd len="sm" w="sm" type="none"/>
                      <a:tailEnd len="sm" w="sm" type="none"/>
                    </a:lnL>
                    <a:lnR cap="flat" cmpd="sng" w="12700">
                      <a:solidFill>
                        <a:srgbClr val="535353"/>
                      </a:solidFill>
                      <a:prstDash val="solid"/>
                      <a:round/>
                      <a:headEnd len="sm" w="sm" type="none"/>
                      <a:tailEnd len="sm" w="sm" type="none"/>
                    </a:lnR>
                    <a:lnT cap="flat" cmpd="sng" w="9525">
                      <a:solidFill>
                        <a:schemeClr val="lt1"/>
                      </a:solidFill>
                      <a:prstDash val="solid"/>
                      <a:round/>
                      <a:headEnd len="sm" w="sm" type="none"/>
                      <a:tailEnd len="sm" w="sm" type="none"/>
                    </a:lnT>
                    <a:lnB cap="flat" cmpd="sng" w="12700">
                      <a:solidFill>
                        <a:srgbClr val="535353"/>
                      </a:solidFill>
                      <a:prstDash val="solid"/>
                      <a:round/>
                      <a:headEnd len="sm" w="sm" type="none"/>
                      <a:tailEnd len="sm" w="sm" type="none"/>
                    </a:lnB>
                    <a:solidFill>
                      <a:srgbClr val="F2F2F2"/>
                    </a:solidFill>
                  </a:tcPr>
                </a:tc>
              </a:tr>
            </a:tbl>
          </a:graphicData>
        </a:graphic>
      </p:graphicFrame>
      <p:sp>
        <p:nvSpPr>
          <p:cNvPr id="610" name="Google Shape;610;p30"/>
          <p:cNvSpPr txBox="1"/>
          <p:nvPr/>
        </p:nvSpPr>
        <p:spPr>
          <a:xfrm>
            <a:off x="788652" y="7156881"/>
            <a:ext cx="4191920" cy="471924"/>
          </a:xfrm>
          <a:prstGeom prst="rect">
            <a:avLst/>
          </a:prstGeom>
          <a:noFill/>
          <a:ln>
            <a:noFill/>
          </a:ln>
        </p:spPr>
        <p:txBody>
          <a:bodyPr anchorCtr="0" anchor="ctr" bIns="50800" lIns="50800" spcFirstLastPara="1" rIns="50800" wrap="square" tIns="50800">
            <a:normAutofit fontScale="92500"/>
          </a:bodyPr>
          <a:lstStyle/>
          <a:p>
            <a:pPr indent="0" lvl="0" marL="0" marR="0" rtl="0" algn="l">
              <a:lnSpc>
                <a:spcPct val="100000"/>
              </a:lnSpc>
              <a:spcBef>
                <a:spcPts val="0"/>
              </a:spcBef>
              <a:spcAft>
                <a:spcPts val="0"/>
              </a:spcAft>
              <a:buClr>
                <a:schemeClr val="lt2"/>
              </a:buClr>
              <a:buSzPct val="100000"/>
              <a:buFont typeface="Arial"/>
              <a:buNone/>
            </a:pPr>
            <a:r>
              <a:rPr b="0" i="0" lang="ja-JP" sz="1400" u="none" cap="none" strike="noStrike">
                <a:solidFill>
                  <a:schemeClr val="lt2"/>
                </a:solidFill>
                <a:latin typeface="Arial"/>
                <a:ea typeface="Arial"/>
                <a:cs typeface="Arial"/>
                <a:sym typeface="Arial"/>
              </a:rPr>
              <a:t>◯…適している  △…あまり適さない  ×…適さない</a:t>
            </a:r>
            <a:endParaRPr/>
          </a:p>
        </p:txBody>
      </p:sp>
      <p:sp>
        <p:nvSpPr>
          <p:cNvPr id="611" name="Google Shape;611;p30"/>
          <p:cNvSpPr txBox="1"/>
          <p:nvPr/>
        </p:nvSpPr>
        <p:spPr>
          <a:xfrm>
            <a:off x="7568993" y="7251890"/>
            <a:ext cx="4567769" cy="471924"/>
          </a:xfrm>
          <a:prstGeom prst="rect">
            <a:avLst/>
          </a:prstGeom>
          <a:noFill/>
          <a:ln>
            <a:noFill/>
          </a:ln>
        </p:spPr>
        <p:txBody>
          <a:bodyPr anchorCtr="0" anchor="ctr" bIns="50800" lIns="50800" spcFirstLastPara="1" rIns="50800" wrap="square" tIns="50800">
            <a:noAutofit/>
          </a:bodyPr>
          <a:lstStyle/>
          <a:p>
            <a:pPr indent="0" lvl="0" marL="0" marR="0" rtl="0" algn="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表15 教科書・配布資料・スライド・板書の特徴</a:t>
            </a:r>
            <a:endParaRPr/>
          </a:p>
        </p:txBody>
      </p:sp>
      <p:sp>
        <p:nvSpPr>
          <p:cNvPr id="612" name="Google Shape;612;p30"/>
          <p:cNvSpPr txBox="1"/>
          <p:nvPr/>
        </p:nvSpPr>
        <p:spPr>
          <a:xfrm>
            <a:off x="3000818" y="7601750"/>
            <a:ext cx="9136350" cy="471924"/>
          </a:xfrm>
          <a:prstGeom prst="rect">
            <a:avLst/>
          </a:prstGeom>
          <a:noFill/>
          <a:ln>
            <a:noFill/>
          </a:ln>
        </p:spPr>
        <p:txBody>
          <a:bodyPr anchorCtr="0" anchor="ctr" bIns="50800" lIns="50800" spcFirstLastPara="1" rIns="50800" wrap="square" tIns="50800">
            <a:normAutofit/>
          </a:bodyPr>
          <a:lstStyle/>
          <a:p>
            <a:pPr indent="0" lvl="0" marL="0" marR="0" rtl="0" algn="r">
              <a:lnSpc>
                <a:spcPct val="100000"/>
              </a:lnSpc>
              <a:spcBef>
                <a:spcPts val="0"/>
              </a:spcBef>
              <a:spcAft>
                <a:spcPts val="0"/>
              </a:spcAft>
              <a:buClr>
                <a:srgbClr val="535353"/>
              </a:buClr>
              <a:buSzPts val="1200"/>
              <a:buFont typeface="Arial"/>
              <a:buNone/>
            </a:pPr>
            <a:r>
              <a:rPr b="0" i="0" lang="ja-JP" sz="1200" u="none" cap="none" strike="noStrike">
                <a:solidFill>
                  <a:srgbClr val="535353"/>
                </a:solidFill>
                <a:latin typeface="Arial"/>
                <a:ea typeface="Arial"/>
                <a:cs typeface="Arial"/>
                <a:sym typeface="Arial"/>
              </a:rPr>
              <a:t>出所　石田(1987), 池田ほか(2001), デイビス(2002), Exley&amp;Dennik (2009), Light et al(2009)を参考に作成 </a:t>
            </a:r>
            <a:endParaRPr b="0" i="0" sz="1200" u="none" cap="none" strike="noStrike">
              <a:solidFill>
                <a:srgbClr val="535353"/>
              </a:solidFill>
              <a:latin typeface="Arial"/>
              <a:ea typeface="Arial"/>
              <a:cs typeface="Arial"/>
              <a:sym typeface="Arial"/>
            </a:endParaRPr>
          </a:p>
        </p:txBody>
      </p:sp>
      <p:sp>
        <p:nvSpPr>
          <p:cNvPr id="613" name="Google Shape;613;p30"/>
          <p:cNvSpPr txBox="1"/>
          <p:nvPr/>
        </p:nvSpPr>
        <p:spPr>
          <a:xfrm>
            <a:off x="788652" y="2265065"/>
            <a:ext cx="5541582"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教材の種類と、各教材の特徴</a:t>
            </a:r>
            <a:endParaRPr b="1" i="0" sz="3200" u="none" cap="none" strike="noStrike">
              <a:solidFill>
                <a:srgbClr val="535353"/>
              </a:solidFill>
              <a:latin typeface="Arial"/>
              <a:ea typeface="Arial"/>
              <a:cs typeface="Arial"/>
              <a:sym typeface="Arial"/>
            </a:endParaRPr>
          </a:p>
        </p:txBody>
      </p:sp>
      <p:sp>
        <p:nvSpPr>
          <p:cNvPr id="614" name="Google Shape;614;p30"/>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97</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31"/>
          <p:cNvSpPr txBox="1"/>
          <p:nvPr/>
        </p:nvSpPr>
        <p:spPr>
          <a:xfrm>
            <a:off x="4577144" y="4347324"/>
            <a:ext cx="7571313" cy="2360597"/>
          </a:xfrm>
          <a:prstGeom prst="rect">
            <a:avLst/>
          </a:prstGeom>
          <a:noFill/>
          <a:ln>
            <a:noFill/>
          </a:ln>
        </p:spPr>
        <p:txBody>
          <a:bodyPr anchorCtr="0" anchor="t" bIns="50800" lIns="50800" spcFirstLastPara="1" rIns="50800" wrap="square" tIns="50800">
            <a:no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学生にとって意味のある板書をするための方法について</a:t>
            </a:r>
            <a:r>
              <a:rPr lang="ja-JP" sz="2400">
                <a:solidFill>
                  <a:schemeClr val="lt2"/>
                </a:solidFill>
              </a:rPr>
              <a:t>理解</a:t>
            </a:r>
            <a:r>
              <a:rPr b="0" i="0" lang="ja-JP" sz="2400" u="none" cap="none" strike="noStrike">
                <a:solidFill>
                  <a:schemeClr val="lt2"/>
                </a:solidFill>
                <a:latin typeface="Arial"/>
                <a:ea typeface="Arial"/>
                <a:cs typeface="Arial"/>
                <a:sym typeface="Arial"/>
              </a:rPr>
              <a:t>する。その場の思いつきの板書や見にくい板書は、学生を混乱させるだけでなく、モチベーションを低下させてしまう。</a:t>
            </a:r>
            <a:endParaRPr b="0" i="0" sz="2400" u="none" cap="none" strike="noStrike">
              <a:solidFill>
                <a:schemeClr val="lt2"/>
              </a:solidFill>
              <a:latin typeface="Arial"/>
              <a:ea typeface="Arial"/>
              <a:cs typeface="Arial"/>
              <a:sym typeface="Arial"/>
            </a:endParaRPr>
          </a:p>
        </p:txBody>
      </p:sp>
      <p:sp>
        <p:nvSpPr>
          <p:cNvPr id="620" name="Google Shape;620;p31"/>
          <p:cNvSpPr txBox="1"/>
          <p:nvPr/>
        </p:nvSpPr>
        <p:spPr>
          <a:xfrm>
            <a:off x="4577144" y="3538829"/>
            <a:ext cx="3399970" cy="718145"/>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4000"/>
              <a:buFont typeface="Arial"/>
              <a:buNone/>
            </a:pPr>
            <a:r>
              <a:rPr b="1" i="0" lang="ja-JP" sz="4000" u="none" cap="none" strike="noStrike">
                <a:solidFill>
                  <a:srgbClr val="535353"/>
                </a:solidFill>
                <a:latin typeface="Arial"/>
                <a:ea typeface="Arial"/>
                <a:cs typeface="Arial"/>
                <a:sym typeface="Arial"/>
              </a:rPr>
              <a:t>10章 板書する</a:t>
            </a:r>
            <a:endParaRPr b="1" i="0" sz="4000" u="none" cap="none" strike="noStrike">
              <a:solidFill>
                <a:srgbClr val="535353"/>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32"/>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10章 板書する①</a:t>
            </a:r>
            <a:endParaRPr b="1" i="0" sz="4400" u="none" cap="none" strike="noStrike">
              <a:solidFill>
                <a:srgbClr val="535353"/>
              </a:solidFill>
              <a:latin typeface="Arial"/>
              <a:ea typeface="Arial"/>
              <a:cs typeface="Arial"/>
              <a:sym typeface="Arial"/>
            </a:endParaRPr>
          </a:p>
        </p:txBody>
      </p:sp>
      <p:sp>
        <p:nvSpPr>
          <p:cNvPr id="626" name="Google Shape;626;p32"/>
          <p:cNvSpPr/>
          <p:nvPr/>
        </p:nvSpPr>
        <p:spPr>
          <a:xfrm>
            <a:off x="1073421" y="3364501"/>
            <a:ext cx="5169117" cy="51288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27" name="Google Shape;627;p32"/>
          <p:cNvSpPr/>
          <p:nvPr/>
        </p:nvSpPr>
        <p:spPr>
          <a:xfrm>
            <a:off x="6780688" y="3364500"/>
            <a:ext cx="5173031" cy="51288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28" name="Google Shape;628;p32"/>
          <p:cNvSpPr txBox="1"/>
          <p:nvPr/>
        </p:nvSpPr>
        <p:spPr>
          <a:xfrm>
            <a:off x="2792338" y="3853432"/>
            <a:ext cx="167353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板書の効果</a:t>
            </a:r>
            <a:endParaRPr b="1" i="0" sz="2400" u="none" cap="none" strike="noStrike">
              <a:solidFill>
                <a:srgbClr val="535353"/>
              </a:solidFill>
              <a:latin typeface="Arial"/>
              <a:ea typeface="Arial"/>
              <a:cs typeface="Arial"/>
              <a:sym typeface="Arial"/>
            </a:endParaRPr>
          </a:p>
        </p:txBody>
      </p:sp>
      <p:sp>
        <p:nvSpPr>
          <p:cNvPr id="629" name="Google Shape;629;p32"/>
          <p:cNvSpPr txBox="1"/>
          <p:nvPr/>
        </p:nvSpPr>
        <p:spPr>
          <a:xfrm>
            <a:off x="8059165" y="3812232"/>
            <a:ext cx="2616000" cy="4719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気をつけるべき点</a:t>
            </a:r>
            <a:endParaRPr b="1" i="0" sz="2400" u="none" cap="none" strike="noStrike">
              <a:solidFill>
                <a:srgbClr val="535353"/>
              </a:solidFill>
              <a:latin typeface="Arial"/>
              <a:ea typeface="Arial"/>
              <a:cs typeface="Arial"/>
              <a:sym typeface="Arial"/>
            </a:endParaRPr>
          </a:p>
        </p:txBody>
      </p:sp>
      <p:sp>
        <p:nvSpPr>
          <p:cNvPr id="630" name="Google Shape;630;p32"/>
          <p:cNvSpPr txBox="1"/>
          <p:nvPr/>
        </p:nvSpPr>
        <p:spPr>
          <a:xfrm>
            <a:off x="4428876" y="2265469"/>
            <a:ext cx="4286430"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板書の特徴を理解する</a:t>
            </a:r>
            <a:endParaRPr b="1" i="0" sz="3200" u="none" cap="none" strike="noStrike">
              <a:solidFill>
                <a:srgbClr val="535353"/>
              </a:solidFill>
              <a:latin typeface="Arial"/>
              <a:ea typeface="Arial"/>
              <a:cs typeface="Arial"/>
              <a:sym typeface="Arial"/>
            </a:endParaRPr>
          </a:p>
        </p:txBody>
      </p:sp>
      <p:sp>
        <p:nvSpPr>
          <p:cNvPr id="631" name="Google Shape;631;p32"/>
          <p:cNvSpPr txBox="1"/>
          <p:nvPr/>
        </p:nvSpPr>
        <p:spPr>
          <a:xfrm>
            <a:off x="1282090" y="4284152"/>
            <a:ext cx="4711255" cy="1949252"/>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口頭説明だけでは理解しにくい概念も、理解しやすくなる場合がある。</a:t>
            </a:r>
            <a:endParaRPr b="0" i="0" sz="2000" u="none" cap="none" strike="noStrike">
              <a:solidFill>
                <a:srgbClr val="535353"/>
              </a:solidFill>
              <a:latin typeface="Arial"/>
              <a:ea typeface="Arial"/>
              <a:cs typeface="Arial"/>
              <a:sym typeface="Arial"/>
            </a:endParaRPr>
          </a:p>
          <a:p>
            <a:pPr indent="-285750" lvl="0" marL="28575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実際に手で書くという作業は記憶の強化に繋がる。</a:t>
            </a:r>
            <a:r>
              <a:rPr b="0" i="0" lang="ja-JP" sz="1200" u="none" cap="none" strike="noStrike">
                <a:solidFill>
                  <a:srgbClr val="535353"/>
                </a:solidFill>
                <a:latin typeface="Arial"/>
                <a:ea typeface="Arial"/>
                <a:cs typeface="Arial"/>
                <a:sym typeface="Arial"/>
              </a:rPr>
              <a:t>(Shadmehr&amp;Holcomb1997)</a:t>
            </a:r>
            <a:endParaRPr b="0" i="0" sz="2000" u="none" cap="none" strike="noStrike">
              <a:solidFill>
                <a:srgbClr val="535353"/>
              </a:solidFill>
              <a:latin typeface="Arial"/>
              <a:ea typeface="Arial"/>
              <a:cs typeface="Arial"/>
              <a:sym typeface="Arial"/>
            </a:endParaRPr>
          </a:p>
        </p:txBody>
      </p:sp>
      <p:sp>
        <p:nvSpPr>
          <p:cNvPr id="632" name="Google Shape;632;p32"/>
          <p:cNvSpPr txBox="1"/>
          <p:nvPr/>
        </p:nvSpPr>
        <p:spPr>
          <a:xfrm>
            <a:off x="6965664" y="4374852"/>
            <a:ext cx="4754400" cy="3796800"/>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その場の思いつきの板書や見にくい板書は、学生の混乱やモチベーションの低下に繋がる</a:t>
            </a:r>
            <a:r>
              <a:rPr lang="ja-JP" sz="2000">
                <a:solidFill>
                  <a:srgbClr val="535353"/>
                </a:solidFill>
              </a:rPr>
              <a:t>。</a:t>
            </a:r>
            <a:endParaRPr b="0" i="0" sz="2000" u="none" cap="none" strike="noStrike">
              <a:solidFill>
                <a:srgbClr val="535353"/>
              </a:solidFill>
              <a:latin typeface="Arial"/>
              <a:ea typeface="Arial"/>
              <a:cs typeface="Arial"/>
              <a:sym typeface="Arial"/>
            </a:endParaRPr>
          </a:p>
          <a:p>
            <a:pPr indent="-285750" lvl="0" marL="28575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いつ, どこに, 何を書くか, そしてどの部分をノートに書かせるかを事前に考えておく必要がある</a:t>
            </a:r>
            <a:r>
              <a:rPr lang="ja-JP" sz="2000">
                <a:solidFill>
                  <a:srgbClr val="535353"/>
                </a:solidFill>
              </a:rPr>
              <a:t>。</a:t>
            </a:r>
            <a:endParaRPr b="0" i="0" sz="2000" u="none" cap="none" strike="noStrike">
              <a:solidFill>
                <a:srgbClr val="535353"/>
              </a:solidFill>
              <a:latin typeface="Arial"/>
              <a:ea typeface="Arial"/>
              <a:cs typeface="Arial"/>
              <a:sym typeface="Arial"/>
            </a:endParaRPr>
          </a:p>
          <a:p>
            <a:pPr indent="-285750" lvl="0" marL="28575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ただし、学生の様子を見ながら、柔軟に計画を修正しながら書くことも必要である</a:t>
            </a:r>
            <a:r>
              <a:rPr lang="ja-JP" sz="2000">
                <a:solidFill>
                  <a:srgbClr val="535353"/>
                </a:solidFill>
              </a:rPr>
              <a:t>。</a:t>
            </a:r>
            <a:endParaRPr/>
          </a:p>
        </p:txBody>
      </p:sp>
      <p:pic>
        <p:nvPicPr>
          <p:cNvPr id="633" name="Google Shape;633;p32"/>
          <p:cNvPicPr preferRelativeResize="0"/>
          <p:nvPr/>
        </p:nvPicPr>
        <p:blipFill rotWithShape="1">
          <a:blip r:embed="rId3">
            <a:alphaModFix/>
          </a:blip>
          <a:srcRect b="0" l="0" r="0" t="0"/>
          <a:stretch/>
        </p:blipFill>
        <p:spPr>
          <a:xfrm>
            <a:off x="2874701" y="6600370"/>
            <a:ext cx="1526032" cy="1526032"/>
          </a:xfrm>
          <a:prstGeom prst="rect">
            <a:avLst/>
          </a:prstGeom>
          <a:noFill/>
          <a:ln>
            <a:noFill/>
          </a:ln>
        </p:spPr>
      </p:pic>
      <p:sp>
        <p:nvSpPr>
          <p:cNvPr id="634" name="Google Shape;634;p32"/>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100</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33"/>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10章 板書する②</a:t>
            </a:r>
            <a:endParaRPr b="1" i="0" sz="4400" u="none" cap="none" strike="noStrike">
              <a:solidFill>
                <a:srgbClr val="535353"/>
              </a:solidFill>
              <a:latin typeface="Arial"/>
              <a:ea typeface="Arial"/>
              <a:cs typeface="Arial"/>
              <a:sym typeface="Arial"/>
            </a:endParaRPr>
          </a:p>
        </p:txBody>
      </p:sp>
      <p:sp>
        <p:nvSpPr>
          <p:cNvPr id="640" name="Google Shape;640;p33"/>
          <p:cNvSpPr txBox="1"/>
          <p:nvPr/>
        </p:nvSpPr>
        <p:spPr>
          <a:xfrm>
            <a:off x="4847258" y="2265469"/>
            <a:ext cx="3449662"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目的に応じた板書</a:t>
            </a:r>
            <a:endParaRPr b="1" i="0" sz="3200" u="none" cap="none" strike="noStrike">
              <a:solidFill>
                <a:srgbClr val="535353"/>
              </a:solidFill>
              <a:latin typeface="Arial"/>
              <a:ea typeface="Arial"/>
              <a:cs typeface="Arial"/>
              <a:sym typeface="Arial"/>
            </a:endParaRPr>
          </a:p>
        </p:txBody>
      </p:sp>
      <p:sp>
        <p:nvSpPr>
          <p:cNvPr id="641" name="Google Shape;641;p33"/>
          <p:cNvSpPr/>
          <p:nvPr/>
        </p:nvSpPr>
        <p:spPr>
          <a:xfrm>
            <a:off x="484325" y="3323926"/>
            <a:ext cx="379046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42" name="Google Shape;642;p33"/>
          <p:cNvSpPr/>
          <p:nvPr/>
        </p:nvSpPr>
        <p:spPr>
          <a:xfrm>
            <a:off x="4626784" y="3323926"/>
            <a:ext cx="3804045"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43" name="Google Shape;643;p33"/>
          <p:cNvSpPr/>
          <p:nvPr/>
        </p:nvSpPr>
        <p:spPr>
          <a:xfrm>
            <a:off x="8788882" y="3323926"/>
            <a:ext cx="380404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44" name="Google Shape;644;p33"/>
          <p:cNvSpPr txBox="1"/>
          <p:nvPr/>
        </p:nvSpPr>
        <p:spPr>
          <a:xfrm>
            <a:off x="1558819" y="3692522"/>
            <a:ext cx="164147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体系的板書</a:t>
            </a:r>
            <a:endParaRPr b="1" i="0" sz="2400" u="none" cap="none" strike="noStrike">
              <a:solidFill>
                <a:srgbClr val="535353"/>
              </a:solidFill>
              <a:latin typeface="Arial"/>
              <a:ea typeface="Arial"/>
              <a:cs typeface="Arial"/>
              <a:sym typeface="Arial"/>
            </a:endParaRPr>
          </a:p>
        </p:txBody>
      </p:sp>
      <p:sp>
        <p:nvSpPr>
          <p:cNvPr id="645" name="Google Shape;645;p33"/>
          <p:cNvSpPr txBox="1"/>
          <p:nvPr/>
        </p:nvSpPr>
        <p:spPr>
          <a:xfrm>
            <a:off x="5708068" y="3674300"/>
            <a:ext cx="164147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構造的板書</a:t>
            </a:r>
            <a:endParaRPr b="1" i="0" sz="2400" u="none" cap="none" strike="noStrike">
              <a:solidFill>
                <a:srgbClr val="535353"/>
              </a:solidFill>
              <a:latin typeface="Arial"/>
              <a:ea typeface="Arial"/>
              <a:cs typeface="Arial"/>
              <a:sym typeface="Arial"/>
            </a:endParaRPr>
          </a:p>
        </p:txBody>
      </p:sp>
      <p:sp>
        <p:nvSpPr>
          <p:cNvPr id="646" name="Google Shape;646;p33"/>
          <p:cNvSpPr txBox="1"/>
          <p:nvPr/>
        </p:nvSpPr>
        <p:spPr>
          <a:xfrm>
            <a:off x="9870166" y="3695728"/>
            <a:ext cx="164147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表現的板書</a:t>
            </a:r>
            <a:endParaRPr b="1" i="0" sz="2400" u="none" cap="none" strike="noStrike">
              <a:solidFill>
                <a:srgbClr val="535353"/>
              </a:solidFill>
              <a:latin typeface="Arial"/>
              <a:ea typeface="Arial"/>
              <a:cs typeface="Arial"/>
              <a:sym typeface="Arial"/>
            </a:endParaRPr>
          </a:p>
        </p:txBody>
      </p:sp>
      <p:sp>
        <p:nvSpPr>
          <p:cNvPr id="647" name="Google Shape;647;p33"/>
          <p:cNvSpPr txBox="1"/>
          <p:nvPr/>
        </p:nvSpPr>
        <p:spPr>
          <a:xfrm>
            <a:off x="616431" y="4243188"/>
            <a:ext cx="3505200" cy="3141886"/>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授業内容を体系的に板書するスタイル</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体系的な知識を順序立てて、段階的に書いていくもの</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学生はノートが取りやすい</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単調になりがちで、集中力の低下の可能性がある</a:t>
            </a:r>
            <a:endParaRPr b="0" i="0" sz="1800" u="none" cap="none" strike="noStrike">
              <a:solidFill>
                <a:schemeClr val="lt2"/>
              </a:solidFill>
              <a:latin typeface="Arial"/>
              <a:ea typeface="Arial"/>
              <a:cs typeface="Arial"/>
              <a:sym typeface="Arial"/>
            </a:endParaRPr>
          </a:p>
        </p:txBody>
      </p:sp>
      <p:sp>
        <p:nvSpPr>
          <p:cNvPr id="648" name="Google Shape;648;p33"/>
          <p:cNvSpPr txBox="1"/>
          <p:nvPr/>
        </p:nvSpPr>
        <p:spPr>
          <a:xfrm>
            <a:off x="4739640" y="4208564"/>
            <a:ext cx="3557280" cy="3488134"/>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黒板全体を一つの構成された板書の図として捉えて、板書するスタイル</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視覚に訴えることができる</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学生はノートが取りづらいことも</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整理された板書内容を別途配布資料として工夫する</a:t>
            </a:r>
            <a:endParaRPr b="0" i="0" sz="1800" u="none" cap="none" strike="noStrike">
              <a:solidFill>
                <a:schemeClr val="lt2"/>
              </a:solidFill>
              <a:latin typeface="Arial"/>
              <a:ea typeface="Arial"/>
              <a:cs typeface="Arial"/>
              <a:sym typeface="Arial"/>
            </a:endParaRPr>
          </a:p>
        </p:txBody>
      </p:sp>
      <p:sp>
        <p:nvSpPr>
          <p:cNvPr id="649" name="Google Shape;649;p33"/>
          <p:cNvSpPr txBox="1"/>
          <p:nvPr/>
        </p:nvSpPr>
        <p:spPr>
          <a:xfrm>
            <a:off x="8924650" y="4381687"/>
            <a:ext cx="3511456" cy="2987997"/>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学生の答えや意見をそのまま、もしくは要点にまとめて板書するスタイル</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議論のプロセスを可視化し、新たな発言を誘発できる</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発言者を尊重し、できる限り発言された言葉通り記載する</a:t>
            </a:r>
            <a:endParaRPr b="0" i="0" sz="1800" u="none" cap="none" strike="noStrike">
              <a:solidFill>
                <a:schemeClr val="lt2"/>
              </a:solidFill>
              <a:latin typeface="Arial"/>
              <a:ea typeface="Arial"/>
              <a:cs typeface="Arial"/>
              <a:sym typeface="Arial"/>
            </a:endParaRPr>
          </a:p>
        </p:txBody>
      </p:sp>
      <p:sp>
        <p:nvSpPr>
          <p:cNvPr id="650" name="Google Shape;650;p33"/>
          <p:cNvSpPr/>
          <p:nvPr/>
        </p:nvSpPr>
        <p:spPr>
          <a:xfrm>
            <a:off x="11642025" y="8603768"/>
            <a:ext cx="950901"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535353"/>
              </a:buClr>
              <a:buSzPts val="1200"/>
              <a:buFont typeface="Arial"/>
              <a:buNone/>
            </a:pPr>
            <a:r>
              <a:rPr b="0" i="0" lang="ja-JP" sz="1200" u="none" cap="none" strike="noStrike">
                <a:solidFill>
                  <a:srgbClr val="535353"/>
                </a:solidFill>
                <a:latin typeface="Arial"/>
                <a:ea typeface="Arial"/>
                <a:cs typeface="Arial"/>
                <a:sym typeface="Arial"/>
              </a:rPr>
              <a:t>大西(1987)</a:t>
            </a:r>
            <a:endParaRPr b="0" i="0" sz="1200" u="none" cap="none" strike="noStrike">
              <a:solidFill>
                <a:srgbClr val="535353"/>
              </a:solidFill>
              <a:latin typeface="Arial"/>
              <a:ea typeface="Arial"/>
              <a:cs typeface="Arial"/>
              <a:sym typeface="Arial"/>
            </a:endParaRPr>
          </a:p>
        </p:txBody>
      </p:sp>
      <p:sp>
        <p:nvSpPr>
          <p:cNvPr id="651" name="Google Shape;651;p33"/>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101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34"/>
          <p:cNvSpPr txBox="1"/>
          <p:nvPr/>
        </p:nvSpPr>
        <p:spPr>
          <a:xfrm>
            <a:off x="788652" y="1752181"/>
            <a:ext cx="10464801" cy="780653"/>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板書に必要な能力を理解する</a:t>
            </a:r>
            <a:endParaRPr/>
          </a:p>
        </p:txBody>
      </p:sp>
      <p:sp>
        <p:nvSpPr>
          <p:cNvPr id="657" name="Google Shape;657;p34"/>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10章 板書する③</a:t>
            </a:r>
            <a:endParaRPr b="1" i="0" sz="4400" u="none" cap="none" strike="noStrike">
              <a:solidFill>
                <a:srgbClr val="535353"/>
              </a:solidFill>
              <a:latin typeface="Arial"/>
              <a:ea typeface="Arial"/>
              <a:cs typeface="Arial"/>
              <a:sym typeface="Arial"/>
            </a:endParaRPr>
          </a:p>
        </p:txBody>
      </p:sp>
      <p:graphicFrame>
        <p:nvGraphicFramePr>
          <p:cNvPr id="658" name="Google Shape;658;p34"/>
          <p:cNvGraphicFramePr/>
          <p:nvPr/>
        </p:nvGraphicFramePr>
        <p:xfrm>
          <a:off x="788652" y="2856300"/>
          <a:ext cx="3000000" cy="3000000"/>
        </p:xfrm>
        <a:graphic>
          <a:graphicData uri="http://schemas.openxmlformats.org/drawingml/2006/table">
            <a:tbl>
              <a:tblPr bandRow="1" firstRow="1">
                <a:noFill/>
                <a:tableStyleId>{76866ECA-F50D-45F8-B187-69874BC0409C}</a:tableStyleId>
              </a:tblPr>
              <a:tblGrid>
                <a:gridCol w="2515775"/>
                <a:gridCol w="8434150"/>
              </a:tblGrid>
              <a:tr h="640075">
                <a:tc rowSpan="2">
                  <a:txBody>
                    <a:bodyPr/>
                    <a:lstStyle/>
                    <a:p>
                      <a:pPr indent="0" lvl="0" marL="0" marR="0" rtl="0" algn="ctr">
                        <a:lnSpc>
                          <a:spcPct val="125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姿勢</a:t>
                      </a:r>
                      <a:endParaRPr/>
                    </a:p>
                  </a:txBody>
                  <a:tcPr marT="45725" marB="45725" marR="91450" marL="91450" anchor="ctr">
                    <a:solidFill>
                      <a:srgbClr val="E9B8B8"/>
                    </a:solidFill>
                  </a:tcPr>
                </a:tc>
                <a:tc>
                  <a:txBody>
                    <a:bodyPr/>
                    <a:lstStyle/>
                    <a:p>
                      <a:pPr indent="0" lvl="0" marL="0" marR="0" rtl="0" algn="l">
                        <a:lnSpc>
                          <a:spcPct val="125000"/>
                        </a:lnSpc>
                        <a:spcBef>
                          <a:spcPts val="0"/>
                        </a:spcBef>
                        <a:spcAft>
                          <a:spcPts val="0"/>
                        </a:spcAft>
                        <a:buClr>
                          <a:srgbClr val="535353"/>
                        </a:buClr>
                        <a:buSzPts val="1800"/>
                        <a:buFont typeface="Arial"/>
                        <a:buNone/>
                      </a:pPr>
                      <a:r>
                        <a:rPr lang="ja-JP" sz="1800" u="none" cap="none" strike="noStrike">
                          <a:solidFill>
                            <a:srgbClr val="535353"/>
                          </a:solidFill>
                          <a:latin typeface="Arial"/>
                          <a:ea typeface="Arial"/>
                          <a:cs typeface="Arial"/>
                          <a:sym typeface="Arial"/>
                        </a:rPr>
                        <a:t>(机に向かう場合と違い)黒板の垂直面に書くことができる</a:t>
                      </a:r>
                      <a:endParaRPr/>
                    </a:p>
                  </a:txBody>
                  <a:tcPr marT="45725" marB="45725" marR="91450" marL="91450" anchor="ctr"/>
                </a:tc>
              </a:tr>
              <a:tr h="640075">
                <a:tc vMerge="1"/>
                <a:tc>
                  <a:txBody>
                    <a:bodyPr/>
                    <a:lstStyle/>
                    <a:p>
                      <a:pPr indent="0" lvl="0" marL="0" marR="0" rtl="0" algn="l">
                        <a:lnSpc>
                          <a:spcPct val="125000"/>
                        </a:lnSpc>
                        <a:spcBef>
                          <a:spcPts val="0"/>
                        </a:spcBef>
                        <a:spcAft>
                          <a:spcPts val="0"/>
                        </a:spcAft>
                        <a:buClr>
                          <a:srgbClr val="535353"/>
                        </a:buClr>
                        <a:buSzPts val="1800"/>
                        <a:buFont typeface="Arial"/>
                        <a:buNone/>
                      </a:pPr>
                      <a:r>
                        <a:rPr lang="ja-JP" sz="1800" u="none" cap="none" strike="noStrike">
                          <a:solidFill>
                            <a:srgbClr val="535353"/>
                          </a:solidFill>
                          <a:latin typeface="Arial"/>
                          <a:ea typeface="Arial"/>
                          <a:cs typeface="Arial"/>
                          <a:sym typeface="Arial"/>
                        </a:rPr>
                        <a:t>板書している指先を見せながら書くこともできる</a:t>
                      </a:r>
                      <a:endParaRPr/>
                    </a:p>
                  </a:txBody>
                  <a:tcPr marT="45725" marB="45725" marR="91450" marL="91450" anchor="ctr"/>
                </a:tc>
              </a:tr>
              <a:tr h="640075">
                <a:tc>
                  <a:txBody>
                    <a:bodyPr/>
                    <a:lstStyle/>
                    <a:p>
                      <a:pPr indent="0" lvl="0" marL="0" marR="0" rtl="0" algn="ctr">
                        <a:lnSpc>
                          <a:spcPct val="125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持ち方</a:t>
                      </a:r>
                      <a:endParaRPr/>
                    </a:p>
                  </a:txBody>
                  <a:tcPr marT="45725" marB="45725" marR="91450" marL="91450" anchor="ctr">
                    <a:solidFill>
                      <a:srgbClr val="E9B8B8"/>
                    </a:solidFill>
                  </a:tcPr>
                </a:tc>
                <a:tc>
                  <a:txBody>
                    <a:bodyPr/>
                    <a:lstStyle/>
                    <a:p>
                      <a:pPr indent="0" lvl="0" marL="0" marR="0" rtl="0" algn="l">
                        <a:lnSpc>
                          <a:spcPct val="125000"/>
                        </a:lnSpc>
                        <a:spcBef>
                          <a:spcPts val="0"/>
                        </a:spcBef>
                        <a:spcAft>
                          <a:spcPts val="0"/>
                        </a:spcAft>
                        <a:buClr>
                          <a:srgbClr val="535353"/>
                        </a:buClr>
                        <a:buSzPts val="1800"/>
                        <a:buFont typeface="Arial"/>
                        <a:buNone/>
                      </a:pPr>
                      <a:r>
                        <a:rPr lang="ja-JP" sz="1800" u="none" cap="none" strike="noStrike">
                          <a:solidFill>
                            <a:srgbClr val="535353"/>
                          </a:solidFill>
                          <a:latin typeface="Arial"/>
                          <a:ea typeface="Arial"/>
                          <a:cs typeface="Arial"/>
                          <a:sym typeface="Arial"/>
                        </a:rPr>
                        <a:t>チョークに適した持ち方(主に親指・人差し指・中指でつまむように)で書くことができる</a:t>
                      </a:r>
                      <a:endParaRPr/>
                    </a:p>
                  </a:txBody>
                  <a:tcPr marT="45725" marB="45725" marR="91450" marL="91450" anchor="ctr"/>
                </a:tc>
              </a:tr>
              <a:tr h="640075">
                <a:tc>
                  <a:txBody>
                    <a:bodyPr/>
                    <a:lstStyle/>
                    <a:p>
                      <a:pPr indent="0" lvl="0" marL="0" marR="0" rtl="0" algn="ctr">
                        <a:lnSpc>
                          <a:spcPct val="125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運動</a:t>
                      </a:r>
                      <a:endParaRPr/>
                    </a:p>
                  </a:txBody>
                  <a:tcPr marT="45725" marB="45725" marR="91450" marL="91450" anchor="ctr">
                    <a:solidFill>
                      <a:srgbClr val="E9B8B8"/>
                    </a:solidFill>
                  </a:tcPr>
                </a:tc>
                <a:tc>
                  <a:txBody>
                    <a:bodyPr/>
                    <a:lstStyle/>
                    <a:p>
                      <a:pPr indent="0" lvl="0" marL="0" marR="0" rtl="0" algn="l">
                        <a:lnSpc>
                          <a:spcPct val="125000"/>
                        </a:lnSpc>
                        <a:spcBef>
                          <a:spcPts val="0"/>
                        </a:spcBef>
                        <a:spcAft>
                          <a:spcPts val="0"/>
                        </a:spcAft>
                        <a:buClr>
                          <a:srgbClr val="535353"/>
                        </a:buClr>
                        <a:buSzPts val="1800"/>
                        <a:buFont typeface="Arial"/>
                        <a:buNone/>
                      </a:pPr>
                      <a:r>
                        <a:rPr lang="ja-JP" sz="1800" u="none" cap="none" strike="noStrike">
                          <a:solidFill>
                            <a:srgbClr val="535353"/>
                          </a:solidFill>
                          <a:latin typeface="Arial"/>
                          <a:ea typeface="Arial"/>
                          <a:cs typeface="Arial"/>
                          <a:sym typeface="Arial"/>
                        </a:rPr>
                        <a:t>適切な濃さを知って、その濃さで点や線を書くことができる</a:t>
                      </a:r>
                      <a:endParaRPr/>
                    </a:p>
                  </a:txBody>
                  <a:tcPr marT="45725" marB="45725" marR="91450" marL="91450" anchor="ctr"/>
                </a:tc>
              </a:tr>
              <a:tr h="640075">
                <a:tc>
                  <a:txBody>
                    <a:bodyPr/>
                    <a:lstStyle/>
                    <a:p>
                      <a:pPr indent="0" lvl="0" marL="0" marR="0" rtl="0" algn="ctr">
                        <a:lnSpc>
                          <a:spcPct val="125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配置・配列</a:t>
                      </a:r>
                      <a:endParaRPr/>
                    </a:p>
                  </a:txBody>
                  <a:tcPr marT="45725" marB="45725" marR="91450" marL="91450" anchor="ctr">
                    <a:solidFill>
                      <a:srgbClr val="E9B8B8"/>
                    </a:solidFill>
                  </a:tcPr>
                </a:tc>
                <a:tc>
                  <a:txBody>
                    <a:bodyPr/>
                    <a:lstStyle/>
                    <a:p>
                      <a:pPr indent="0" lvl="0" marL="0" marR="0" rtl="0" algn="l">
                        <a:lnSpc>
                          <a:spcPct val="125000"/>
                        </a:lnSpc>
                        <a:spcBef>
                          <a:spcPts val="0"/>
                        </a:spcBef>
                        <a:spcAft>
                          <a:spcPts val="0"/>
                        </a:spcAft>
                        <a:buClr>
                          <a:srgbClr val="535353"/>
                        </a:buClr>
                        <a:buSzPts val="1800"/>
                        <a:buFont typeface="Arial"/>
                        <a:buNone/>
                      </a:pPr>
                      <a:r>
                        <a:rPr lang="ja-JP" sz="1800" u="none" cap="none" strike="noStrike">
                          <a:solidFill>
                            <a:srgbClr val="535353"/>
                          </a:solidFill>
                          <a:latin typeface="Arial"/>
                          <a:ea typeface="Arial"/>
                          <a:cs typeface="Arial"/>
                          <a:sym typeface="Arial"/>
                        </a:rPr>
                        <a:t>後ろの席からも見えるような文字の大きさで書くことができる</a:t>
                      </a:r>
                      <a:endParaRPr/>
                    </a:p>
                  </a:txBody>
                  <a:tcPr marT="45725" marB="45725" marR="91450" marL="91450" anchor="ctr"/>
                </a:tc>
              </a:tr>
              <a:tr h="640075">
                <a:tc rowSpan="2">
                  <a:txBody>
                    <a:bodyPr/>
                    <a:lstStyle/>
                    <a:p>
                      <a:pPr indent="0" lvl="0" marL="0" marR="0" rtl="0" algn="ctr">
                        <a:lnSpc>
                          <a:spcPct val="125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速度</a:t>
                      </a:r>
                      <a:endParaRPr/>
                    </a:p>
                  </a:txBody>
                  <a:tcPr marT="45725" marB="45725" marR="91450" marL="91450" anchor="ctr">
                    <a:solidFill>
                      <a:srgbClr val="E9B8B8"/>
                    </a:solidFill>
                  </a:tcPr>
                </a:tc>
                <a:tc>
                  <a:txBody>
                    <a:bodyPr/>
                    <a:lstStyle/>
                    <a:p>
                      <a:pPr indent="0" lvl="0" marL="0" marR="0" rtl="0" algn="l">
                        <a:lnSpc>
                          <a:spcPct val="125000"/>
                        </a:lnSpc>
                        <a:spcBef>
                          <a:spcPts val="0"/>
                        </a:spcBef>
                        <a:spcAft>
                          <a:spcPts val="0"/>
                        </a:spcAft>
                        <a:buClr>
                          <a:srgbClr val="535353"/>
                        </a:buClr>
                        <a:buSzPts val="1800"/>
                        <a:buFont typeface="Arial"/>
                        <a:buNone/>
                      </a:pPr>
                      <a:r>
                        <a:rPr lang="ja-JP" sz="1800" u="none" cap="none" strike="noStrike">
                          <a:solidFill>
                            <a:srgbClr val="535353"/>
                          </a:solidFill>
                          <a:latin typeface="Arial"/>
                          <a:ea typeface="Arial"/>
                          <a:cs typeface="Arial"/>
                          <a:sym typeface="Arial"/>
                        </a:rPr>
                        <a:t>ゆっくり、あるいは速く書くことができる</a:t>
                      </a:r>
                      <a:endParaRPr/>
                    </a:p>
                  </a:txBody>
                  <a:tcPr marT="45725" marB="45725" marR="91450" marL="91450" anchor="ctr"/>
                </a:tc>
              </a:tr>
              <a:tr h="640075">
                <a:tc vMerge="1"/>
                <a:tc>
                  <a:txBody>
                    <a:bodyPr/>
                    <a:lstStyle/>
                    <a:p>
                      <a:pPr indent="0" lvl="0" marL="0" marR="0" rtl="0" algn="l">
                        <a:lnSpc>
                          <a:spcPct val="125000"/>
                        </a:lnSpc>
                        <a:spcBef>
                          <a:spcPts val="0"/>
                        </a:spcBef>
                        <a:spcAft>
                          <a:spcPts val="0"/>
                        </a:spcAft>
                        <a:buClr>
                          <a:srgbClr val="535353"/>
                        </a:buClr>
                        <a:buSzPts val="1800"/>
                        <a:buFont typeface="Arial"/>
                        <a:buNone/>
                      </a:pPr>
                      <a:r>
                        <a:rPr lang="ja-JP" sz="1800" u="none" cap="none" strike="noStrike">
                          <a:solidFill>
                            <a:srgbClr val="535353"/>
                          </a:solidFill>
                          <a:latin typeface="Arial"/>
                          <a:ea typeface="Arial"/>
                          <a:cs typeface="Arial"/>
                          <a:sym typeface="Arial"/>
                        </a:rPr>
                        <a:t>場面に応じて、適切な速さで書くことができる</a:t>
                      </a:r>
                      <a:endParaRPr sz="1800" u="none" cap="none" strike="noStrike">
                        <a:solidFill>
                          <a:srgbClr val="535353"/>
                        </a:solidFill>
                        <a:latin typeface="Arial"/>
                        <a:ea typeface="Arial"/>
                        <a:cs typeface="Arial"/>
                        <a:sym typeface="Arial"/>
                      </a:endParaRPr>
                    </a:p>
                  </a:txBody>
                  <a:tcPr marT="45725" marB="45725" marR="91450" marL="91450" anchor="ctr"/>
                </a:tc>
              </a:tr>
              <a:tr h="640075">
                <a:tc>
                  <a:txBody>
                    <a:bodyPr/>
                    <a:lstStyle/>
                    <a:p>
                      <a:pPr indent="0" lvl="0" marL="0" marR="0" rtl="0" algn="ctr">
                        <a:lnSpc>
                          <a:spcPct val="125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色</a:t>
                      </a:r>
                      <a:endParaRPr/>
                    </a:p>
                  </a:txBody>
                  <a:tcPr marT="45725" marB="45725" marR="91450" marL="91450" anchor="ctr">
                    <a:solidFill>
                      <a:srgbClr val="E9B8B8"/>
                    </a:solidFill>
                  </a:tcPr>
                </a:tc>
                <a:tc>
                  <a:txBody>
                    <a:bodyPr/>
                    <a:lstStyle/>
                    <a:p>
                      <a:pPr indent="0" lvl="0" marL="0" marR="0" rtl="0" algn="l">
                        <a:lnSpc>
                          <a:spcPct val="125000"/>
                        </a:lnSpc>
                        <a:spcBef>
                          <a:spcPts val="0"/>
                        </a:spcBef>
                        <a:spcAft>
                          <a:spcPts val="0"/>
                        </a:spcAft>
                        <a:buClr>
                          <a:srgbClr val="535353"/>
                        </a:buClr>
                        <a:buSzPts val="1800"/>
                        <a:buFont typeface="Arial"/>
                        <a:buNone/>
                      </a:pPr>
                      <a:r>
                        <a:rPr lang="ja-JP" sz="1800" u="none" cap="none" strike="noStrike">
                          <a:solidFill>
                            <a:srgbClr val="535353"/>
                          </a:solidFill>
                          <a:latin typeface="Arial"/>
                          <a:ea typeface="Arial"/>
                          <a:cs typeface="Arial"/>
                          <a:sym typeface="Arial"/>
                        </a:rPr>
                        <a:t>色チョークの使い方についての知識をもち、適切に使用することができる</a:t>
                      </a:r>
                      <a:endParaRPr/>
                    </a:p>
                  </a:txBody>
                  <a:tcPr marT="45725" marB="45725" marR="91450" marL="91450" anchor="ctr"/>
                </a:tc>
              </a:tr>
            </a:tbl>
          </a:graphicData>
        </a:graphic>
      </p:graphicFrame>
      <p:sp>
        <p:nvSpPr>
          <p:cNvPr id="659" name="Google Shape;659;p34"/>
          <p:cNvSpPr txBox="1"/>
          <p:nvPr/>
        </p:nvSpPr>
        <p:spPr>
          <a:xfrm>
            <a:off x="2602212" y="8475158"/>
            <a:ext cx="9136350" cy="471924"/>
          </a:xfrm>
          <a:prstGeom prst="rect">
            <a:avLst/>
          </a:prstGeom>
          <a:noFill/>
          <a:ln>
            <a:noFill/>
          </a:ln>
        </p:spPr>
        <p:txBody>
          <a:bodyPr anchorCtr="0" anchor="ctr" bIns="50800" lIns="50800" spcFirstLastPara="1" rIns="50800" wrap="square" tIns="50800">
            <a:normAutofit/>
          </a:bodyPr>
          <a:lstStyle/>
          <a:p>
            <a:pPr indent="0" lvl="0" marL="0" marR="0" rtl="0" algn="r">
              <a:lnSpc>
                <a:spcPct val="100000"/>
              </a:lnSpc>
              <a:spcBef>
                <a:spcPts val="0"/>
              </a:spcBef>
              <a:spcAft>
                <a:spcPts val="0"/>
              </a:spcAft>
              <a:buClr>
                <a:srgbClr val="535353"/>
              </a:buClr>
              <a:buSzPts val="1200"/>
              <a:buFont typeface="Arial"/>
              <a:buNone/>
            </a:pPr>
            <a:r>
              <a:rPr b="0" i="0" lang="ja-JP" sz="1200" u="none" cap="none" strike="noStrike">
                <a:solidFill>
                  <a:srgbClr val="535353"/>
                </a:solidFill>
                <a:latin typeface="Arial"/>
                <a:ea typeface="Arial"/>
                <a:cs typeface="Arial"/>
                <a:sym typeface="Arial"/>
              </a:rPr>
              <a:t>出所　押木ほか(2005)を参考に作成</a:t>
            </a:r>
            <a:endParaRPr/>
          </a:p>
        </p:txBody>
      </p:sp>
      <p:sp>
        <p:nvSpPr>
          <p:cNvPr id="660" name="Google Shape;660;p34"/>
          <p:cNvSpPr txBox="1"/>
          <p:nvPr/>
        </p:nvSpPr>
        <p:spPr>
          <a:xfrm>
            <a:off x="7546642" y="8120936"/>
            <a:ext cx="4191920" cy="471924"/>
          </a:xfrm>
          <a:prstGeom prst="rect">
            <a:avLst/>
          </a:prstGeom>
          <a:noFill/>
          <a:ln>
            <a:noFill/>
          </a:ln>
        </p:spPr>
        <p:txBody>
          <a:bodyPr anchorCtr="0" anchor="ctr" bIns="50800" lIns="50800" spcFirstLastPara="1" rIns="50800" wrap="square" tIns="50800">
            <a:normAutofit/>
          </a:bodyPr>
          <a:lstStyle/>
          <a:p>
            <a:pPr indent="0" lvl="0" marL="0" marR="0" rtl="0" algn="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表16 板書の書字能力の要素</a:t>
            </a:r>
            <a:endParaRPr/>
          </a:p>
        </p:txBody>
      </p:sp>
      <p:sp>
        <p:nvSpPr>
          <p:cNvPr id="661" name="Google Shape;661;p34"/>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101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35"/>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10章 板書する④</a:t>
            </a:r>
            <a:endParaRPr b="1" i="0" sz="4400" u="none" cap="none" strike="noStrike">
              <a:solidFill>
                <a:srgbClr val="535353"/>
              </a:solidFill>
              <a:latin typeface="Arial"/>
              <a:ea typeface="Arial"/>
              <a:cs typeface="Arial"/>
              <a:sym typeface="Arial"/>
            </a:endParaRPr>
          </a:p>
        </p:txBody>
      </p:sp>
      <p:sp>
        <p:nvSpPr>
          <p:cNvPr id="667" name="Google Shape;667;p35"/>
          <p:cNvSpPr txBox="1"/>
          <p:nvPr/>
        </p:nvSpPr>
        <p:spPr>
          <a:xfrm>
            <a:off x="3794086" y="2265469"/>
            <a:ext cx="5556008"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目的に応じた板書　</a:t>
            </a:r>
            <a:r>
              <a:rPr b="0" i="0" lang="ja-JP" sz="1200" u="none" cap="none" strike="noStrike">
                <a:solidFill>
                  <a:srgbClr val="535353"/>
                </a:solidFill>
                <a:latin typeface="Arial"/>
                <a:ea typeface="Arial"/>
                <a:cs typeface="Arial"/>
                <a:sym typeface="Arial"/>
              </a:rPr>
              <a:t>(Exley&amp;Dennick 2009)</a:t>
            </a:r>
            <a:endParaRPr b="1" i="0" sz="3200" u="none" cap="none" strike="noStrike">
              <a:solidFill>
                <a:srgbClr val="535353"/>
              </a:solidFill>
              <a:latin typeface="Arial"/>
              <a:ea typeface="Arial"/>
              <a:cs typeface="Arial"/>
              <a:sym typeface="Arial"/>
            </a:endParaRPr>
          </a:p>
        </p:txBody>
      </p:sp>
      <p:sp>
        <p:nvSpPr>
          <p:cNvPr id="668" name="Google Shape;668;p35"/>
          <p:cNvSpPr/>
          <p:nvPr/>
        </p:nvSpPr>
        <p:spPr>
          <a:xfrm>
            <a:off x="611742" y="3247725"/>
            <a:ext cx="3889444" cy="4542259"/>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69" name="Google Shape;669;p35"/>
          <p:cNvSpPr/>
          <p:nvPr/>
        </p:nvSpPr>
        <p:spPr>
          <a:xfrm>
            <a:off x="4754320" y="3247725"/>
            <a:ext cx="3903379" cy="4542259"/>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70" name="Google Shape;670;p35"/>
          <p:cNvSpPr/>
          <p:nvPr/>
        </p:nvSpPr>
        <p:spPr>
          <a:xfrm>
            <a:off x="8916418" y="3247725"/>
            <a:ext cx="3903378" cy="4542259"/>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71" name="Google Shape;671;p35"/>
          <p:cNvSpPr txBox="1"/>
          <p:nvPr/>
        </p:nvSpPr>
        <p:spPr>
          <a:xfrm>
            <a:off x="826912" y="3414868"/>
            <a:ext cx="3488135"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連続的な説明をする場合</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（4分割）</a:t>
            </a:r>
            <a:endParaRPr b="1" i="0" sz="2400" u="none" cap="none" strike="noStrike">
              <a:solidFill>
                <a:srgbClr val="535353"/>
              </a:solidFill>
              <a:latin typeface="Arial"/>
              <a:ea typeface="Arial"/>
              <a:cs typeface="Arial"/>
              <a:sym typeface="Arial"/>
            </a:endParaRPr>
          </a:p>
        </p:txBody>
      </p:sp>
      <p:sp>
        <p:nvSpPr>
          <p:cNvPr id="672" name="Google Shape;672;p35"/>
          <p:cNvSpPr txBox="1"/>
          <p:nvPr/>
        </p:nvSpPr>
        <p:spPr>
          <a:xfrm>
            <a:off x="5262631" y="3414868"/>
            <a:ext cx="2872582"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要点を常に残す場合</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（3分割）</a:t>
            </a:r>
            <a:endParaRPr b="1" i="0" sz="2400" u="none" cap="none" strike="noStrike">
              <a:solidFill>
                <a:srgbClr val="535353"/>
              </a:solidFill>
              <a:latin typeface="Arial"/>
              <a:ea typeface="Arial"/>
              <a:cs typeface="Arial"/>
              <a:sym typeface="Arial"/>
            </a:endParaRPr>
          </a:p>
        </p:txBody>
      </p:sp>
      <p:sp>
        <p:nvSpPr>
          <p:cNvPr id="673" name="Google Shape;673;p35"/>
          <p:cNvSpPr txBox="1"/>
          <p:nvPr/>
        </p:nvSpPr>
        <p:spPr>
          <a:xfrm>
            <a:off x="9322010" y="3436135"/>
            <a:ext cx="3092193"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2つを対比させる場合</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（2分割）</a:t>
            </a:r>
            <a:endParaRPr b="1" i="0" sz="2400" u="none" cap="none" strike="noStrike">
              <a:solidFill>
                <a:srgbClr val="535353"/>
              </a:solidFill>
              <a:latin typeface="Arial"/>
              <a:ea typeface="Arial"/>
              <a:cs typeface="Arial"/>
              <a:sym typeface="Arial"/>
            </a:endParaRPr>
          </a:p>
        </p:txBody>
      </p:sp>
      <p:sp>
        <p:nvSpPr>
          <p:cNvPr id="674" name="Google Shape;674;p35"/>
          <p:cNvSpPr txBox="1"/>
          <p:nvPr/>
        </p:nvSpPr>
        <p:spPr>
          <a:xfrm>
            <a:off x="807975" y="4312258"/>
            <a:ext cx="3526011" cy="2834109"/>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黒板を4分割し、</a:t>
            </a:r>
            <a:br>
              <a:rPr b="0" i="0" lang="ja-JP" sz="1800" u="none" cap="none" strike="noStrike">
                <a:solidFill>
                  <a:srgbClr val="535353"/>
                </a:solidFill>
                <a:latin typeface="Arial"/>
                <a:ea typeface="Arial"/>
                <a:cs typeface="Arial"/>
                <a:sym typeface="Arial"/>
              </a:rPr>
            </a:br>
            <a:r>
              <a:rPr b="0" i="0" lang="ja-JP" sz="1800" u="none" cap="none" strike="noStrike">
                <a:solidFill>
                  <a:srgbClr val="535353"/>
                </a:solidFill>
                <a:latin typeface="Arial"/>
                <a:ea typeface="Arial"/>
                <a:cs typeface="Arial"/>
                <a:sym typeface="Arial"/>
              </a:rPr>
              <a:t>左から①から順番に②, ③と右に進み、④を書き終えた時点で①を消して書き続ける。</a:t>
            </a:r>
            <a:endParaRPr b="0" i="0" sz="18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また①に前回学習した内容の要点を書くと、学習のつながりも確認できる。</a:t>
            </a:r>
            <a:endParaRPr b="0" i="0" sz="1800" u="none" cap="none" strike="noStrike">
              <a:solidFill>
                <a:srgbClr val="535353"/>
              </a:solidFill>
              <a:latin typeface="Arial"/>
              <a:ea typeface="Arial"/>
              <a:cs typeface="Arial"/>
              <a:sym typeface="Arial"/>
            </a:endParaRPr>
          </a:p>
        </p:txBody>
      </p:sp>
      <p:sp>
        <p:nvSpPr>
          <p:cNvPr id="675" name="Google Shape;675;p35"/>
          <p:cNvSpPr txBox="1"/>
          <p:nvPr/>
        </p:nvSpPr>
        <p:spPr>
          <a:xfrm>
            <a:off x="4943662" y="4277633"/>
            <a:ext cx="3539553" cy="3334246"/>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黒板を3分割し、</a:t>
            </a:r>
            <a:br>
              <a:rPr b="0" i="0" lang="ja-JP" sz="1800" u="none" cap="none" strike="noStrike">
                <a:solidFill>
                  <a:srgbClr val="535353"/>
                </a:solidFill>
                <a:latin typeface="Arial"/>
                <a:ea typeface="Arial"/>
                <a:cs typeface="Arial"/>
                <a:sym typeface="Arial"/>
              </a:rPr>
            </a:br>
            <a:r>
              <a:rPr b="0" i="0" lang="ja-JP" sz="1800" u="none" cap="none" strike="noStrike">
                <a:solidFill>
                  <a:srgbClr val="535353"/>
                </a:solidFill>
                <a:latin typeface="Arial"/>
                <a:ea typeface="Arial"/>
                <a:cs typeface="Arial"/>
                <a:sym typeface="Arial"/>
              </a:rPr>
              <a:t>①は授業中消さずに残しておくべき事項(公式,問い,用語)を書いておく。</a:t>
            </a:r>
            <a:endParaRPr b="0" i="0" sz="18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中央の②は必要に応じて分割し、説明のために使用する。</a:t>
            </a:r>
            <a:endParaRPr b="0" i="0" sz="18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③には授業のまとめして、導き出された結果や結論を書く。</a:t>
            </a:r>
            <a:endParaRPr b="0" i="0" sz="1800" u="none" cap="none" strike="noStrike">
              <a:solidFill>
                <a:srgbClr val="535353"/>
              </a:solidFill>
              <a:latin typeface="Arial"/>
              <a:ea typeface="Arial"/>
              <a:cs typeface="Arial"/>
              <a:sym typeface="Arial"/>
            </a:endParaRPr>
          </a:p>
        </p:txBody>
      </p:sp>
      <p:sp>
        <p:nvSpPr>
          <p:cNvPr id="676" name="Google Shape;676;p35"/>
          <p:cNvSpPr txBox="1"/>
          <p:nvPr/>
        </p:nvSpPr>
        <p:spPr>
          <a:xfrm>
            <a:off x="9127104" y="4277633"/>
            <a:ext cx="3457585" cy="3180358"/>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黒板を2分割し、</a:t>
            </a:r>
            <a:br>
              <a:rPr b="0" i="0" lang="ja-JP" sz="1800" u="none" cap="none" strike="noStrike">
                <a:solidFill>
                  <a:srgbClr val="535353"/>
                </a:solidFill>
                <a:latin typeface="Arial"/>
                <a:ea typeface="Arial"/>
                <a:cs typeface="Arial"/>
                <a:sym typeface="Arial"/>
              </a:rPr>
            </a:br>
            <a:r>
              <a:rPr b="0" i="0" lang="ja-JP" sz="1800" u="none" cap="none" strike="noStrike">
                <a:solidFill>
                  <a:srgbClr val="535353"/>
                </a:solidFill>
                <a:latin typeface="Arial"/>
                <a:ea typeface="Arial"/>
                <a:cs typeface="Arial"/>
                <a:sym typeface="Arial"/>
              </a:rPr>
              <a:t>原因と結果や、賛成意見と反対意見など2つの関係性を対比させることに適してる。</a:t>
            </a:r>
            <a:endParaRPr b="0" i="0" sz="18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①に学生の議論内容や発言を書き、②それらを教員がまとめたものを書くという使い方もある。</a:t>
            </a:r>
            <a:endParaRPr b="0" i="0" sz="1800" u="none" cap="none" strike="noStrike">
              <a:solidFill>
                <a:srgbClr val="535353"/>
              </a:solidFill>
              <a:latin typeface="Arial"/>
              <a:ea typeface="Arial"/>
              <a:cs typeface="Arial"/>
              <a:sym typeface="Arial"/>
            </a:endParaRPr>
          </a:p>
        </p:txBody>
      </p:sp>
      <p:graphicFrame>
        <p:nvGraphicFramePr>
          <p:cNvPr id="677" name="Google Shape;677;p35"/>
          <p:cNvGraphicFramePr/>
          <p:nvPr/>
        </p:nvGraphicFramePr>
        <p:xfrm>
          <a:off x="611742" y="8051227"/>
          <a:ext cx="3000000" cy="3000000"/>
        </p:xfrm>
        <a:graphic>
          <a:graphicData uri="http://schemas.openxmlformats.org/drawingml/2006/table">
            <a:tbl>
              <a:tblPr bandRow="1" firstRow="1">
                <a:noFill/>
                <a:tableStyleId>{76866ECA-F50D-45F8-B187-69874BC0409C}</a:tableStyleId>
              </a:tblPr>
              <a:tblGrid>
                <a:gridCol w="972350"/>
                <a:gridCol w="972350"/>
                <a:gridCol w="972350"/>
                <a:gridCol w="972350"/>
              </a:tblGrid>
              <a:tr h="1007300">
                <a:tc>
                  <a:txBody>
                    <a:bodyPr/>
                    <a:lstStyle/>
                    <a:p>
                      <a:pPr indent="0" lvl="0" marL="0" marR="0" rtl="0" algn="ctr">
                        <a:lnSpc>
                          <a:spcPct val="100000"/>
                        </a:lnSpc>
                        <a:spcBef>
                          <a:spcPts val="0"/>
                        </a:spcBef>
                        <a:spcAft>
                          <a:spcPts val="0"/>
                        </a:spcAft>
                        <a:buClr>
                          <a:srgbClr val="C7243A"/>
                        </a:buClr>
                        <a:buSzPts val="2400"/>
                        <a:buFont typeface="Arial"/>
                        <a:buNone/>
                      </a:pPr>
                      <a:r>
                        <a:rPr lang="ja-JP" sz="2400" u="none" cap="none" strike="noStrike">
                          <a:solidFill>
                            <a:srgbClr val="C7243A"/>
                          </a:solidFill>
                          <a:latin typeface="Arial"/>
                          <a:ea typeface="Arial"/>
                          <a:cs typeface="Arial"/>
                          <a:sym typeface="Arial"/>
                        </a:rPr>
                        <a:t>①</a:t>
                      </a:r>
                      <a:endParaRPr sz="2400" u="none" cap="none" strike="noStrike">
                        <a:solidFill>
                          <a:srgbClr val="C7243A"/>
                        </a:solidFill>
                        <a:latin typeface="Arial"/>
                        <a:ea typeface="Arial"/>
                        <a:cs typeface="Arial"/>
                        <a:sym typeface="Arial"/>
                      </a:endParaRPr>
                    </a:p>
                  </a:txBody>
                  <a:tcPr marT="45725" marB="45725" marR="91450" marL="91450" anchor="ctr">
                    <a:lnL cap="flat" cmpd="sng" w="19050">
                      <a:solidFill>
                        <a:srgbClr val="C7243A"/>
                      </a:solidFill>
                      <a:prstDash val="solid"/>
                      <a:round/>
                      <a:headEnd len="sm" w="sm" type="none"/>
                      <a:tailEnd len="sm" w="sm" type="none"/>
                    </a:lnL>
                    <a:lnR cap="flat" cmpd="sng" w="19050">
                      <a:solidFill>
                        <a:srgbClr val="C7243A"/>
                      </a:solidFill>
                      <a:prstDash val="solid"/>
                      <a:round/>
                      <a:headEnd len="sm" w="sm" type="none"/>
                      <a:tailEnd len="sm" w="sm" type="none"/>
                    </a:lnR>
                    <a:lnT cap="flat" cmpd="sng" w="19050">
                      <a:solidFill>
                        <a:srgbClr val="C7243A"/>
                      </a:solidFill>
                      <a:prstDash val="solid"/>
                      <a:round/>
                      <a:headEnd len="sm" w="sm" type="none"/>
                      <a:tailEnd len="sm" w="sm" type="none"/>
                    </a:lnT>
                    <a:lnB cap="flat" cmpd="sng" w="19050">
                      <a:solidFill>
                        <a:srgbClr val="C7243A"/>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C7243A"/>
                        </a:buClr>
                        <a:buSzPts val="2400"/>
                        <a:buFont typeface="Arial"/>
                        <a:buNone/>
                      </a:pPr>
                      <a:r>
                        <a:rPr lang="ja-JP" sz="2400" u="none" cap="none" strike="noStrike">
                          <a:solidFill>
                            <a:srgbClr val="C7243A"/>
                          </a:solidFill>
                          <a:latin typeface="Arial"/>
                          <a:ea typeface="Arial"/>
                          <a:cs typeface="Arial"/>
                          <a:sym typeface="Arial"/>
                        </a:rPr>
                        <a:t>②</a:t>
                      </a:r>
                      <a:endParaRPr sz="2400" u="none" cap="none" strike="noStrike">
                        <a:solidFill>
                          <a:srgbClr val="C7243A"/>
                        </a:solidFill>
                        <a:latin typeface="Arial"/>
                        <a:ea typeface="Arial"/>
                        <a:cs typeface="Arial"/>
                        <a:sym typeface="Arial"/>
                      </a:endParaRPr>
                    </a:p>
                  </a:txBody>
                  <a:tcPr marT="45725" marB="45725" marR="91450" marL="91450" anchor="ctr">
                    <a:lnL cap="flat" cmpd="sng" w="19050">
                      <a:solidFill>
                        <a:srgbClr val="C7243A"/>
                      </a:solidFill>
                      <a:prstDash val="solid"/>
                      <a:round/>
                      <a:headEnd len="sm" w="sm" type="none"/>
                      <a:tailEnd len="sm" w="sm" type="none"/>
                    </a:lnL>
                    <a:lnR cap="flat" cmpd="sng" w="19050">
                      <a:solidFill>
                        <a:srgbClr val="C7243A"/>
                      </a:solidFill>
                      <a:prstDash val="solid"/>
                      <a:round/>
                      <a:headEnd len="sm" w="sm" type="none"/>
                      <a:tailEnd len="sm" w="sm" type="none"/>
                    </a:lnR>
                    <a:lnT cap="flat" cmpd="sng" w="19050">
                      <a:solidFill>
                        <a:srgbClr val="C7243A"/>
                      </a:solidFill>
                      <a:prstDash val="solid"/>
                      <a:round/>
                      <a:headEnd len="sm" w="sm" type="none"/>
                      <a:tailEnd len="sm" w="sm" type="none"/>
                    </a:lnT>
                    <a:lnB cap="flat" cmpd="sng" w="19050">
                      <a:solidFill>
                        <a:srgbClr val="C7243A"/>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C7243A"/>
                        </a:buClr>
                        <a:buSzPts val="2400"/>
                        <a:buFont typeface="Arial"/>
                        <a:buNone/>
                      </a:pPr>
                      <a:r>
                        <a:rPr lang="ja-JP" sz="2400" u="none" cap="none" strike="noStrike">
                          <a:solidFill>
                            <a:srgbClr val="C7243A"/>
                          </a:solidFill>
                          <a:latin typeface="Arial"/>
                          <a:ea typeface="Arial"/>
                          <a:cs typeface="Arial"/>
                          <a:sym typeface="Arial"/>
                        </a:rPr>
                        <a:t>③</a:t>
                      </a:r>
                      <a:endParaRPr sz="2400" u="none" cap="none" strike="noStrike">
                        <a:solidFill>
                          <a:srgbClr val="C7243A"/>
                        </a:solidFill>
                        <a:latin typeface="Arial"/>
                        <a:ea typeface="Arial"/>
                        <a:cs typeface="Arial"/>
                        <a:sym typeface="Arial"/>
                      </a:endParaRPr>
                    </a:p>
                  </a:txBody>
                  <a:tcPr marT="45725" marB="45725" marR="91450" marL="91450" anchor="ctr">
                    <a:lnL cap="flat" cmpd="sng" w="19050">
                      <a:solidFill>
                        <a:srgbClr val="C7243A"/>
                      </a:solidFill>
                      <a:prstDash val="solid"/>
                      <a:round/>
                      <a:headEnd len="sm" w="sm" type="none"/>
                      <a:tailEnd len="sm" w="sm" type="none"/>
                    </a:lnL>
                    <a:lnR cap="flat" cmpd="sng" w="19050">
                      <a:solidFill>
                        <a:srgbClr val="C7243A"/>
                      </a:solidFill>
                      <a:prstDash val="solid"/>
                      <a:round/>
                      <a:headEnd len="sm" w="sm" type="none"/>
                      <a:tailEnd len="sm" w="sm" type="none"/>
                    </a:lnR>
                    <a:lnT cap="flat" cmpd="sng" w="19050">
                      <a:solidFill>
                        <a:srgbClr val="C7243A"/>
                      </a:solidFill>
                      <a:prstDash val="solid"/>
                      <a:round/>
                      <a:headEnd len="sm" w="sm" type="none"/>
                      <a:tailEnd len="sm" w="sm" type="none"/>
                    </a:lnT>
                    <a:lnB cap="flat" cmpd="sng" w="19050">
                      <a:solidFill>
                        <a:srgbClr val="C7243A"/>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C7243A"/>
                        </a:buClr>
                        <a:buSzPts val="2400"/>
                        <a:buFont typeface="Arial"/>
                        <a:buNone/>
                      </a:pPr>
                      <a:r>
                        <a:rPr lang="ja-JP" sz="2400" u="none" cap="none" strike="noStrike">
                          <a:solidFill>
                            <a:srgbClr val="C7243A"/>
                          </a:solidFill>
                          <a:latin typeface="Arial"/>
                          <a:ea typeface="Arial"/>
                          <a:cs typeface="Arial"/>
                          <a:sym typeface="Arial"/>
                        </a:rPr>
                        <a:t>④</a:t>
                      </a:r>
                      <a:endParaRPr sz="2400" u="none" cap="none" strike="noStrike">
                        <a:solidFill>
                          <a:srgbClr val="C7243A"/>
                        </a:solidFill>
                        <a:latin typeface="Arial"/>
                        <a:ea typeface="Arial"/>
                        <a:cs typeface="Arial"/>
                        <a:sym typeface="Arial"/>
                      </a:endParaRPr>
                    </a:p>
                  </a:txBody>
                  <a:tcPr marT="45725" marB="45725" marR="91450" marL="91450" anchor="ctr">
                    <a:lnL cap="flat" cmpd="sng" w="19050">
                      <a:solidFill>
                        <a:srgbClr val="C7243A"/>
                      </a:solidFill>
                      <a:prstDash val="solid"/>
                      <a:round/>
                      <a:headEnd len="sm" w="sm" type="none"/>
                      <a:tailEnd len="sm" w="sm" type="none"/>
                    </a:lnL>
                    <a:lnR cap="flat" cmpd="sng" w="19050">
                      <a:solidFill>
                        <a:srgbClr val="C7243A"/>
                      </a:solidFill>
                      <a:prstDash val="solid"/>
                      <a:round/>
                      <a:headEnd len="sm" w="sm" type="none"/>
                      <a:tailEnd len="sm" w="sm" type="none"/>
                    </a:lnR>
                    <a:lnT cap="flat" cmpd="sng" w="19050">
                      <a:solidFill>
                        <a:srgbClr val="C7243A"/>
                      </a:solidFill>
                      <a:prstDash val="solid"/>
                      <a:round/>
                      <a:headEnd len="sm" w="sm" type="none"/>
                      <a:tailEnd len="sm" w="sm" type="none"/>
                    </a:lnT>
                    <a:lnB cap="flat" cmpd="sng" w="19050">
                      <a:solidFill>
                        <a:srgbClr val="C7243A"/>
                      </a:solidFill>
                      <a:prstDash val="solid"/>
                      <a:round/>
                      <a:headEnd len="sm" w="sm" type="none"/>
                      <a:tailEnd len="sm" w="sm" type="none"/>
                    </a:lnB>
                  </a:tcPr>
                </a:tc>
              </a:tr>
            </a:tbl>
          </a:graphicData>
        </a:graphic>
      </p:graphicFrame>
      <p:graphicFrame>
        <p:nvGraphicFramePr>
          <p:cNvPr id="678" name="Google Shape;678;p35"/>
          <p:cNvGraphicFramePr/>
          <p:nvPr/>
        </p:nvGraphicFramePr>
        <p:xfrm>
          <a:off x="4754200" y="8051227"/>
          <a:ext cx="3000000" cy="3000000"/>
        </p:xfrm>
        <a:graphic>
          <a:graphicData uri="http://schemas.openxmlformats.org/drawingml/2006/table">
            <a:tbl>
              <a:tblPr bandRow="1" firstRow="1">
                <a:noFill/>
                <a:tableStyleId>{76866ECA-F50D-45F8-B187-69874BC0409C}</a:tableStyleId>
              </a:tblPr>
              <a:tblGrid>
                <a:gridCol w="972350"/>
                <a:gridCol w="1944725"/>
                <a:gridCol w="972350"/>
              </a:tblGrid>
              <a:tr h="1007300">
                <a:tc>
                  <a:txBody>
                    <a:bodyPr/>
                    <a:lstStyle/>
                    <a:p>
                      <a:pPr indent="0" lvl="0" marL="0" marR="0" rtl="0" algn="ctr">
                        <a:lnSpc>
                          <a:spcPct val="100000"/>
                        </a:lnSpc>
                        <a:spcBef>
                          <a:spcPts val="0"/>
                        </a:spcBef>
                        <a:spcAft>
                          <a:spcPts val="0"/>
                        </a:spcAft>
                        <a:buClr>
                          <a:srgbClr val="C7243A"/>
                        </a:buClr>
                        <a:buSzPts val="2400"/>
                        <a:buFont typeface="Arial"/>
                        <a:buNone/>
                      </a:pPr>
                      <a:r>
                        <a:rPr lang="ja-JP" sz="2400" u="none" cap="none" strike="noStrike">
                          <a:solidFill>
                            <a:srgbClr val="C7243A"/>
                          </a:solidFill>
                          <a:latin typeface="Arial"/>
                          <a:ea typeface="Arial"/>
                          <a:cs typeface="Arial"/>
                          <a:sym typeface="Arial"/>
                        </a:rPr>
                        <a:t>①</a:t>
                      </a:r>
                      <a:endParaRPr sz="2400" u="none" cap="none" strike="noStrike">
                        <a:solidFill>
                          <a:srgbClr val="C7243A"/>
                        </a:solidFill>
                        <a:latin typeface="Arial"/>
                        <a:ea typeface="Arial"/>
                        <a:cs typeface="Arial"/>
                        <a:sym typeface="Arial"/>
                      </a:endParaRPr>
                    </a:p>
                  </a:txBody>
                  <a:tcPr marT="45725" marB="45725" marR="91450" marL="91450" anchor="ctr">
                    <a:lnL cap="flat" cmpd="sng" w="19050">
                      <a:solidFill>
                        <a:srgbClr val="C7243A"/>
                      </a:solidFill>
                      <a:prstDash val="solid"/>
                      <a:round/>
                      <a:headEnd len="sm" w="sm" type="none"/>
                      <a:tailEnd len="sm" w="sm" type="none"/>
                    </a:lnL>
                    <a:lnR cap="flat" cmpd="sng" w="19050">
                      <a:solidFill>
                        <a:srgbClr val="C7243A"/>
                      </a:solidFill>
                      <a:prstDash val="solid"/>
                      <a:round/>
                      <a:headEnd len="sm" w="sm" type="none"/>
                      <a:tailEnd len="sm" w="sm" type="none"/>
                    </a:lnR>
                    <a:lnT cap="flat" cmpd="sng" w="19050">
                      <a:solidFill>
                        <a:srgbClr val="C7243A"/>
                      </a:solidFill>
                      <a:prstDash val="solid"/>
                      <a:round/>
                      <a:headEnd len="sm" w="sm" type="none"/>
                      <a:tailEnd len="sm" w="sm" type="none"/>
                    </a:lnT>
                    <a:lnB cap="flat" cmpd="sng" w="19050">
                      <a:solidFill>
                        <a:srgbClr val="C7243A"/>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C7243A"/>
                        </a:buClr>
                        <a:buSzPts val="2400"/>
                        <a:buFont typeface="Arial"/>
                        <a:buNone/>
                      </a:pPr>
                      <a:r>
                        <a:rPr lang="ja-JP" sz="2400" u="none" cap="none" strike="noStrike">
                          <a:solidFill>
                            <a:srgbClr val="C7243A"/>
                          </a:solidFill>
                          <a:latin typeface="Arial"/>
                          <a:ea typeface="Arial"/>
                          <a:cs typeface="Arial"/>
                          <a:sym typeface="Arial"/>
                        </a:rPr>
                        <a:t>②</a:t>
                      </a:r>
                      <a:endParaRPr sz="2400" u="none" cap="none" strike="noStrike">
                        <a:solidFill>
                          <a:srgbClr val="C7243A"/>
                        </a:solidFill>
                        <a:latin typeface="Arial"/>
                        <a:ea typeface="Arial"/>
                        <a:cs typeface="Arial"/>
                        <a:sym typeface="Arial"/>
                      </a:endParaRPr>
                    </a:p>
                  </a:txBody>
                  <a:tcPr marT="45725" marB="45725" marR="91450" marL="91450" anchor="ctr">
                    <a:lnL cap="flat" cmpd="sng" w="19050">
                      <a:solidFill>
                        <a:srgbClr val="C7243A"/>
                      </a:solidFill>
                      <a:prstDash val="solid"/>
                      <a:round/>
                      <a:headEnd len="sm" w="sm" type="none"/>
                      <a:tailEnd len="sm" w="sm" type="none"/>
                    </a:lnL>
                    <a:lnR cap="flat" cmpd="sng" w="19050">
                      <a:solidFill>
                        <a:srgbClr val="C7243A"/>
                      </a:solidFill>
                      <a:prstDash val="solid"/>
                      <a:round/>
                      <a:headEnd len="sm" w="sm" type="none"/>
                      <a:tailEnd len="sm" w="sm" type="none"/>
                    </a:lnR>
                    <a:lnT cap="flat" cmpd="sng" w="19050">
                      <a:solidFill>
                        <a:srgbClr val="C7243A"/>
                      </a:solidFill>
                      <a:prstDash val="solid"/>
                      <a:round/>
                      <a:headEnd len="sm" w="sm" type="none"/>
                      <a:tailEnd len="sm" w="sm" type="none"/>
                    </a:lnT>
                    <a:lnB cap="flat" cmpd="sng" w="19050">
                      <a:solidFill>
                        <a:srgbClr val="C7243A"/>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C7243A"/>
                        </a:buClr>
                        <a:buSzPts val="2400"/>
                        <a:buFont typeface="Arial"/>
                        <a:buNone/>
                      </a:pPr>
                      <a:r>
                        <a:rPr lang="ja-JP" sz="2400" u="none" cap="none" strike="noStrike">
                          <a:solidFill>
                            <a:srgbClr val="C7243A"/>
                          </a:solidFill>
                          <a:latin typeface="Arial"/>
                          <a:ea typeface="Arial"/>
                          <a:cs typeface="Arial"/>
                          <a:sym typeface="Arial"/>
                        </a:rPr>
                        <a:t>③</a:t>
                      </a:r>
                      <a:endParaRPr sz="2400" u="none" cap="none" strike="noStrike">
                        <a:solidFill>
                          <a:srgbClr val="C7243A"/>
                        </a:solidFill>
                        <a:latin typeface="Arial"/>
                        <a:ea typeface="Arial"/>
                        <a:cs typeface="Arial"/>
                        <a:sym typeface="Arial"/>
                      </a:endParaRPr>
                    </a:p>
                  </a:txBody>
                  <a:tcPr marT="45725" marB="45725" marR="91450" marL="91450" anchor="ctr">
                    <a:lnL cap="flat" cmpd="sng" w="19050">
                      <a:solidFill>
                        <a:srgbClr val="C7243A"/>
                      </a:solidFill>
                      <a:prstDash val="solid"/>
                      <a:round/>
                      <a:headEnd len="sm" w="sm" type="none"/>
                      <a:tailEnd len="sm" w="sm" type="none"/>
                    </a:lnL>
                    <a:lnR cap="flat" cmpd="sng" w="19050">
                      <a:solidFill>
                        <a:srgbClr val="C7243A"/>
                      </a:solidFill>
                      <a:prstDash val="solid"/>
                      <a:round/>
                      <a:headEnd len="sm" w="sm" type="none"/>
                      <a:tailEnd len="sm" w="sm" type="none"/>
                    </a:lnR>
                    <a:lnT cap="flat" cmpd="sng" w="19050">
                      <a:solidFill>
                        <a:srgbClr val="C7243A"/>
                      </a:solidFill>
                      <a:prstDash val="solid"/>
                      <a:round/>
                      <a:headEnd len="sm" w="sm" type="none"/>
                      <a:tailEnd len="sm" w="sm" type="none"/>
                    </a:lnT>
                    <a:lnB cap="flat" cmpd="sng" w="19050">
                      <a:solidFill>
                        <a:srgbClr val="C7243A"/>
                      </a:solidFill>
                      <a:prstDash val="solid"/>
                      <a:round/>
                      <a:headEnd len="sm" w="sm" type="none"/>
                      <a:tailEnd len="sm" w="sm" type="none"/>
                    </a:lnB>
                  </a:tcPr>
                </a:tc>
              </a:tr>
            </a:tbl>
          </a:graphicData>
        </a:graphic>
      </p:graphicFrame>
      <p:graphicFrame>
        <p:nvGraphicFramePr>
          <p:cNvPr id="679" name="Google Shape;679;p35"/>
          <p:cNvGraphicFramePr/>
          <p:nvPr/>
        </p:nvGraphicFramePr>
        <p:xfrm>
          <a:off x="8896658" y="8051227"/>
          <a:ext cx="3000000" cy="3000000"/>
        </p:xfrm>
        <a:graphic>
          <a:graphicData uri="http://schemas.openxmlformats.org/drawingml/2006/table">
            <a:tbl>
              <a:tblPr bandRow="1" firstRow="1">
                <a:noFill/>
                <a:tableStyleId>{76866ECA-F50D-45F8-B187-69874BC0409C}</a:tableStyleId>
              </a:tblPr>
              <a:tblGrid>
                <a:gridCol w="1944725"/>
                <a:gridCol w="1944725"/>
              </a:tblGrid>
              <a:tr h="1007300">
                <a:tc>
                  <a:txBody>
                    <a:bodyPr/>
                    <a:lstStyle/>
                    <a:p>
                      <a:pPr indent="0" lvl="0" marL="0" marR="0" rtl="0" algn="ctr">
                        <a:lnSpc>
                          <a:spcPct val="100000"/>
                        </a:lnSpc>
                        <a:spcBef>
                          <a:spcPts val="0"/>
                        </a:spcBef>
                        <a:spcAft>
                          <a:spcPts val="0"/>
                        </a:spcAft>
                        <a:buClr>
                          <a:srgbClr val="C7243A"/>
                        </a:buClr>
                        <a:buSzPts val="2400"/>
                        <a:buFont typeface="Arial"/>
                        <a:buNone/>
                      </a:pPr>
                      <a:r>
                        <a:rPr lang="ja-JP" sz="2400" u="none" cap="none" strike="noStrike">
                          <a:solidFill>
                            <a:srgbClr val="C7243A"/>
                          </a:solidFill>
                          <a:latin typeface="Arial"/>
                          <a:ea typeface="Arial"/>
                          <a:cs typeface="Arial"/>
                          <a:sym typeface="Arial"/>
                        </a:rPr>
                        <a:t>①</a:t>
                      </a:r>
                      <a:endParaRPr sz="2400" u="none" cap="none" strike="noStrike">
                        <a:solidFill>
                          <a:srgbClr val="C7243A"/>
                        </a:solidFill>
                        <a:latin typeface="Arial"/>
                        <a:ea typeface="Arial"/>
                        <a:cs typeface="Arial"/>
                        <a:sym typeface="Arial"/>
                      </a:endParaRPr>
                    </a:p>
                  </a:txBody>
                  <a:tcPr marT="45725" marB="45725" marR="91450" marL="91450" anchor="ctr">
                    <a:lnL cap="flat" cmpd="sng" w="19050">
                      <a:solidFill>
                        <a:srgbClr val="C7243A"/>
                      </a:solidFill>
                      <a:prstDash val="solid"/>
                      <a:round/>
                      <a:headEnd len="sm" w="sm" type="none"/>
                      <a:tailEnd len="sm" w="sm" type="none"/>
                    </a:lnL>
                    <a:lnR cap="flat" cmpd="sng" w="19050">
                      <a:solidFill>
                        <a:srgbClr val="C7243A"/>
                      </a:solidFill>
                      <a:prstDash val="solid"/>
                      <a:round/>
                      <a:headEnd len="sm" w="sm" type="none"/>
                      <a:tailEnd len="sm" w="sm" type="none"/>
                    </a:lnR>
                    <a:lnT cap="flat" cmpd="sng" w="19050">
                      <a:solidFill>
                        <a:srgbClr val="C7243A"/>
                      </a:solidFill>
                      <a:prstDash val="solid"/>
                      <a:round/>
                      <a:headEnd len="sm" w="sm" type="none"/>
                      <a:tailEnd len="sm" w="sm" type="none"/>
                    </a:lnT>
                    <a:lnB cap="flat" cmpd="sng" w="19050">
                      <a:solidFill>
                        <a:srgbClr val="C7243A"/>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C7243A"/>
                        </a:buClr>
                        <a:buSzPts val="2400"/>
                        <a:buFont typeface="Arial"/>
                        <a:buNone/>
                      </a:pPr>
                      <a:r>
                        <a:rPr lang="ja-JP" sz="2400" u="none" cap="none" strike="noStrike">
                          <a:solidFill>
                            <a:srgbClr val="C7243A"/>
                          </a:solidFill>
                          <a:latin typeface="Arial"/>
                          <a:ea typeface="Arial"/>
                          <a:cs typeface="Arial"/>
                          <a:sym typeface="Arial"/>
                        </a:rPr>
                        <a:t>②</a:t>
                      </a:r>
                      <a:endParaRPr sz="2400" u="none" cap="none" strike="noStrike">
                        <a:solidFill>
                          <a:srgbClr val="C7243A"/>
                        </a:solidFill>
                        <a:latin typeface="Arial"/>
                        <a:ea typeface="Arial"/>
                        <a:cs typeface="Arial"/>
                        <a:sym typeface="Arial"/>
                      </a:endParaRPr>
                    </a:p>
                  </a:txBody>
                  <a:tcPr marT="45725" marB="45725" marR="91450" marL="91450" anchor="ctr">
                    <a:lnL cap="flat" cmpd="sng" w="19050">
                      <a:solidFill>
                        <a:srgbClr val="C7243A"/>
                      </a:solidFill>
                      <a:prstDash val="solid"/>
                      <a:round/>
                      <a:headEnd len="sm" w="sm" type="none"/>
                      <a:tailEnd len="sm" w="sm" type="none"/>
                    </a:lnL>
                    <a:lnR cap="flat" cmpd="sng" w="19050">
                      <a:solidFill>
                        <a:srgbClr val="C7243A"/>
                      </a:solidFill>
                      <a:prstDash val="solid"/>
                      <a:round/>
                      <a:headEnd len="sm" w="sm" type="none"/>
                      <a:tailEnd len="sm" w="sm" type="none"/>
                    </a:lnR>
                    <a:lnT cap="flat" cmpd="sng" w="19050">
                      <a:solidFill>
                        <a:srgbClr val="C7243A"/>
                      </a:solidFill>
                      <a:prstDash val="solid"/>
                      <a:round/>
                      <a:headEnd len="sm" w="sm" type="none"/>
                      <a:tailEnd len="sm" w="sm" type="none"/>
                    </a:lnT>
                    <a:lnB cap="flat" cmpd="sng" w="19050">
                      <a:solidFill>
                        <a:srgbClr val="C7243A"/>
                      </a:solidFill>
                      <a:prstDash val="solid"/>
                      <a:round/>
                      <a:headEnd len="sm" w="sm" type="none"/>
                      <a:tailEnd len="sm" w="sm" type="none"/>
                    </a:lnB>
                  </a:tcPr>
                </a:tc>
              </a:tr>
            </a:tbl>
          </a:graphicData>
        </a:graphic>
      </p:graphicFrame>
      <p:sp>
        <p:nvSpPr>
          <p:cNvPr id="680" name="Google Shape;680;p35"/>
          <p:cNvSpPr txBox="1"/>
          <p:nvPr/>
        </p:nvSpPr>
        <p:spPr>
          <a:xfrm>
            <a:off x="10840600" y="9180000"/>
            <a:ext cx="20859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101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36"/>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10章 板書する⑤</a:t>
            </a:r>
            <a:endParaRPr b="1" i="0" sz="4400" u="none" cap="none" strike="noStrike">
              <a:solidFill>
                <a:srgbClr val="535353"/>
              </a:solidFill>
              <a:latin typeface="Arial"/>
              <a:ea typeface="Arial"/>
              <a:cs typeface="Arial"/>
              <a:sym typeface="Arial"/>
            </a:endParaRPr>
          </a:p>
        </p:txBody>
      </p:sp>
      <p:sp>
        <p:nvSpPr>
          <p:cNvPr id="686" name="Google Shape;686;p36"/>
          <p:cNvSpPr txBox="1"/>
          <p:nvPr/>
        </p:nvSpPr>
        <p:spPr>
          <a:xfrm>
            <a:off x="5265643" y="2265469"/>
            <a:ext cx="2612896"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見やすく書く</a:t>
            </a:r>
            <a:endParaRPr b="1" i="0" sz="3200" u="none" cap="none" strike="noStrike">
              <a:solidFill>
                <a:srgbClr val="535353"/>
              </a:solidFill>
              <a:latin typeface="Arial"/>
              <a:ea typeface="Arial"/>
              <a:cs typeface="Arial"/>
              <a:sym typeface="Arial"/>
            </a:endParaRPr>
          </a:p>
        </p:txBody>
      </p:sp>
      <p:sp>
        <p:nvSpPr>
          <p:cNvPr id="687" name="Google Shape;687;p36"/>
          <p:cNvSpPr/>
          <p:nvPr/>
        </p:nvSpPr>
        <p:spPr>
          <a:xfrm>
            <a:off x="484325" y="3323926"/>
            <a:ext cx="379046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88" name="Google Shape;688;p36"/>
          <p:cNvSpPr/>
          <p:nvPr/>
        </p:nvSpPr>
        <p:spPr>
          <a:xfrm>
            <a:off x="4626784" y="3323926"/>
            <a:ext cx="3804045"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89" name="Google Shape;689;p36"/>
          <p:cNvSpPr/>
          <p:nvPr/>
        </p:nvSpPr>
        <p:spPr>
          <a:xfrm>
            <a:off x="8788882" y="3323926"/>
            <a:ext cx="380404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90" name="Google Shape;690;p36"/>
          <p:cNvSpPr txBox="1"/>
          <p:nvPr/>
        </p:nvSpPr>
        <p:spPr>
          <a:xfrm>
            <a:off x="943284" y="3767418"/>
            <a:ext cx="287258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字は大きく濃く書く</a:t>
            </a:r>
            <a:endParaRPr b="1" i="0" sz="2400" u="none" cap="none" strike="noStrike">
              <a:solidFill>
                <a:srgbClr val="535353"/>
              </a:solidFill>
              <a:latin typeface="Arial"/>
              <a:ea typeface="Arial"/>
              <a:cs typeface="Arial"/>
              <a:sym typeface="Arial"/>
            </a:endParaRPr>
          </a:p>
        </p:txBody>
      </p:sp>
      <p:sp>
        <p:nvSpPr>
          <p:cNvPr id="691" name="Google Shape;691;p36"/>
          <p:cNvSpPr txBox="1"/>
          <p:nvPr/>
        </p:nvSpPr>
        <p:spPr>
          <a:xfrm>
            <a:off x="5092530" y="3770013"/>
            <a:ext cx="287258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重要箇所は強調する</a:t>
            </a:r>
            <a:endParaRPr b="1" i="0" sz="2400" u="none" cap="none" strike="noStrike">
              <a:solidFill>
                <a:srgbClr val="535353"/>
              </a:solidFill>
              <a:latin typeface="Arial"/>
              <a:ea typeface="Arial"/>
              <a:cs typeface="Arial"/>
              <a:sym typeface="Arial"/>
            </a:endParaRPr>
          </a:p>
        </p:txBody>
      </p:sp>
      <p:sp>
        <p:nvSpPr>
          <p:cNvPr id="692" name="Google Shape;692;p36"/>
          <p:cNvSpPr txBox="1"/>
          <p:nvPr/>
        </p:nvSpPr>
        <p:spPr>
          <a:xfrm>
            <a:off x="9100742" y="3770012"/>
            <a:ext cx="318035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ホワイトボードに書く</a:t>
            </a:r>
            <a:endParaRPr b="1" i="0" sz="2400" u="none" cap="none" strike="noStrike">
              <a:solidFill>
                <a:srgbClr val="535353"/>
              </a:solidFill>
              <a:latin typeface="Arial"/>
              <a:ea typeface="Arial"/>
              <a:cs typeface="Arial"/>
              <a:sym typeface="Arial"/>
            </a:endParaRPr>
          </a:p>
        </p:txBody>
      </p:sp>
      <p:sp>
        <p:nvSpPr>
          <p:cNvPr id="693" name="Google Shape;693;p36"/>
          <p:cNvSpPr txBox="1"/>
          <p:nvPr/>
        </p:nvSpPr>
        <p:spPr>
          <a:xfrm>
            <a:off x="4785361" y="4468720"/>
            <a:ext cx="3478370" cy="233397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・文字を大きくする</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・線を引く</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・丸や四角で囲む</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・関係性を矢印で示す</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・強調記号や文字をつける（例：◎, ！, 重要）</a:t>
            </a:r>
            <a:endParaRPr b="0" i="0" sz="1800" u="none" cap="none" strike="noStrike">
              <a:solidFill>
                <a:schemeClr val="lt2"/>
              </a:solidFill>
              <a:latin typeface="Arial"/>
              <a:ea typeface="Arial"/>
              <a:cs typeface="Arial"/>
              <a:sym typeface="Arial"/>
            </a:endParaRPr>
          </a:p>
        </p:txBody>
      </p:sp>
      <p:sp>
        <p:nvSpPr>
          <p:cNvPr id="694" name="Google Shape;694;p36"/>
          <p:cNvSpPr txBox="1"/>
          <p:nvPr/>
        </p:nvSpPr>
        <p:spPr>
          <a:xfrm>
            <a:off x="8955796" y="4466166"/>
            <a:ext cx="3470100" cy="22653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留意点は、色覚異常を持つ人に対しての対応。</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赤色が見えにくい場合があるため、基本は黒色を使い、強調部分には青色を使うこと</a:t>
            </a:r>
            <a:r>
              <a:rPr lang="ja-JP" sz="1800">
                <a:solidFill>
                  <a:schemeClr val="lt2"/>
                </a:solidFill>
              </a:rPr>
              <a:t>が</a:t>
            </a:r>
            <a:r>
              <a:rPr b="0" i="0" lang="ja-JP" sz="1800" u="none" cap="none" strike="noStrike">
                <a:solidFill>
                  <a:schemeClr val="lt2"/>
                </a:solidFill>
                <a:latin typeface="Arial"/>
                <a:ea typeface="Arial"/>
                <a:cs typeface="Arial"/>
                <a:sym typeface="Arial"/>
              </a:rPr>
              <a:t>推奨される。</a:t>
            </a:r>
            <a:r>
              <a:rPr b="0" i="0" lang="ja-JP" sz="1200" u="none" cap="none" strike="noStrike">
                <a:solidFill>
                  <a:schemeClr val="lt2"/>
                </a:solidFill>
                <a:latin typeface="Arial"/>
                <a:ea typeface="Arial"/>
                <a:cs typeface="Arial"/>
                <a:sym typeface="Arial"/>
              </a:rPr>
              <a:t>(岡部と伊藤 2002)</a:t>
            </a:r>
            <a:endParaRPr b="0" i="0" sz="1800" u="none" cap="none" strike="noStrike">
              <a:solidFill>
                <a:srgbClr val="FF0000"/>
              </a:solidFill>
              <a:latin typeface="Arial"/>
              <a:ea typeface="Arial"/>
              <a:cs typeface="Arial"/>
              <a:sym typeface="Arial"/>
            </a:endParaRPr>
          </a:p>
        </p:txBody>
      </p:sp>
      <p:sp>
        <p:nvSpPr>
          <p:cNvPr id="695" name="Google Shape;695;p36"/>
          <p:cNvSpPr txBox="1"/>
          <p:nvPr/>
        </p:nvSpPr>
        <p:spPr>
          <a:xfrm>
            <a:off x="641160" y="4468720"/>
            <a:ext cx="3476700" cy="14187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黒板の文字の大きさや濃さは、教室の規模、部屋の明るさ、学生から黒板までの距離によって変える必要がある</a:t>
            </a:r>
            <a:r>
              <a:rPr lang="ja-JP" sz="1800">
                <a:solidFill>
                  <a:schemeClr val="lt2"/>
                </a:solidFill>
              </a:rPr>
              <a:t>。</a:t>
            </a:r>
            <a:endParaRPr b="0" i="0" sz="1800" u="none" cap="none" strike="noStrike">
              <a:solidFill>
                <a:schemeClr val="lt2"/>
              </a:solidFill>
              <a:latin typeface="Arial"/>
              <a:ea typeface="Arial"/>
              <a:cs typeface="Arial"/>
              <a:sym typeface="Arial"/>
            </a:endParaRPr>
          </a:p>
        </p:txBody>
      </p:sp>
      <p:pic>
        <p:nvPicPr>
          <p:cNvPr id="696" name="Google Shape;696;p36"/>
          <p:cNvPicPr preferRelativeResize="0"/>
          <p:nvPr/>
        </p:nvPicPr>
        <p:blipFill rotWithShape="1">
          <a:blip r:embed="rId3">
            <a:alphaModFix/>
          </a:blip>
          <a:srcRect b="0" l="0" r="0" t="0"/>
          <a:stretch/>
        </p:blipFill>
        <p:spPr>
          <a:xfrm>
            <a:off x="2012482" y="7270864"/>
            <a:ext cx="740962" cy="740962"/>
          </a:xfrm>
          <a:prstGeom prst="rect">
            <a:avLst/>
          </a:prstGeom>
          <a:noFill/>
          <a:ln>
            <a:noFill/>
          </a:ln>
        </p:spPr>
      </p:pic>
      <p:pic>
        <p:nvPicPr>
          <p:cNvPr id="697" name="Google Shape;697;p36"/>
          <p:cNvPicPr preferRelativeResize="0"/>
          <p:nvPr/>
        </p:nvPicPr>
        <p:blipFill rotWithShape="1">
          <a:blip r:embed="rId4">
            <a:alphaModFix/>
          </a:blip>
          <a:srcRect b="0" l="0" r="0" t="0"/>
          <a:stretch/>
        </p:blipFill>
        <p:spPr>
          <a:xfrm>
            <a:off x="6056271" y="7060253"/>
            <a:ext cx="936550" cy="936550"/>
          </a:xfrm>
          <a:prstGeom prst="rect">
            <a:avLst/>
          </a:prstGeom>
          <a:noFill/>
          <a:ln>
            <a:noFill/>
          </a:ln>
        </p:spPr>
      </p:pic>
      <p:pic>
        <p:nvPicPr>
          <p:cNvPr id="698" name="Google Shape;698;p36"/>
          <p:cNvPicPr preferRelativeResize="0"/>
          <p:nvPr/>
        </p:nvPicPr>
        <p:blipFill rotWithShape="1">
          <a:blip r:embed="rId5">
            <a:alphaModFix/>
          </a:blip>
          <a:srcRect b="0" l="0" r="0" t="0"/>
          <a:stretch/>
        </p:blipFill>
        <p:spPr>
          <a:xfrm>
            <a:off x="10007766" y="6958208"/>
            <a:ext cx="1366273" cy="1366273"/>
          </a:xfrm>
          <a:prstGeom prst="rect">
            <a:avLst/>
          </a:prstGeom>
          <a:noFill/>
          <a:ln>
            <a:noFill/>
          </a:ln>
        </p:spPr>
      </p:pic>
      <p:sp>
        <p:nvSpPr>
          <p:cNvPr id="699" name="Google Shape;699;p36"/>
          <p:cNvSpPr txBox="1"/>
          <p:nvPr/>
        </p:nvSpPr>
        <p:spPr>
          <a:xfrm>
            <a:off x="10600841" y="9180000"/>
            <a:ext cx="23256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102-105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37"/>
          <p:cNvSpPr txBox="1"/>
          <p:nvPr/>
        </p:nvSpPr>
        <p:spPr>
          <a:xfrm>
            <a:off x="4577144" y="3341861"/>
            <a:ext cx="8427656" cy="1081087"/>
          </a:xfrm>
          <a:prstGeom prst="rect">
            <a:avLst/>
          </a:prstGeom>
          <a:noFill/>
          <a:ln>
            <a:noFill/>
          </a:ln>
        </p:spPr>
        <p:txBody>
          <a:bodyPr anchorCtr="0" anchor="ctr" bIns="50800" lIns="50800" spcFirstLastPara="1" rIns="50800" wrap="square" tIns="50800">
            <a:normAutofit fontScale="97500"/>
          </a:bodyPr>
          <a:lstStyle/>
          <a:p>
            <a:pPr indent="0" lvl="0" marL="0" marR="0" rtl="0" algn="l">
              <a:lnSpc>
                <a:spcPct val="100000"/>
              </a:lnSpc>
              <a:spcBef>
                <a:spcPts val="0"/>
              </a:spcBef>
              <a:spcAft>
                <a:spcPts val="0"/>
              </a:spcAft>
              <a:buClr>
                <a:srgbClr val="535353"/>
              </a:buClr>
              <a:buSzPct val="100000"/>
              <a:buFont typeface="Arial"/>
              <a:buNone/>
            </a:pPr>
            <a:r>
              <a:rPr b="1" i="0" lang="ja-JP" sz="4000" u="none" cap="none" strike="noStrike">
                <a:solidFill>
                  <a:srgbClr val="535353"/>
                </a:solidFill>
                <a:latin typeface="Arial"/>
                <a:ea typeface="Arial"/>
                <a:cs typeface="Arial"/>
                <a:sym typeface="Arial"/>
              </a:rPr>
              <a:t>11章 スライドを提示する</a:t>
            </a:r>
            <a:endParaRPr b="1" i="0" sz="4000" u="none" cap="none" strike="noStrike">
              <a:solidFill>
                <a:srgbClr val="535353"/>
              </a:solidFill>
              <a:latin typeface="Arial"/>
              <a:ea typeface="Arial"/>
              <a:cs typeface="Arial"/>
              <a:sym typeface="Arial"/>
            </a:endParaRPr>
          </a:p>
        </p:txBody>
      </p:sp>
      <p:sp>
        <p:nvSpPr>
          <p:cNvPr id="705" name="Google Shape;705;p37"/>
          <p:cNvSpPr txBox="1"/>
          <p:nvPr/>
        </p:nvSpPr>
        <p:spPr>
          <a:xfrm>
            <a:off x="4577144" y="4660135"/>
            <a:ext cx="7571313" cy="1674930"/>
          </a:xfrm>
          <a:prstGeom prst="rect">
            <a:avLst/>
          </a:prstGeom>
          <a:noFill/>
          <a:ln>
            <a:noFill/>
          </a:ln>
        </p:spPr>
        <p:txBody>
          <a:bodyPr anchorCtr="0" anchor="t" bIns="50800" lIns="50800" spcFirstLastPara="1" rIns="50800" wrap="square" tIns="50800">
            <a:no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スライドを有効に使う方法を</a:t>
            </a:r>
            <a:r>
              <a:rPr lang="ja-JP" sz="2400">
                <a:solidFill>
                  <a:schemeClr val="lt2"/>
                </a:solidFill>
              </a:rPr>
              <a:t>理解</a:t>
            </a:r>
            <a:r>
              <a:rPr b="0" i="0" lang="ja-JP" sz="2400" u="none" cap="none" strike="noStrike">
                <a:solidFill>
                  <a:schemeClr val="lt2"/>
                </a:solidFill>
                <a:latin typeface="Arial"/>
                <a:ea typeface="Arial"/>
                <a:cs typeface="Arial"/>
                <a:sym typeface="Arial"/>
              </a:rPr>
              <a:t>する。口頭で情報を伝達する際に、スライドを併用すると、学生の知識の定着を促進することができる。</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38"/>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11章 スライドを提示する①</a:t>
            </a:r>
            <a:endParaRPr b="1" i="0" sz="4400" u="none" cap="none" strike="noStrike">
              <a:solidFill>
                <a:srgbClr val="535353"/>
              </a:solidFill>
              <a:latin typeface="Arial"/>
              <a:ea typeface="Arial"/>
              <a:cs typeface="Arial"/>
              <a:sym typeface="Arial"/>
            </a:endParaRPr>
          </a:p>
        </p:txBody>
      </p:sp>
      <p:sp>
        <p:nvSpPr>
          <p:cNvPr id="711" name="Google Shape;711;p38"/>
          <p:cNvSpPr txBox="1"/>
          <p:nvPr/>
        </p:nvSpPr>
        <p:spPr>
          <a:xfrm>
            <a:off x="4010495" y="2265469"/>
            <a:ext cx="5123197"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スライドについて理解する</a:t>
            </a:r>
            <a:endParaRPr b="1" i="0" sz="3200" u="none" cap="none" strike="noStrike">
              <a:solidFill>
                <a:srgbClr val="535353"/>
              </a:solidFill>
              <a:latin typeface="Arial"/>
              <a:ea typeface="Arial"/>
              <a:cs typeface="Arial"/>
              <a:sym typeface="Arial"/>
            </a:endParaRPr>
          </a:p>
        </p:txBody>
      </p:sp>
      <p:sp>
        <p:nvSpPr>
          <p:cNvPr id="712" name="Google Shape;712;p38"/>
          <p:cNvSpPr/>
          <p:nvPr/>
        </p:nvSpPr>
        <p:spPr>
          <a:xfrm>
            <a:off x="484325" y="3323926"/>
            <a:ext cx="379046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13" name="Google Shape;713;p38"/>
          <p:cNvSpPr/>
          <p:nvPr/>
        </p:nvSpPr>
        <p:spPr>
          <a:xfrm>
            <a:off x="4626784" y="3323926"/>
            <a:ext cx="3804045"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14" name="Google Shape;714;p38"/>
          <p:cNvSpPr/>
          <p:nvPr/>
        </p:nvSpPr>
        <p:spPr>
          <a:xfrm>
            <a:off x="8788882" y="3323926"/>
            <a:ext cx="380404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15" name="Google Shape;715;p38"/>
          <p:cNvSpPr txBox="1"/>
          <p:nvPr/>
        </p:nvSpPr>
        <p:spPr>
          <a:xfrm>
            <a:off x="1251061" y="3767418"/>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スライドの特徴</a:t>
            </a:r>
            <a:endParaRPr b="1" i="0" sz="2400" u="none" cap="none" strike="noStrike">
              <a:solidFill>
                <a:srgbClr val="535353"/>
              </a:solidFill>
              <a:latin typeface="Arial"/>
              <a:ea typeface="Arial"/>
              <a:cs typeface="Arial"/>
              <a:sym typeface="Arial"/>
            </a:endParaRPr>
          </a:p>
        </p:txBody>
      </p:sp>
      <p:sp>
        <p:nvSpPr>
          <p:cNvPr id="716" name="Google Shape;716;p38"/>
          <p:cNvSpPr txBox="1"/>
          <p:nvPr/>
        </p:nvSpPr>
        <p:spPr>
          <a:xfrm>
            <a:off x="5554193" y="3770013"/>
            <a:ext cx="1949253"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板書との違い</a:t>
            </a:r>
            <a:endParaRPr b="1" i="0" sz="2400" u="none" cap="none" strike="noStrike">
              <a:solidFill>
                <a:srgbClr val="535353"/>
              </a:solidFill>
              <a:latin typeface="Arial"/>
              <a:ea typeface="Arial"/>
              <a:cs typeface="Arial"/>
              <a:sym typeface="Arial"/>
            </a:endParaRPr>
          </a:p>
        </p:txBody>
      </p:sp>
      <p:sp>
        <p:nvSpPr>
          <p:cNvPr id="717" name="Google Shape;717;p38"/>
          <p:cNvSpPr txBox="1"/>
          <p:nvPr/>
        </p:nvSpPr>
        <p:spPr>
          <a:xfrm>
            <a:off x="8946854" y="3770012"/>
            <a:ext cx="348813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他の教材との組み合わせ</a:t>
            </a:r>
            <a:endParaRPr b="1" i="0" sz="2400" u="none" cap="none" strike="noStrike">
              <a:solidFill>
                <a:srgbClr val="535353"/>
              </a:solidFill>
              <a:latin typeface="Arial"/>
              <a:ea typeface="Arial"/>
              <a:cs typeface="Arial"/>
              <a:sym typeface="Arial"/>
            </a:endParaRPr>
          </a:p>
        </p:txBody>
      </p:sp>
      <p:sp>
        <p:nvSpPr>
          <p:cNvPr id="718" name="Google Shape;718;p38"/>
          <p:cNvSpPr txBox="1"/>
          <p:nvPr/>
        </p:nvSpPr>
        <p:spPr>
          <a:xfrm>
            <a:off x="607239" y="4427532"/>
            <a:ext cx="3542700" cy="3111900"/>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視覚情報と合わせて提供することで、知識の定着を促進</a:t>
            </a:r>
            <a:r>
              <a:rPr lang="ja-JP" sz="1800">
                <a:solidFill>
                  <a:schemeClr val="lt2"/>
                </a:solidFill>
              </a:rPr>
              <a:t>できる。</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スライド1枚あたりの情報、1コマあたりに提示するスライド枚数が過多になりやすい</a:t>
            </a:r>
            <a:r>
              <a:rPr lang="ja-JP" sz="1800">
                <a:solidFill>
                  <a:schemeClr val="lt2"/>
                </a:solidFill>
              </a:rPr>
              <a:t>。</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授業の知識構造を示すのには向いてない</a:t>
            </a:r>
            <a:r>
              <a:rPr lang="ja-JP" sz="1800">
                <a:solidFill>
                  <a:schemeClr val="lt2"/>
                </a:solidFill>
              </a:rPr>
              <a:t>。</a:t>
            </a:r>
            <a:endParaRPr b="0" i="0" sz="1800" u="none" cap="none" strike="noStrike">
              <a:solidFill>
                <a:schemeClr val="lt2"/>
              </a:solidFill>
              <a:latin typeface="Arial"/>
              <a:ea typeface="Arial"/>
              <a:cs typeface="Arial"/>
              <a:sym typeface="Arial"/>
            </a:endParaRPr>
          </a:p>
        </p:txBody>
      </p:sp>
      <p:sp>
        <p:nvSpPr>
          <p:cNvPr id="719" name="Google Shape;719;p38"/>
          <p:cNvSpPr txBox="1"/>
          <p:nvPr/>
        </p:nvSpPr>
        <p:spPr>
          <a:xfrm>
            <a:off x="4797241" y="4322406"/>
            <a:ext cx="3463130" cy="321883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スライドは、板書より</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・進度が速く、内容量が多い</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・図などが見やすい</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板書は、スライドより</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・記憶に残りやすい</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・自分のペースで理解しやすい</a:t>
            </a:r>
            <a:br>
              <a:rPr b="0" i="0" lang="ja-JP" sz="1800" u="none" cap="none" strike="noStrike">
                <a:solidFill>
                  <a:schemeClr val="lt2"/>
                </a:solidFill>
                <a:latin typeface="Arial"/>
                <a:ea typeface="Arial"/>
                <a:cs typeface="Arial"/>
                <a:sym typeface="Arial"/>
              </a:rPr>
            </a:br>
            <a:r>
              <a:rPr b="0" i="0" lang="ja-JP" sz="1800" u="none" cap="none" strike="noStrike">
                <a:solidFill>
                  <a:schemeClr val="lt2"/>
                </a:solidFill>
                <a:latin typeface="Arial"/>
                <a:ea typeface="Arial"/>
                <a:cs typeface="Arial"/>
                <a:sym typeface="Arial"/>
              </a:rPr>
              <a:t>・ノートを取りやすい</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1200"/>
              <a:buFont typeface="Arial"/>
              <a:buNone/>
            </a:pPr>
            <a:r>
              <a:rPr b="0" i="0" lang="ja-JP" sz="1200" u="none" cap="none" strike="noStrike">
                <a:solidFill>
                  <a:srgbClr val="535353"/>
                </a:solidFill>
                <a:latin typeface="Arial"/>
                <a:ea typeface="Arial"/>
                <a:cs typeface="Arial"/>
                <a:sym typeface="Arial"/>
              </a:rPr>
              <a:t>(柳沢と岸2008, 柳沢と福田2008,  大塚2010)</a:t>
            </a:r>
            <a:endParaRPr b="0" i="0" sz="1200" u="none" cap="none" strike="noStrike">
              <a:solidFill>
                <a:srgbClr val="535353"/>
              </a:solidFill>
              <a:latin typeface="Arial"/>
              <a:ea typeface="Arial"/>
              <a:cs typeface="Arial"/>
              <a:sym typeface="Arial"/>
            </a:endParaRPr>
          </a:p>
        </p:txBody>
      </p:sp>
      <p:sp>
        <p:nvSpPr>
          <p:cNvPr id="720" name="Google Shape;720;p38"/>
          <p:cNvSpPr txBox="1"/>
          <p:nvPr/>
        </p:nvSpPr>
        <p:spPr>
          <a:xfrm>
            <a:off x="8971013" y="4464306"/>
            <a:ext cx="3439800" cy="3111900"/>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実物や模型など立体的な教材と組み合わせる</a:t>
            </a:r>
            <a:r>
              <a:rPr lang="ja-JP" sz="1800">
                <a:solidFill>
                  <a:schemeClr val="lt2"/>
                </a:solidFill>
              </a:rPr>
              <a:t>。</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対象物の全体構造と部分構造を比較することにも向いてない</a:t>
            </a:r>
            <a:r>
              <a:rPr lang="ja-JP" sz="1800">
                <a:solidFill>
                  <a:schemeClr val="lt2"/>
                </a:solidFill>
              </a:rPr>
              <a:t>。</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タブレット端末・ズームイン, アウトができるソフトを利用する</a:t>
            </a:r>
            <a:r>
              <a:rPr lang="ja-JP" sz="1800">
                <a:solidFill>
                  <a:schemeClr val="lt2"/>
                </a:solidFill>
              </a:rPr>
              <a:t>。</a:t>
            </a:r>
            <a:endParaRPr sz="1800">
              <a:solidFill>
                <a:schemeClr val="lt2"/>
              </a:solidFill>
            </a:endParaRPr>
          </a:p>
        </p:txBody>
      </p:sp>
      <p:pic>
        <p:nvPicPr>
          <p:cNvPr id="721" name="Google Shape;721;p38"/>
          <p:cNvPicPr preferRelativeResize="0"/>
          <p:nvPr/>
        </p:nvPicPr>
        <p:blipFill rotWithShape="1">
          <a:blip r:embed="rId3">
            <a:alphaModFix/>
          </a:blip>
          <a:srcRect b="0" l="0" r="0" t="0"/>
          <a:stretch/>
        </p:blipFill>
        <p:spPr>
          <a:xfrm>
            <a:off x="1810648" y="7727610"/>
            <a:ext cx="1135893" cy="1135893"/>
          </a:xfrm>
          <a:prstGeom prst="rect">
            <a:avLst/>
          </a:prstGeom>
          <a:noFill/>
          <a:ln>
            <a:noFill/>
          </a:ln>
        </p:spPr>
      </p:pic>
      <p:sp>
        <p:nvSpPr>
          <p:cNvPr id="722" name="Google Shape;722;p38"/>
          <p:cNvSpPr txBox="1"/>
          <p:nvPr/>
        </p:nvSpPr>
        <p:spPr>
          <a:xfrm>
            <a:off x="10600841" y="9180000"/>
            <a:ext cx="23256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109-112</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39"/>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11章 スライドを提示する②</a:t>
            </a:r>
            <a:endParaRPr b="1" i="0" sz="4400" u="none" cap="none" strike="noStrike">
              <a:solidFill>
                <a:srgbClr val="535353"/>
              </a:solidFill>
              <a:latin typeface="Arial"/>
              <a:ea typeface="Arial"/>
              <a:cs typeface="Arial"/>
              <a:sym typeface="Arial"/>
            </a:endParaRPr>
          </a:p>
        </p:txBody>
      </p:sp>
      <p:sp>
        <p:nvSpPr>
          <p:cNvPr id="728" name="Google Shape;728;p39"/>
          <p:cNvSpPr/>
          <p:nvPr/>
        </p:nvSpPr>
        <p:spPr>
          <a:xfrm>
            <a:off x="2354580" y="6137217"/>
            <a:ext cx="3979683" cy="2808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29" name="Google Shape;729;p39"/>
          <p:cNvSpPr txBox="1"/>
          <p:nvPr/>
        </p:nvSpPr>
        <p:spPr>
          <a:xfrm>
            <a:off x="3801288" y="2265469"/>
            <a:ext cx="5541582"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見やすいスライドを作成する</a:t>
            </a:r>
            <a:endParaRPr b="1" i="0" sz="3200" u="none" cap="none" strike="noStrike">
              <a:solidFill>
                <a:srgbClr val="535353"/>
              </a:solidFill>
              <a:latin typeface="Arial"/>
              <a:ea typeface="Arial"/>
              <a:cs typeface="Arial"/>
              <a:sym typeface="Arial"/>
            </a:endParaRPr>
          </a:p>
        </p:txBody>
      </p:sp>
      <p:sp>
        <p:nvSpPr>
          <p:cNvPr id="730" name="Google Shape;730;p39"/>
          <p:cNvSpPr txBox="1"/>
          <p:nvPr/>
        </p:nvSpPr>
        <p:spPr>
          <a:xfrm>
            <a:off x="3677571" y="6465214"/>
            <a:ext cx="133369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図を使う</a:t>
            </a:r>
            <a:endParaRPr b="1" i="0" sz="2400" u="none" cap="none" strike="noStrike">
              <a:solidFill>
                <a:srgbClr val="535353"/>
              </a:solidFill>
              <a:latin typeface="Arial"/>
              <a:ea typeface="Arial"/>
              <a:cs typeface="Arial"/>
              <a:sym typeface="Arial"/>
            </a:endParaRPr>
          </a:p>
        </p:txBody>
      </p:sp>
      <p:sp>
        <p:nvSpPr>
          <p:cNvPr id="731" name="Google Shape;731;p39"/>
          <p:cNvSpPr/>
          <p:nvPr/>
        </p:nvSpPr>
        <p:spPr>
          <a:xfrm>
            <a:off x="6581637" y="6137217"/>
            <a:ext cx="3979683" cy="2808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32" name="Google Shape;732;p39"/>
          <p:cNvSpPr txBox="1"/>
          <p:nvPr/>
        </p:nvSpPr>
        <p:spPr>
          <a:xfrm>
            <a:off x="7289078" y="6462699"/>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著作権に配慮する</a:t>
            </a:r>
            <a:endParaRPr b="1" i="0" sz="2400" u="none" cap="none" strike="noStrike">
              <a:solidFill>
                <a:srgbClr val="535353"/>
              </a:solidFill>
              <a:latin typeface="Arial"/>
              <a:ea typeface="Arial"/>
              <a:cs typeface="Arial"/>
              <a:sym typeface="Arial"/>
            </a:endParaRPr>
          </a:p>
        </p:txBody>
      </p:sp>
      <p:sp>
        <p:nvSpPr>
          <p:cNvPr id="733" name="Google Shape;733;p39"/>
          <p:cNvSpPr/>
          <p:nvPr/>
        </p:nvSpPr>
        <p:spPr>
          <a:xfrm>
            <a:off x="290694" y="3088777"/>
            <a:ext cx="3851508" cy="2808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34" name="Google Shape;734;p39"/>
          <p:cNvSpPr txBox="1"/>
          <p:nvPr/>
        </p:nvSpPr>
        <p:spPr>
          <a:xfrm>
            <a:off x="453567" y="3415891"/>
            <a:ext cx="3488134"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見やすいスライドの原則</a:t>
            </a:r>
            <a:endParaRPr b="1" i="0" sz="2400" u="none" cap="none" strike="noStrike">
              <a:solidFill>
                <a:srgbClr val="535353"/>
              </a:solidFill>
              <a:latin typeface="Arial"/>
              <a:ea typeface="Arial"/>
              <a:cs typeface="Arial"/>
              <a:sym typeface="Arial"/>
            </a:endParaRPr>
          </a:p>
        </p:txBody>
      </p:sp>
      <p:sp>
        <p:nvSpPr>
          <p:cNvPr id="735" name="Google Shape;735;p39"/>
          <p:cNvSpPr/>
          <p:nvPr/>
        </p:nvSpPr>
        <p:spPr>
          <a:xfrm>
            <a:off x="4398446" y="3088777"/>
            <a:ext cx="3979683" cy="2808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36" name="Google Shape;736;p39"/>
          <p:cNvSpPr txBox="1"/>
          <p:nvPr/>
        </p:nvSpPr>
        <p:spPr>
          <a:xfrm>
            <a:off x="5249275" y="3263784"/>
            <a:ext cx="2257028"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視覚性の高い</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スライドを作る</a:t>
            </a:r>
            <a:endParaRPr b="1" i="0" sz="2400" u="none" cap="none" strike="noStrike">
              <a:solidFill>
                <a:srgbClr val="535353"/>
              </a:solidFill>
              <a:latin typeface="Arial"/>
              <a:ea typeface="Arial"/>
              <a:cs typeface="Arial"/>
              <a:sym typeface="Arial"/>
            </a:endParaRPr>
          </a:p>
        </p:txBody>
      </p:sp>
      <p:sp>
        <p:nvSpPr>
          <p:cNvPr id="737" name="Google Shape;737;p39"/>
          <p:cNvSpPr/>
          <p:nvPr/>
        </p:nvSpPr>
        <p:spPr>
          <a:xfrm>
            <a:off x="8633121" y="3088777"/>
            <a:ext cx="3979683" cy="2808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38" name="Google Shape;738;p39"/>
          <p:cNvSpPr txBox="1"/>
          <p:nvPr/>
        </p:nvSpPr>
        <p:spPr>
          <a:xfrm>
            <a:off x="9318438" y="3291220"/>
            <a:ext cx="2564805"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字体にメリハリを</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持たせる</a:t>
            </a:r>
            <a:endParaRPr b="1" i="0" sz="2400" u="none" cap="none" strike="noStrike">
              <a:solidFill>
                <a:srgbClr val="535353"/>
              </a:solidFill>
              <a:latin typeface="Arial"/>
              <a:ea typeface="Arial"/>
              <a:cs typeface="Arial"/>
              <a:sym typeface="Arial"/>
            </a:endParaRPr>
          </a:p>
        </p:txBody>
      </p:sp>
      <p:sp>
        <p:nvSpPr>
          <p:cNvPr id="739" name="Google Shape;739;p39"/>
          <p:cNvSpPr txBox="1"/>
          <p:nvPr/>
        </p:nvSpPr>
        <p:spPr>
          <a:xfrm>
            <a:off x="432592" y="3889267"/>
            <a:ext cx="3567711" cy="872034"/>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伝えるべき内容を短くシンプルに提示する (KISSの法則) </a:t>
            </a:r>
            <a:r>
              <a:rPr b="0" i="0" lang="ja-JP" sz="1200" u="none" cap="none" strike="noStrike">
                <a:solidFill>
                  <a:srgbClr val="535353"/>
                </a:solidFill>
                <a:latin typeface="Arial"/>
                <a:ea typeface="Arial"/>
                <a:cs typeface="Arial"/>
                <a:sym typeface="Arial"/>
              </a:rPr>
              <a:t>(宮野 2013)</a:t>
            </a:r>
            <a:endParaRPr b="0" i="0" sz="1600" u="none" cap="none" strike="noStrike">
              <a:solidFill>
                <a:srgbClr val="535353"/>
              </a:solidFill>
              <a:latin typeface="Arial"/>
              <a:ea typeface="Arial"/>
              <a:cs typeface="Arial"/>
              <a:sym typeface="Arial"/>
            </a:endParaRPr>
          </a:p>
        </p:txBody>
      </p:sp>
      <p:sp>
        <p:nvSpPr>
          <p:cNvPr id="740" name="Google Shape;740;p39"/>
          <p:cNvSpPr txBox="1"/>
          <p:nvPr/>
        </p:nvSpPr>
        <p:spPr>
          <a:xfrm>
            <a:off x="4552830" y="4002123"/>
            <a:ext cx="3649918" cy="1795363"/>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スライドの背景色は白か黒</a:t>
            </a:r>
            <a:endParaRPr b="0" i="0" sz="1600" u="none" cap="none" strike="noStrike">
              <a:solidFill>
                <a:srgbClr val="535353"/>
              </a:solidFill>
              <a:latin typeface="Arial"/>
              <a:ea typeface="Arial"/>
              <a:cs typeface="Arial"/>
              <a:sym typeface="Arial"/>
            </a:endParaRPr>
          </a:p>
          <a:p>
            <a:pPr indent="-285750" lvl="0" marL="285750" marR="0" rtl="0" algn="l">
              <a:lnSpc>
                <a:spcPct val="125000"/>
              </a:lnSpc>
              <a:spcBef>
                <a:spcPts val="120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文字の色は、白の背景色に黒色や青色、黒の背景初期には白色</a:t>
            </a:r>
            <a:endParaRPr b="0" i="0" sz="1600" u="none" cap="none" strike="noStrike">
              <a:solidFill>
                <a:srgbClr val="535353"/>
              </a:solidFill>
              <a:latin typeface="Arial"/>
              <a:ea typeface="Arial"/>
              <a:cs typeface="Arial"/>
              <a:sym typeface="Arial"/>
            </a:endParaRPr>
          </a:p>
          <a:p>
            <a:pPr indent="-285750" lvl="0" marL="285750" marR="0" rtl="0" algn="l">
              <a:lnSpc>
                <a:spcPct val="125000"/>
              </a:lnSpc>
              <a:spcBef>
                <a:spcPts val="120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文字サイズは、適切なサイズを</a:t>
            </a:r>
            <a:endParaRPr/>
          </a:p>
        </p:txBody>
      </p:sp>
      <p:sp>
        <p:nvSpPr>
          <p:cNvPr id="741" name="Google Shape;741;p39"/>
          <p:cNvSpPr txBox="1"/>
          <p:nvPr/>
        </p:nvSpPr>
        <p:spPr>
          <a:xfrm>
            <a:off x="8771301" y="3936569"/>
            <a:ext cx="3703321" cy="1872307"/>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通常は読みやすい字体 (ゴシック体, サンセリフ体) </a:t>
            </a:r>
            <a:endParaRPr b="0" i="0" sz="1600" u="none" cap="none" strike="noStrike">
              <a:solidFill>
                <a:srgbClr val="535353"/>
              </a:solidFill>
              <a:latin typeface="Arial"/>
              <a:ea typeface="Arial"/>
              <a:cs typeface="Arial"/>
              <a:sym typeface="Arial"/>
            </a:endParaRPr>
          </a:p>
          <a:p>
            <a:pPr indent="-285750" lvl="0" marL="285750" marR="0" rtl="0" algn="l">
              <a:lnSpc>
                <a:spcPct val="125000"/>
              </a:lnSpc>
              <a:spcBef>
                <a:spcPts val="120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記憶に留めさせたい場合に限定して、特殊な字体を使用 </a:t>
            </a:r>
            <a:r>
              <a:rPr b="0" i="0" lang="ja-JP" sz="1200" u="none" cap="none" strike="noStrike">
                <a:solidFill>
                  <a:srgbClr val="535353"/>
                </a:solidFill>
                <a:latin typeface="Arial"/>
                <a:ea typeface="Arial"/>
                <a:cs typeface="Arial"/>
                <a:sym typeface="Arial"/>
              </a:rPr>
              <a:t>(Diemand-Yaumend et al .2011)</a:t>
            </a:r>
            <a:endParaRPr b="0" i="0" sz="1600" u="none" cap="none" strike="noStrike">
              <a:solidFill>
                <a:srgbClr val="535353"/>
              </a:solidFill>
              <a:latin typeface="Arial"/>
              <a:ea typeface="Arial"/>
              <a:cs typeface="Arial"/>
              <a:sym typeface="Arial"/>
            </a:endParaRPr>
          </a:p>
        </p:txBody>
      </p:sp>
      <p:sp>
        <p:nvSpPr>
          <p:cNvPr id="742" name="Google Shape;742;p39"/>
          <p:cNvSpPr txBox="1"/>
          <p:nvPr/>
        </p:nvSpPr>
        <p:spPr>
          <a:xfrm>
            <a:off x="2452080" y="6903845"/>
            <a:ext cx="3784682" cy="1641475"/>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図やアニメーションが記憶を促進する</a:t>
            </a:r>
            <a:endParaRPr b="0" i="0" sz="1600" u="none" cap="none" strike="noStrike">
              <a:solidFill>
                <a:srgbClr val="535353"/>
              </a:solidFill>
              <a:latin typeface="Arial"/>
              <a:ea typeface="Arial"/>
              <a:cs typeface="Arial"/>
              <a:sym typeface="Arial"/>
            </a:endParaRPr>
          </a:p>
          <a:p>
            <a:pPr indent="-285750" lvl="0" marL="285750" marR="0" rtl="0" algn="l">
              <a:lnSpc>
                <a:spcPct val="125000"/>
              </a:lnSpc>
              <a:spcBef>
                <a:spcPts val="120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適切ではない文字や図がかえって理解を妨げてしまうこともある</a:t>
            </a:r>
            <a:endParaRPr/>
          </a:p>
        </p:txBody>
      </p:sp>
      <p:sp>
        <p:nvSpPr>
          <p:cNvPr id="743" name="Google Shape;743;p39"/>
          <p:cNvSpPr txBox="1"/>
          <p:nvPr/>
        </p:nvSpPr>
        <p:spPr>
          <a:xfrm>
            <a:off x="6730321" y="6898958"/>
            <a:ext cx="3682313" cy="1872307"/>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教育目的であれば、参考資料を複製, 配布, 動画視聴が認められている </a:t>
            </a:r>
            <a:r>
              <a:rPr b="0" i="0" lang="ja-JP" sz="1200" u="none" cap="none" strike="noStrike">
                <a:solidFill>
                  <a:srgbClr val="535353"/>
                </a:solidFill>
                <a:latin typeface="Arial"/>
                <a:ea typeface="Arial"/>
                <a:cs typeface="Arial"/>
                <a:sym typeface="Arial"/>
              </a:rPr>
              <a:t>(清水 2006)</a:t>
            </a:r>
            <a:endParaRPr/>
          </a:p>
          <a:p>
            <a:pPr indent="-285750" lvl="0" marL="285750" marR="0" rtl="0" algn="l">
              <a:lnSpc>
                <a:spcPct val="125000"/>
              </a:lnSpc>
              <a:spcBef>
                <a:spcPts val="120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ただ、著作権者の許諾や最低限の引用の明示が必要な場合も</a:t>
            </a:r>
            <a:endParaRPr b="0" i="0" sz="1600" u="none" cap="none" strike="noStrike">
              <a:solidFill>
                <a:srgbClr val="535353"/>
              </a:solidFill>
              <a:latin typeface="Arial"/>
              <a:ea typeface="Arial"/>
              <a:cs typeface="Arial"/>
              <a:sym typeface="Arial"/>
            </a:endParaRPr>
          </a:p>
        </p:txBody>
      </p:sp>
      <p:pic>
        <p:nvPicPr>
          <p:cNvPr id="744" name="Google Shape;744;p39"/>
          <p:cNvPicPr preferRelativeResize="0"/>
          <p:nvPr/>
        </p:nvPicPr>
        <p:blipFill rotWithShape="1">
          <a:blip r:embed="rId3">
            <a:alphaModFix/>
          </a:blip>
          <a:srcRect b="0" l="0" r="0" t="0"/>
          <a:stretch/>
        </p:blipFill>
        <p:spPr>
          <a:xfrm>
            <a:off x="1953699" y="4928503"/>
            <a:ext cx="801762" cy="801762"/>
          </a:xfrm>
          <a:prstGeom prst="rect">
            <a:avLst/>
          </a:prstGeom>
          <a:noFill/>
          <a:ln>
            <a:noFill/>
          </a:ln>
        </p:spPr>
      </p:pic>
      <p:sp>
        <p:nvSpPr>
          <p:cNvPr id="745" name="Google Shape;745;p39"/>
          <p:cNvSpPr txBox="1"/>
          <p:nvPr/>
        </p:nvSpPr>
        <p:spPr>
          <a:xfrm>
            <a:off x="10600841" y="9180000"/>
            <a:ext cx="23256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112-116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40"/>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11章 スライドを提示する③</a:t>
            </a:r>
            <a:endParaRPr b="1" i="0" sz="4400" u="none" cap="none" strike="noStrike">
              <a:solidFill>
                <a:srgbClr val="535353"/>
              </a:solidFill>
              <a:latin typeface="Arial"/>
              <a:ea typeface="Arial"/>
              <a:cs typeface="Arial"/>
              <a:sym typeface="Arial"/>
            </a:endParaRPr>
          </a:p>
        </p:txBody>
      </p:sp>
      <p:sp>
        <p:nvSpPr>
          <p:cNvPr id="751" name="Google Shape;751;p40"/>
          <p:cNvSpPr txBox="1"/>
          <p:nvPr/>
        </p:nvSpPr>
        <p:spPr>
          <a:xfrm>
            <a:off x="3192810" y="8514750"/>
            <a:ext cx="9136350" cy="471924"/>
          </a:xfrm>
          <a:prstGeom prst="rect">
            <a:avLst/>
          </a:prstGeom>
          <a:noFill/>
          <a:ln>
            <a:noFill/>
          </a:ln>
        </p:spPr>
        <p:txBody>
          <a:bodyPr anchorCtr="0" anchor="ctr" bIns="50800" lIns="50800" spcFirstLastPara="1" rIns="50800" wrap="square" tIns="50800">
            <a:normAutofit/>
          </a:bodyPr>
          <a:lstStyle/>
          <a:p>
            <a:pPr indent="0" lvl="0" marL="0" marR="0" rtl="0" algn="r">
              <a:lnSpc>
                <a:spcPct val="100000"/>
              </a:lnSpc>
              <a:spcBef>
                <a:spcPts val="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出所　デュアルテ(2014), 宮野(2013), 高橋と片山(2014), 田中(2013)を参考に作成</a:t>
            </a:r>
            <a:endParaRPr/>
          </a:p>
        </p:txBody>
      </p:sp>
      <p:sp>
        <p:nvSpPr>
          <p:cNvPr id="752" name="Google Shape;752;p40"/>
          <p:cNvSpPr txBox="1"/>
          <p:nvPr/>
        </p:nvSpPr>
        <p:spPr>
          <a:xfrm>
            <a:off x="788652" y="2689950"/>
            <a:ext cx="11540508" cy="5824800"/>
          </a:xfrm>
          <a:prstGeom prst="rect">
            <a:avLst/>
          </a:prstGeom>
          <a:noFill/>
          <a:ln>
            <a:noFill/>
          </a:ln>
        </p:spPr>
        <p:txBody>
          <a:bodyPr anchorCtr="0" anchor="ctr" bIns="50800" lIns="50800" spcFirstLastPara="1" rIns="50800" wrap="square" tIns="50800">
            <a:normAutofit fontScale="92500"/>
          </a:bodyPr>
          <a:lstStyle/>
          <a:p>
            <a:pPr indent="0" lvl="0" marL="0" marR="0" rtl="0" algn="l">
              <a:lnSpc>
                <a:spcPct val="135000"/>
              </a:lnSpc>
              <a:spcBef>
                <a:spcPts val="0"/>
              </a:spcBef>
              <a:spcAft>
                <a:spcPts val="0"/>
              </a:spcAft>
              <a:buClr>
                <a:srgbClr val="DA6272"/>
              </a:buClr>
              <a:buSzPct val="100000"/>
              <a:buFont typeface="Arial"/>
              <a:buNone/>
            </a:pPr>
            <a:r>
              <a:rPr b="0" i="0" lang="ja-JP" sz="2000" u="none" cap="none" strike="noStrike">
                <a:solidFill>
                  <a:srgbClr val="DA6272"/>
                </a:solidFill>
                <a:latin typeface="Arial"/>
                <a:ea typeface="Arial"/>
                <a:cs typeface="Arial"/>
                <a:sym typeface="Arial"/>
              </a:rPr>
              <a:t>□ </a:t>
            </a:r>
            <a:r>
              <a:rPr b="0" i="0" lang="ja-JP" sz="2000" u="none" cap="none" strike="noStrike">
                <a:solidFill>
                  <a:schemeClr val="lt2"/>
                </a:solidFill>
                <a:latin typeface="Arial"/>
                <a:ea typeface="Arial"/>
                <a:cs typeface="Arial"/>
                <a:sym typeface="Arial"/>
              </a:rPr>
              <a:t>基本的には簡条書きで表現されている</a:t>
            </a:r>
            <a:endParaRPr/>
          </a:p>
          <a:p>
            <a:pPr indent="0" lvl="0" marL="0" marR="0" rtl="0" algn="l">
              <a:lnSpc>
                <a:spcPct val="135000"/>
              </a:lnSpc>
              <a:spcBef>
                <a:spcPts val="0"/>
              </a:spcBef>
              <a:spcAft>
                <a:spcPts val="0"/>
              </a:spcAft>
              <a:buClr>
                <a:srgbClr val="DA6272"/>
              </a:buClr>
              <a:buSzPct val="100000"/>
              <a:buFont typeface="Arial"/>
              <a:buNone/>
            </a:pPr>
            <a:r>
              <a:rPr b="0" i="0" lang="ja-JP" sz="2000" u="none" cap="none" strike="noStrike">
                <a:solidFill>
                  <a:srgbClr val="DA6272"/>
                </a:solidFill>
                <a:latin typeface="Arial"/>
                <a:ea typeface="Arial"/>
                <a:cs typeface="Arial"/>
                <a:sym typeface="Arial"/>
              </a:rPr>
              <a:t>□ </a:t>
            </a:r>
            <a:r>
              <a:rPr b="0" i="0" lang="ja-JP" sz="2000" u="none" cap="none" strike="noStrike">
                <a:solidFill>
                  <a:schemeClr val="lt2"/>
                </a:solidFill>
                <a:latin typeface="Arial"/>
                <a:ea typeface="Arial"/>
                <a:cs typeface="Arial"/>
                <a:sym typeface="Arial"/>
              </a:rPr>
              <a:t>図解できるところは箇条書きを避けている</a:t>
            </a:r>
            <a:endParaRPr/>
          </a:p>
          <a:p>
            <a:pPr indent="0" lvl="0" marL="0" marR="0" rtl="0" algn="l">
              <a:lnSpc>
                <a:spcPct val="135000"/>
              </a:lnSpc>
              <a:spcBef>
                <a:spcPts val="0"/>
              </a:spcBef>
              <a:spcAft>
                <a:spcPts val="0"/>
              </a:spcAft>
              <a:buClr>
                <a:srgbClr val="DA6272"/>
              </a:buClr>
              <a:buSzPct val="100000"/>
              <a:buFont typeface="Arial"/>
              <a:buNone/>
            </a:pPr>
            <a:r>
              <a:rPr b="0" i="0" lang="ja-JP" sz="2000" u="none" cap="none" strike="noStrike">
                <a:solidFill>
                  <a:srgbClr val="DA6272"/>
                </a:solidFill>
                <a:latin typeface="Arial"/>
                <a:ea typeface="Arial"/>
                <a:cs typeface="Arial"/>
                <a:sym typeface="Arial"/>
              </a:rPr>
              <a:t>□ </a:t>
            </a:r>
            <a:r>
              <a:rPr b="0" i="0" lang="ja-JP" sz="2000" u="none" cap="none" strike="noStrike">
                <a:solidFill>
                  <a:schemeClr val="lt2"/>
                </a:solidFill>
                <a:latin typeface="Arial"/>
                <a:ea typeface="Arial"/>
                <a:cs typeface="Arial"/>
                <a:sym typeface="Arial"/>
              </a:rPr>
              <a:t>背景の飾りや所属先のロゴを入れていない、もしくは目障りでない</a:t>
            </a:r>
            <a:endParaRPr/>
          </a:p>
          <a:p>
            <a:pPr indent="0" lvl="0" marL="0" marR="0" rtl="0" algn="l">
              <a:lnSpc>
                <a:spcPct val="135000"/>
              </a:lnSpc>
              <a:spcBef>
                <a:spcPts val="0"/>
              </a:spcBef>
              <a:spcAft>
                <a:spcPts val="0"/>
              </a:spcAft>
              <a:buClr>
                <a:srgbClr val="DA6272"/>
              </a:buClr>
              <a:buSzPct val="100000"/>
              <a:buFont typeface="Arial"/>
              <a:buNone/>
            </a:pPr>
            <a:r>
              <a:rPr b="0" i="0" lang="ja-JP" sz="2000" u="none" cap="none" strike="noStrike">
                <a:solidFill>
                  <a:srgbClr val="DA6272"/>
                </a:solidFill>
                <a:latin typeface="Arial"/>
                <a:ea typeface="Arial"/>
                <a:cs typeface="Arial"/>
                <a:sym typeface="Arial"/>
              </a:rPr>
              <a:t>□</a:t>
            </a:r>
            <a:r>
              <a:rPr b="0" i="0" lang="ja-JP" sz="2000" u="none" cap="none" strike="noStrike">
                <a:solidFill>
                  <a:schemeClr val="lt2"/>
                </a:solidFill>
                <a:latin typeface="Arial"/>
                <a:ea typeface="Arial"/>
                <a:cs typeface="Arial"/>
                <a:sym typeface="Arial"/>
              </a:rPr>
              <a:t> 文字や図表に影やグラデーションを付けない、もしくは控えめにしている</a:t>
            </a:r>
            <a:endParaRPr/>
          </a:p>
          <a:p>
            <a:pPr indent="0" lvl="0" marL="0" marR="0" rtl="0" algn="l">
              <a:lnSpc>
                <a:spcPct val="135000"/>
              </a:lnSpc>
              <a:spcBef>
                <a:spcPts val="0"/>
              </a:spcBef>
              <a:spcAft>
                <a:spcPts val="0"/>
              </a:spcAft>
              <a:buClr>
                <a:srgbClr val="DA6272"/>
              </a:buClr>
              <a:buSzPct val="100000"/>
              <a:buFont typeface="Arial"/>
              <a:buNone/>
            </a:pPr>
            <a:r>
              <a:rPr b="0" i="0" lang="ja-JP" sz="2000" u="none" cap="none" strike="noStrike">
                <a:solidFill>
                  <a:srgbClr val="DA6272"/>
                </a:solidFill>
                <a:latin typeface="Arial"/>
                <a:ea typeface="Arial"/>
                <a:cs typeface="Arial"/>
                <a:sym typeface="Arial"/>
              </a:rPr>
              <a:t>□</a:t>
            </a:r>
            <a:r>
              <a:rPr b="0" i="0" lang="ja-JP" sz="2000" u="none" cap="none" strike="noStrike">
                <a:solidFill>
                  <a:schemeClr val="lt2"/>
                </a:solidFill>
                <a:latin typeface="Arial"/>
                <a:ea typeface="Arial"/>
                <a:cs typeface="Arial"/>
                <a:sym typeface="Arial"/>
              </a:rPr>
              <a:t> スライドの内容に必要なイラスト以外は入れていない</a:t>
            </a:r>
            <a:endParaRPr/>
          </a:p>
          <a:p>
            <a:pPr indent="0" lvl="0" marL="0" marR="0" rtl="0" algn="l">
              <a:lnSpc>
                <a:spcPct val="135000"/>
              </a:lnSpc>
              <a:spcBef>
                <a:spcPts val="0"/>
              </a:spcBef>
              <a:spcAft>
                <a:spcPts val="0"/>
              </a:spcAft>
              <a:buClr>
                <a:srgbClr val="DA6272"/>
              </a:buClr>
              <a:buSzPct val="100000"/>
              <a:buFont typeface="Arial"/>
              <a:buNone/>
            </a:pPr>
            <a:r>
              <a:rPr b="0" i="0" lang="ja-JP" sz="2000" u="none" cap="none" strike="noStrike">
                <a:solidFill>
                  <a:srgbClr val="DA6272"/>
                </a:solidFill>
                <a:latin typeface="Arial"/>
                <a:ea typeface="Arial"/>
                <a:cs typeface="Arial"/>
                <a:sym typeface="Arial"/>
              </a:rPr>
              <a:t>□</a:t>
            </a:r>
            <a:r>
              <a:rPr b="0" i="0" lang="ja-JP" sz="2000" u="none" cap="none" strike="noStrike">
                <a:solidFill>
                  <a:schemeClr val="lt2"/>
                </a:solidFill>
                <a:latin typeface="Arial"/>
                <a:ea typeface="Arial"/>
                <a:cs typeface="Arial"/>
                <a:sym typeface="Arial"/>
              </a:rPr>
              <a:t> 強調部分の形、大きさ、濃淡、色、位置を変えている</a:t>
            </a:r>
            <a:endParaRPr/>
          </a:p>
          <a:p>
            <a:pPr indent="0" lvl="0" marL="0" marR="0" rtl="0" algn="l">
              <a:lnSpc>
                <a:spcPct val="135000"/>
              </a:lnSpc>
              <a:spcBef>
                <a:spcPts val="0"/>
              </a:spcBef>
              <a:spcAft>
                <a:spcPts val="0"/>
              </a:spcAft>
              <a:buClr>
                <a:srgbClr val="DA6272"/>
              </a:buClr>
              <a:buSzPct val="100000"/>
              <a:buFont typeface="Arial"/>
              <a:buNone/>
            </a:pPr>
            <a:r>
              <a:rPr b="0" i="0" lang="ja-JP" sz="2000" u="none" cap="none" strike="noStrike">
                <a:solidFill>
                  <a:srgbClr val="DA6272"/>
                </a:solidFill>
                <a:latin typeface="Arial"/>
                <a:ea typeface="Arial"/>
                <a:cs typeface="Arial"/>
                <a:sym typeface="Arial"/>
              </a:rPr>
              <a:t>□</a:t>
            </a:r>
            <a:r>
              <a:rPr b="0" i="0" lang="ja-JP" sz="2000" u="none" cap="none" strike="noStrike">
                <a:solidFill>
                  <a:schemeClr val="lt2"/>
                </a:solidFill>
                <a:latin typeface="Arial"/>
                <a:ea typeface="Arial"/>
                <a:cs typeface="Arial"/>
                <a:sym typeface="Arial"/>
              </a:rPr>
              <a:t> 文字が多いスライドは基本的には左揃えにしている</a:t>
            </a:r>
            <a:endParaRPr/>
          </a:p>
          <a:p>
            <a:pPr indent="0" lvl="0" marL="0" marR="0" rtl="0" algn="l">
              <a:lnSpc>
                <a:spcPct val="135000"/>
              </a:lnSpc>
              <a:spcBef>
                <a:spcPts val="0"/>
              </a:spcBef>
              <a:spcAft>
                <a:spcPts val="0"/>
              </a:spcAft>
              <a:buClr>
                <a:srgbClr val="DA6272"/>
              </a:buClr>
              <a:buSzPct val="100000"/>
              <a:buFont typeface="Arial"/>
              <a:buNone/>
            </a:pPr>
            <a:r>
              <a:rPr b="0" i="0" lang="ja-JP" sz="2000" u="none" cap="none" strike="noStrike">
                <a:solidFill>
                  <a:srgbClr val="DA6272"/>
                </a:solidFill>
                <a:latin typeface="Arial"/>
                <a:ea typeface="Arial"/>
                <a:cs typeface="Arial"/>
                <a:sym typeface="Arial"/>
              </a:rPr>
              <a:t>□</a:t>
            </a:r>
            <a:r>
              <a:rPr b="0" i="0" lang="ja-JP" sz="2000" u="none" cap="none" strike="noStrike">
                <a:solidFill>
                  <a:schemeClr val="lt2"/>
                </a:solidFill>
                <a:latin typeface="Arial"/>
                <a:ea typeface="Arial"/>
                <a:cs typeface="Arial"/>
                <a:sym typeface="Arial"/>
              </a:rPr>
              <a:t> 1スライド1トピックを守っている</a:t>
            </a:r>
            <a:endParaRPr/>
          </a:p>
          <a:p>
            <a:pPr indent="0" lvl="0" marL="0" marR="0" rtl="0" algn="l">
              <a:lnSpc>
                <a:spcPct val="135000"/>
              </a:lnSpc>
              <a:spcBef>
                <a:spcPts val="0"/>
              </a:spcBef>
              <a:spcAft>
                <a:spcPts val="0"/>
              </a:spcAft>
              <a:buClr>
                <a:srgbClr val="DA6272"/>
              </a:buClr>
              <a:buSzPct val="100000"/>
              <a:buFont typeface="Arial"/>
              <a:buNone/>
            </a:pPr>
            <a:r>
              <a:rPr b="0" i="0" lang="ja-JP" sz="2000" u="none" cap="none" strike="noStrike">
                <a:solidFill>
                  <a:srgbClr val="DA6272"/>
                </a:solidFill>
                <a:latin typeface="Arial"/>
                <a:ea typeface="Arial"/>
                <a:cs typeface="Arial"/>
                <a:sym typeface="Arial"/>
              </a:rPr>
              <a:t>□</a:t>
            </a:r>
            <a:r>
              <a:rPr b="0" i="0" lang="ja-JP" sz="2000" u="none" cap="none" strike="noStrike">
                <a:solidFill>
                  <a:schemeClr val="lt2"/>
                </a:solidFill>
                <a:latin typeface="Arial"/>
                <a:ea typeface="Arial"/>
                <a:cs typeface="Arial"/>
                <a:sym typeface="Arial"/>
              </a:rPr>
              <a:t> 視認性の高いゴシック体やサンセリフ体のフォントを中心に用いている (明朝体、ポップ体、行書体は　</a:t>
            </a:r>
            <a:endParaRPr b="0" i="0" sz="2000" u="none" cap="none" strike="noStrike">
              <a:solidFill>
                <a:schemeClr val="lt2"/>
              </a:solidFill>
              <a:latin typeface="Arial"/>
              <a:ea typeface="Arial"/>
              <a:cs typeface="Arial"/>
              <a:sym typeface="Arial"/>
            </a:endParaRPr>
          </a:p>
          <a:p>
            <a:pPr indent="0" lvl="0" marL="0" marR="0" rtl="0" algn="l">
              <a:lnSpc>
                <a:spcPct val="135000"/>
              </a:lnSpc>
              <a:spcBef>
                <a:spcPts val="0"/>
              </a:spcBef>
              <a:spcAft>
                <a:spcPts val="0"/>
              </a:spcAft>
              <a:buClr>
                <a:schemeClr val="lt2"/>
              </a:buClr>
              <a:buSzPct val="100000"/>
              <a:buFont typeface="Arial"/>
              <a:buNone/>
            </a:pPr>
            <a:r>
              <a:rPr b="0" i="0" lang="ja-JP" sz="2000" u="none" cap="none" strike="noStrike">
                <a:solidFill>
                  <a:schemeClr val="lt2"/>
                </a:solidFill>
                <a:latin typeface="Arial"/>
                <a:ea typeface="Arial"/>
                <a:cs typeface="Arial"/>
                <a:sym typeface="Arial"/>
              </a:rPr>
              <a:t>　 使わない)</a:t>
            </a:r>
            <a:endParaRPr/>
          </a:p>
          <a:p>
            <a:pPr indent="0" lvl="0" marL="0" marR="0" rtl="0" algn="l">
              <a:lnSpc>
                <a:spcPct val="135000"/>
              </a:lnSpc>
              <a:spcBef>
                <a:spcPts val="0"/>
              </a:spcBef>
              <a:spcAft>
                <a:spcPts val="0"/>
              </a:spcAft>
              <a:buClr>
                <a:srgbClr val="DA6272"/>
              </a:buClr>
              <a:buSzPct val="100000"/>
              <a:buFont typeface="Arial"/>
              <a:buNone/>
            </a:pPr>
            <a:r>
              <a:rPr b="0" i="0" lang="ja-JP" sz="2000" u="none" cap="none" strike="noStrike">
                <a:solidFill>
                  <a:srgbClr val="DA6272"/>
                </a:solidFill>
                <a:latin typeface="Arial"/>
                <a:ea typeface="Arial"/>
                <a:cs typeface="Arial"/>
                <a:sym typeface="Arial"/>
              </a:rPr>
              <a:t>□</a:t>
            </a:r>
            <a:r>
              <a:rPr b="0" i="0" lang="ja-JP" sz="2000" u="none" cap="none" strike="noStrike">
                <a:solidFill>
                  <a:schemeClr val="lt2"/>
                </a:solidFill>
                <a:latin typeface="Arial"/>
                <a:ea typeface="Arial"/>
                <a:cs typeface="Arial"/>
                <a:sym typeface="Arial"/>
              </a:rPr>
              <a:t> 文字サイズは24ポイント以上とする</a:t>
            </a:r>
            <a:endParaRPr/>
          </a:p>
          <a:p>
            <a:pPr indent="0" lvl="0" marL="0" marR="0" rtl="0" algn="l">
              <a:lnSpc>
                <a:spcPct val="135000"/>
              </a:lnSpc>
              <a:spcBef>
                <a:spcPts val="0"/>
              </a:spcBef>
              <a:spcAft>
                <a:spcPts val="0"/>
              </a:spcAft>
              <a:buClr>
                <a:srgbClr val="DA6272"/>
              </a:buClr>
              <a:buSzPct val="100000"/>
              <a:buFont typeface="Arial"/>
              <a:buNone/>
            </a:pPr>
            <a:r>
              <a:rPr b="0" i="0" lang="ja-JP" sz="2000" u="none" cap="none" strike="noStrike">
                <a:solidFill>
                  <a:srgbClr val="DA6272"/>
                </a:solidFill>
                <a:latin typeface="Arial"/>
                <a:ea typeface="Arial"/>
                <a:cs typeface="Arial"/>
                <a:sym typeface="Arial"/>
              </a:rPr>
              <a:t>□</a:t>
            </a:r>
            <a:r>
              <a:rPr b="0" i="0" lang="ja-JP" sz="2000" u="none" cap="none" strike="noStrike">
                <a:solidFill>
                  <a:schemeClr val="lt2"/>
                </a:solidFill>
                <a:latin typeface="Arial"/>
                <a:ea typeface="Arial"/>
                <a:cs typeface="Arial"/>
                <a:sym typeface="Arial"/>
              </a:rPr>
              <a:t> ユニバーサルデザイン(赤と緑の組み合わせを避ける、境界線を明示する、ラベルを付けるなど)にして</a:t>
            </a:r>
            <a:endParaRPr b="0" i="0" sz="2000" u="none" cap="none" strike="noStrike">
              <a:solidFill>
                <a:schemeClr val="lt2"/>
              </a:solidFill>
              <a:latin typeface="Arial"/>
              <a:ea typeface="Arial"/>
              <a:cs typeface="Arial"/>
              <a:sym typeface="Arial"/>
            </a:endParaRPr>
          </a:p>
          <a:p>
            <a:pPr indent="0" lvl="0" marL="0" marR="0" rtl="0" algn="l">
              <a:lnSpc>
                <a:spcPct val="135000"/>
              </a:lnSpc>
              <a:spcBef>
                <a:spcPts val="0"/>
              </a:spcBef>
              <a:spcAft>
                <a:spcPts val="0"/>
              </a:spcAft>
              <a:buClr>
                <a:schemeClr val="lt2"/>
              </a:buClr>
              <a:buSzPct val="100000"/>
              <a:buFont typeface="Arial"/>
              <a:buNone/>
            </a:pPr>
            <a:r>
              <a:rPr b="0" i="0" lang="ja-JP" sz="2000" u="none" cap="none" strike="noStrike">
                <a:solidFill>
                  <a:schemeClr val="lt2"/>
                </a:solidFill>
                <a:latin typeface="Arial"/>
                <a:ea typeface="Arial"/>
                <a:cs typeface="Arial"/>
                <a:sym typeface="Arial"/>
              </a:rPr>
              <a:t>　 いる</a:t>
            </a:r>
            <a:endParaRPr/>
          </a:p>
          <a:p>
            <a:pPr indent="0" lvl="0" marL="0" marR="0" rtl="0" algn="l">
              <a:lnSpc>
                <a:spcPct val="135000"/>
              </a:lnSpc>
              <a:spcBef>
                <a:spcPts val="0"/>
              </a:spcBef>
              <a:spcAft>
                <a:spcPts val="0"/>
              </a:spcAft>
              <a:buClr>
                <a:srgbClr val="DA6272"/>
              </a:buClr>
              <a:buSzPct val="100000"/>
              <a:buFont typeface="Arial"/>
              <a:buNone/>
            </a:pPr>
            <a:r>
              <a:rPr b="0" i="0" lang="ja-JP" sz="2000" u="none" cap="none" strike="noStrike">
                <a:solidFill>
                  <a:srgbClr val="DA6272"/>
                </a:solidFill>
                <a:latin typeface="Arial"/>
                <a:ea typeface="Arial"/>
                <a:cs typeface="Arial"/>
                <a:sym typeface="Arial"/>
              </a:rPr>
              <a:t>□</a:t>
            </a:r>
            <a:r>
              <a:rPr b="0" i="0" lang="ja-JP" sz="2000" u="none" cap="none" strike="noStrike">
                <a:solidFill>
                  <a:schemeClr val="lt2"/>
                </a:solidFill>
                <a:latin typeface="Arial"/>
                <a:ea typeface="Arial"/>
                <a:cs typeface="Arial"/>
                <a:sym typeface="Arial"/>
              </a:rPr>
              <a:t> 一つの色に一つの意味というルールを守っている</a:t>
            </a:r>
            <a:endParaRPr/>
          </a:p>
        </p:txBody>
      </p:sp>
      <p:sp>
        <p:nvSpPr>
          <p:cNvPr id="753" name="Google Shape;753;p40"/>
          <p:cNvSpPr txBox="1"/>
          <p:nvPr/>
        </p:nvSpPr>
        <p:spPr>
          <a:xfrm>
            <a:off x="788652" y="1919565"/>
            <a:ext cx="6378349"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見やすいスライドチェックリスト</a:t>
            </a:r>
            <a:endParaRPr b="1" i="0" sz="3200" u="none" cap="none" strike="noStrike">
              <a:solidFill>
                <a:srgbClr val="535353"/>
              </a:solidFill>
              <a:latin typeface="Arial"/>
              <a:ea typeface="Arial"/>
              <a:cs typeface="Arial"/>
              <a:sym typeface="Arial"/>
            </a:endParaRPr>
          </a:p>
        </p:txBody>
      </p:sp>
      <p:sp>
        <p:nvSpPr>
          <p:cNvPr id="754" name="Google Shape;754;p40"/>
          <p:cNvSpPr txBox="1"/>
          <p:nvPr/>
        </p:nvSpPr>
        <p:spPr>
          <a:xfrm>
            <a:off x="10600841" y="9180000"/>
            <a:ext cx="23256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113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41"/>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11章 スライドを提示する④</a:t>
            </a:r>
            <a:endParaRPr b="1" i="0" sz="4400" u="none" cap="none" strike="noStrike">
              <a:solidFill>
                <a:srgbClr val="535353"/>
              </a:solidFill>
              <a:latin typeface="Arial"/>
              <a:ea typeface="Arial"/>
              <a:cs typeface="Arial"/>
              <a:sym typeface="Arial"/>
            </a:endParaRPr>
          </a:p>
        </p:txBody>
      </p:sp>
      <p:sp>
        <p:nvSpPr>
          <p:cNvPr id="760" name="Google Shape;760;p41"/>
          <p:cNvSpPr txBox="1"/>
          <p:nvPr/>
        </p:nvSpPr>
        <p:spPr>
          <a:xfrm>
            <a:off x="4428879" y="2265469"/>
            <a:ext cx="4286431"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わかりやすく提示する</a:t>
            </a:r>
            <a:endParaRPr b="1" i="0" sz="3200" u="none" cap="none" strike="noStrike">
              <a:solidFill>
                <a:srgbClr val="535353"/>
              </a:solidFill>
              <a:latin typeface="Arial"/>
              <a:ea typeface="Arial"/>
              <a:cs typeface="Arial"/>
              <a:sym typeface="Arial"/>
            </a:endParaRPr>
          </a:p>
        </p:txBody>
      </p:sp>
      <p:sp>
        <p:nvSpPr>
          <p:cNvPr id="761" name="Google Shape;761;p41"/>
          <p:cNvSpPr/>
          <p:nvPr/>
        </p:nvSpPr>
        <p:spPr>
          <a:xfrm>
            <a:off x="484325" y="3323926"/>
            <a:ext cx="379046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62" name="Google Shape;762;p41"/>
          <p:cNvSpPr/>
          <p:nvPr/>
        </p:nvSpPr>
        <p:spPr>
          <a:xfrm>
            <a:off x="4643104" y="3265290"/>
            <a:ext cx="3804045"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63" name="Google Shape;763;p41"/>
          <p:cNvSpPr/>
          <p:nvPr/>
        </p:nvSpPr>
        <p:spPr>
          <a:xfrm>
            <a:off x="8788882" y="3323926"/>
            <a:ext cx="380404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64" name="Google Shape;764;p41"/>
          <p:cNvSpPr txBox="1"/>
          <p:nvPr/>
        </p:nvSpPr>
        <p:spPr>
          <a:xfrm>
            <a:off x="920846" y="3767418"/>
            <a:ext cx="291746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1スライド3分で説明</a:t>
            </a:r>
            <a:endParaRPr b="1" i="0" sz="2400" u="none" cap="none" strike="noStrike">
              <a:solidFill>
                <a:srgbClr val="535353"/>
              </a:solidFill>
              <a:latin typeface="Arial"/>
              <a:ea typeface="Arial"/>
              <a:cs typeface="Arial"/>
              <a:sym typeface="Arial"/>
            </a:endParaRPr>
          </a:p>
        </p:txBody>
      </p:sp>
      <p:sp>
        <p:nvSpPr>
          <p:cNvPr id="765" name="Google Shape;765;p41"/>
          <p:cNvSpPr txBox="1"/>
          <p:nvPr/>
        </p:nvSpPr>
        <p:spPr>
          <a:xfrm>
            <a:off x="5400310" y="3585347"/>
            <a:ext cx="2257028"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タイミング</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よく切り替える</a:t>
            </a:r>
            <a:endParaRPr b="1" i="0" sz="2400" u="none" cap="none" strike="noStrike">
              <a:solidFill>
                <a:srgbClr val="535353"/>
              </a:solidFill>
              <a:latin typeface="Arial"/>
              <a:ea typeface="Arial"/>
              <a:cs typeface="Arial"/>
              <a:sym typeface="Arial"/>
            </a:endParaRPr>
          </a:p>
        </p:txBody>
      </p:sp>
      <p:sp>
        <p:nvSpPr>
          <p:cNvPr id="766" name="Google Shape;766;p41"/>
          <p:cNvSpPr txBox="1"/>
          <p:nvPr/>
        </p:nvSpPr>
        <p:spPr>
          <a:xfrm>
            <a:off x="9562412" y="3585346"/>
            <a:ext cx="2257028"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目次や区切り</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スライドの提示</a:t>
            </a:r>
            <a:endParaRPr b="1" i="0" sz="2400" u="none" cap="none" strike="noStrike">
              <a:solidFill>
                <a:srgbClr val="535353"/>
              </a:solidFill>
              <a:latin typeface="Arial"/>
              <a:ea typeface="Arial"/>
              <a:cs typeface="Arial"/>
              <a:sym typeface="Arial"/>
            </a:endParaRPr>
          </a:p>
        </p:txBody>
      </p:sp>
      <p:sp>
        <p:nvSpPr>
          <p:cNvPr id="767" name="Google Shape;767;p41"/>
          <p:cNvSpPr txBox="1"/>
          <p:nvPr/>
        </p:nvSpPr>
        <p:spPr>
          <a:xfrm>
            <a:off x="640080" y="4571218"/>
            <a:ext cx="3477900" cy="2072700"/>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大学の講義(90分間の授業)であれば、スライド30枚が目安</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スライドの内容と口頭での説明の内容を分ける</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学生に視線を向けて説明する</a:t>
            </a:r>
            <a:endParaRPr b="0" i="0" sz="1800" u="none" cap="none" strike="noStrike">
              <a:solidFill>
                <a:schemeClr val="lt2"/>
              </a:solidFill>
              <a:latin typeface="Arial"/>
              <a:ea typeface="Arial"/>
              <a:cs typeface="Arial"/>
              <a:sym typeface="Arial"/>
            </a:endParaRPr>
          </a:p>
        </p:txBody>
      </p:sp>
      <p:sp>
        <p:nvSpPr>
          <p:cNvPr id="768" name="Google Shape;768;p41"/>
          <p:cNvSpPr txBox="1"/>
          <p:nvPr/>
        </p:nvSpPr>
        <p:spPr>
          <a:xfrm>
            <a:off x="4800248" y="4776686"/>
            <a:ext cx="3463200" cy="1918800"/>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学生が、板書,メモしてる間は待つ</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数回授業が終わった段階で、学生に切り替えのタイミングが丁度良いか確認する</a:t>
            </a:r>
            <a:endParaRPr b="0" i="0" sz="1800" u="none" cap="none" strike="noStrike">
              <a:solidFill>
                <a:schemeClr val="lt2"/>
              </a:solidFill>
              <a:latin typeface="Arial"/>
              <a:ea typeface="Arial"/>
              <a:cs typeface="Arial"/>
              <a:sym typeface="Arial"/>
            </a:endParaRPr>
          </a:p>
        </p:txBody>
      </p:sp>
      <p:sp>
        <p:nvSpPr>
          <p:cNvPr id="769" name="Google Shape;769;p41"/>
          <p:cNvSpPr txBox="1"/>
          <p:nvPr/>
        </p:nvSpPr>
        <p:spPr>
          <a:xfrm>
            <a:off x="8949409" y="4565086"/>
            <a:ext cx="3482990" cy="3334246"/>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授業の全体構成やセクションごとの区切りを示すスライドを提示</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その際、口頭での説明を止め、学生が情報を整理する時間を作る</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そして、区切り用のスライドの前後の関係を説明する</a:t>
            </a:r>
            <a:endParaRPr b="0" i="0" sz="1800" u="none" cap="none" strike="noStrike">
              <a:solidFill>
                <a:schemeClr val="lt2"/>
              </a:solidFill>
              <a:latin typeface="Arial"/>
              <a:ea typeface="Arial"/>
              <a:cs typeface="Arial"/>
              <a:sym typeface="Arial"/>
            </a:endParaRPr>
          </a:p>
        </p:txBody>
      </p:sp>
      <p:pic>
        <p:nvPicPr>
          <p:cNvPr id="770" name="Google Shape;770;p41"/>
          <p:cNvPicPr preferRelativeResize="0"/>
          <p:nvPr/>
        </p:nvPicPr>
        <p:blipFill rotWithShape="1">
          <a:blip r:embed="rId3">
            <a:alphaModFix/>
          </a:blip>
          <a:srcRect b="0" l="0" r="0" t="0"/>
          <a:stretch/>
        </p:blipFill>
        <p:spPr>
          <a:xfrm>
            <a:off x="1828799" y="7138150"/>
            <a:ext cx="1110169" cy="1110169"/>
          </a:xfrm>
          <a:prstGeom prst="rect">
            <a:avLst/>
          </a:prstGeom>
          <a:noFill/>
          <a:ln>
            <a:noFill/>
          </a:ln>
        </p:spPr>
      </p:pic>
      <p:sp>
        <p:nvSpPr>
          <p:cNvPr id="771" name="Google Shape;771;p41"/>
          <p:cNvSpPr txBox="1"/>
          <p:nvPr/>
        </p:nvSpPr>
        <p:spPr>
          <a:xfrm>
            <a:off x="10600841" y="9180000"/>
            <a:ext cx="23256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116-118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42"/>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11章 スライドを提示する⑤</a:t>
            </a:r>
            <a:endParaRPr b="1" i="0" sz="4400" u="none" cap="none" strike="noStrike">
              <a:solidFill>
                <a:srgbClr val="535353"/>
              </a:solidFill>
              <a:latin typeface="Arial"/>
              <a:ea typeface="Arial"/>
              <a:cs typeface="Arial"/>
              <a:sym typeface="Arial"/>
            </a:endParaRPr>
          </a:p>
        </p:txBody>
      </p:sp>
      <p:sp>
        <p:nvSpPr>
          <p:cNvPr id="777" name="Google Shape;777;p42"/>
          <p:cNvSpPr/>
          <p:nvPr/>
        </p:nvSpPr>
        <p:spPr>
          <a:xfrm>
            <a:off x="1073421" y="3364502"/>
            <a:ext cx="5128595" cy="5481324"/>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78" name="Google Shape;778;p42"/>
          <p:cNvSpPr/>
          <p:nvPr/>
        </p:nvSpPr>
        <p:spPr>
          <a:xfrm>
            <a:off x="6780689" y="3364501"/>
            <a:ext cx="5132478" cy="5481324"/>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79" name="Google Shape;779;p42"/>
          <p:cNvSpPr txBox="1"/>
          <p:nvPr/>
        </p:nvSpPr>
        <p:spPr>
          <a:xfrm>
            <a:off x="2949433" y="3853432"/>
            <a:ext cx="1359347"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メリット</a:t>
            </a:r>
            <a:endParaRPr b="1" i="0" sz="2400" u="none" cap="none" strike="noStrike">
              <a:solidFill>
                <a:srgbClr val="535353"/>
              </a:solidFill>
              <a:latin typeface="Arial"/>
              <a:ea typeface="Arial"/>
              <a:cs typeface="Arial"/>
              <a:sym typeface="Arial"/>
            </a:endParaRPr>
          </a:p>
        </p:txBody>
      </p:sp>
      <p:sp>
        <p:nvSpPr>
          <p:cNvPr id="780" name="Google Shape;780;p42"/>
          <p:cNvSpPr txBox="1"/>
          <p:nvPr/>
        </p:nvSpPr>
        <p:spPr>
          <a:xfrm>
            <a:off x="8506109" y="3853432"/>
            <a:ext cx="167353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デメリット</a:t>
            </a:r>
            <a:endParaRPr b="1" i="0" sz="2400" u="none" cap="none" strike="noStrike">
              <a:solidFill>
                <a:srgbClr val="535353"/>
              </a:solidFill>
              <a:latin typeface="Arial"/>
              <a:ea typeface="Arial"/>
              <a:cs typeface="Arial"/>
              <a:sym typeface="Arial"/>
            </a:endParaRPr>
          </a:p>
        </p:txBody>
      </p:sp>
      <p:sp>
        <p:nvSpPr>
          <p:cNvPr id="781" name="Google Shape;781;p42"/>
          <p:cNvSpPr txBox="1"/>
          <p:nvPr/>
        </p:nvSpPr>
        <p:spPr>
          <a:xfrm>
            <a:off x="3801298" y="2265469"/>
            <a:ext cx="5541582"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指示ツールの特徴を理解する</a:t>
            </a:r>
            <a:endParaRPr b="1" i="0" sz="3200" u="none" cap="none" strike="noStrike">
              <a:solidFill>
                <a:srgbClr val="535353"/>
              </a:solidFill>
              <a:latin typeface="Arial"/>
              <a:ea typeface="Arial"/>
              <a:cs typeface="Arial"/>
              <a:sym typeface="Arial"/>
            </a:endParaRPr>
          </a:p>
        </p:txBody>
      </p:sp>
      <p:sp>
        <p:nvSpPr>
          <p:cNvPr id="782" name="Google Shape;782;p42"/>
          <p:cNvSpPr txBox="1"/>
          <p:nvPr/>
        </p:nvSpPr>
        <p:spPr>
          <a:xfrm>
            <a:off x="1266851" y="4347799"/>
            <a:ext cx="4741734" cy="2372444"/>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学生の視点の制御</a:t>
            </a:r>
            <a:endParaRPr b="0" i="0" sz="20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探索のための認知負荷の軽減</a:t>
            </a:r>
            <a:endParaRPr b="0" i="0" sz="20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学習理解のための作業記憶の資源配分が大きくなり、理解を促進する    </a:t>
            </a:r>
            <a:r>
              <a:rPr b="0" i="0" lang="ja-JP" sz="1200" u="none" cap="none" strike="noStrike">
                <a:solidFill>
                  <a:schemeClr val="lt2"/>
                </a:solidFill>
                <a:latin typeface="Arial"/>
                <a:ea typeface="Arial"/>
                <a:cs typeface="Arial"/>
                <a:sym typeface="Arial"/>
              </a:rPr>
              <a:t>(植野 2007)</a:t>
            </a:r>
            <a:endParaRPr b="0" i="0" sz="2000" u="none" cap="none" strike="noStrike">
              <a:solidFill>
                <a:srgbClr val="FF0000"/>
              </a:solidFill>
              <a:latin typeface="Arial"/>
              <a:ea typeface="Arial"/>
              <a:cs typeface="Arial"/>
              <a:sym typeface="Arial"/>
            </a:endParaRPr>
          </a:p>
        </p:txBody>
      </p:sp>
      <p:sp>
        <p:nvSpPr>
          <p:cNvPr id="783" name="Google Shape;783;p42"/>
          <p:cNvSpPr txBox="1"/>
          <p:nvPr/>
        </p:nvSpPr>
        <p:spPr>
          <a:xfrm>
            <a:off x="6927836" y="4482451"/>
            <a:ext cx="4830000" cy="1872600"/>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アイコンタクトの時間の減少</a:t>
            </a:r>
            <a:endParaRPr b="0" i="0" sz="20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指示箇所を正確に合わせるのが困難</a:t>
            </a:r>
            <a:endParaRPr b="0" i="0" sz="20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レーザーポインタの場合は光そのものに視線が集約 </a:t>
            </a:r>
            <a:r>
              <a:rPr b="0" i="0" lang="ja-JP" sz="1200" u="none" cap="none" strike="noStrike">
                <a:solidFill>
                  <a:srgbClr val="535353"/>
                </a:solidFill>
                <a:latin typeface="Arial"/>
                <a:ea typeface="Arial"/>
                <a:cs typeface="Arial"/>
                <a:sym typeface="Arial"/>
              </a:rPr>
              <a:t>(ホークとウィッテイアー2011)</a:t>
            </a:r>
            <a:endParaRPr b="0" i="0" sz="2000" u="none" cap="none" strike="noStrike">
              <a:solidFill>
                <a:srgbClr val="535353"/>
              </a:solidFill>
              <a:latin typeface="Arial"/>
              <a:ea typeface="Arial"/>
              <a:cs typeface="Arial"/>
              <a:sym typeface="Arial"/>
            </a:endParaRPr>
          </a:p>
        </p:txBody>
      </p:sp>
      <p:pic>
        <p:nvPicPr>
          <p:cNvPr id="784" name="Google Shape;784;p42"/>
          <p:cNvPicPr preferRelativeResize="0"/>
          <p:nvPr/>
        </p:nvPicPr>
        <p:blipFill rotWithShape="1">
          <a:blip r:embed="rId3">
            <a:alphaModFix/>
          </a:blip>
          <a:srcRect b="0" l="0" r="0" t="0"/>
          <a:stretch/>
        </p:blipFill>
        <p:spPr>
          <a:xfrm>
            <a:off x="2866090" y="6952692"/>
            <a:ext cx="1526032" cy="1526032"/>
          </a:xfrm>
          <a:prstGeom prst="rect">
            <a:avLst/>
          </a:prstGeom>
          <a:noFill/>
          <a:ln>
            <a:noFill/>
          </a:ln>
        </p:spPr>
      </p:pic>
      <p:sp>
        <p:nvSpPr>
          <p:cNvPr id="785" name="Google Shape;785;p42"/>
          <p:cNvSpPr txBox="1"/>
          <p:nvPr/>
        </p:nvSpPr>
        <p:spPr>
          <a:xfrm>
            <a:off x="10600841" y="9180000"/>
            <a:ext cx="23256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p</a:t>
            </a:r>
            <a:r>
              <a:rPr lang="ja-JP">
                <a:solidFill>
                  <a:schemeClr val="lt2"/>
                </a:solidFill>
              </a:rPr>
              <a:t>.</a:t>
            </a:r>
            <a:r>
              <a:rPr b="0" i="0" lang="ja-JP" sz="1400" u="none" cap="none" strike="noStrike">
                <a:solidFill>
                  <a:schemeClr val="lt2"/>
                </a:solidFill>
                <a:latin typeface="Arial"/>
                <a:ea typeface="Arial"/>
                <a:cs typeface="Arial"/>
                <a:sym typeface="Arial"/>
              </a:rPr>
              <a:t>118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43"/>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11章 スライドを提示する⑥</a:t>
            </a:r>
            <a:endParaRPr b="1" i="0" sz="4400" u="none" cap="none" strike="noStrike">
              <a:solidFill>
                <a:srgbClr val="535353"/>
              </a:solidFill>
              <a:latin typeface="Arial"/>
              <a:ea typeface="Arial"/>
              <a:cs typeface="Arial"/>
              <a:sym typeface="Arial"/>
            </a:endParaRPr>
          </a:p>
        </p:txBody>
      </p:sp>
      <p:sp>
        <p:nvSpPr>
          <p:cNvPr id="791" name="Google Shape;791;p43"/>
          <p:cNvSpPr txBox="1"/>
          <p:nvPr/>
        </p:nvSpPr>
        <p:spPr>
          <a:xfrm>
            <a:off x="5056456" y="2265469"/>
            <a:ext cx="3031279"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指示ツールの例</a:t>
            </a:r>
            <a:endParaRPr b="1" i="0" sz="3200" u="none" cap="none" strike="noStrike">
              <a:solidFill>
                <a:srgbClr val="535353"/>
              </a:solidFill>
              <a:latin typeface="Arial"/>
              <a:ea typeface="Arial"/>
              <a:cs typeface="Arial"/>
              <a:sym typeface="Arial"/>
            </a:endParaRPr>
          </a:p>
        </p:txBody>
      </p:sp>
      <p:sp>
        <p:nvSpPr>
          <p:cNvPr id="792" name="Google Shape;792;p43"/>
          <p:cNvSpPr/>
          <p:nvPr/>
        </p:nvSpPr>
        <p:spPr>
          <a:xfrm>
            <a:off x="484325" y="3323926"/>
            <a:ext cx="379046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93" name="Google Shape;793;p43"/>
          <p:cNvSpPr/>
          <p:nvPr/>
        </p:nvSpPr>
        <p:spPr>
          <a:xfrm>
            <a:off x="4643104" y="3265290"/>
            <a:ext cx="3804045"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94" name="Google Shape;794;p43"/>
          <p:cNvSpPr/>
          <p:nvPr/>
        </p:nvSpPr>
        <p:spPr>
          <a:xfrm>
            <a:off x="8788882" y="3323926"/>
            <a:ext cx="3804044" cy="5132398"/>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95" name="Google Shape;795;p43"/>
          <p:cNvSpPr txBox="1"/>
          <p:nvPr/>
        </p:nvSpPr>
        <p:spPr>
          <a:xfrm>
            <a:off x="943291" y="3767418"/>
            <a:ext cx="2872581"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レーザーポインタ</a:t>
            </a:r>
            <a:endParaRPr b="1" i="0" sz="2400" u="none" cap="none" strike="noStrike">
              <a:solidFill>
                <a:srgbClr val="535353"/>
              </a:solidFill>
              <a:latin typeface="Arial"/>
              <a:ea typeface="Arial"/>
              <a:cs typeface="Arial"/>
              <a:sym typeface="Arial"/>
            </a:endParaRPr>
          </a:p>
        </p:txBody>
      </p:sp>
      <p:sp>
        <p:nvSpPr>
          <p:cNvPr id="796" name="Google Shape;796;p43"/>
          <p:cNvSpPr txBox="1"/>
          <p:nvPr/>
        </p:nvSpPr>
        <p:spPr>
          <a:xfrm>
            <a:off x="6015864" y="3770013"/>
            <a:ext cx="1025923"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指示棒</a:t>
            </a:r>
            <a:endParaRPr b="1" i="0" sz="2400" u="none" cap="none" strike="noStrike">
              <a:solidFill>
                <a:srgbClr val="535353"/>
              </a:solidFill>
              <a:latin typeface="Arial"/>
              <a:ea typeface="Arial"/>
              <a:cs typeface="Arial"/>
              <a:sym typeface="Arial"/>
            </a:endParaRPr>
          </a:p>
        </p:txBody>
      </p:sp>
      <p:sp>
        <p:nvSpPr>
          <p:cNvPr id="797" name="Google Shape;797;p43"/>
          <p:cNvSpPr txBox="1"/>
          <p:nvPr/>
        </p:nvSpPr>
        <p:spPr>
          <a:xfrm>
            <a:off x="10024077" y="3770012"/>
            <a:ext cx="133369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リモコン</a:t>
            </a:r>
            <a:endParaRPr b="1" i="0" sz="2400" u="none" cap="none" strike="noStrike">
              <a:solidFill>
                <a:srgbClr val="535353"/>
              </a:solidFill>
              <a:latin typeface="Arial"/>
              <a:ea typeface="Arial"/>
              <a:cs typeface="Arial"/>
              <a:sym typeface="Arial"/>
            </a:endParaRPr>
          </a:p>
        </p:txBody>
      </p:sp>
      <p:sp>
        <p:nvSpPr>
          <p:cNvPr id="798" name="Google Shape;798;p43"/>
          <p:cNvSpPr txBox="1"/>
          <p:nvPr/>
        </p:nvSpPr>
        <p:spPr>
          <a:xfrm>
            <a:off x="649817" y="4298826"/>
            <a:ext cx="3459480" cy="1718419"/>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大きく何度も動かさない</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緑色を使う</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学生に向けない</a:t>
            </a:r>
            <a:endParaRPr/>
          </a:p>
        </p:txBody>
      </p:sp>
      <p:sp>
        <p:nvSpPr>
          <p:cNvPr id="799" name="Google Shape;799;p43"/>
          <p:cNvSpPr txBox="1"/>
          <p:nvPr/>
        </p:nvSpPr>
        <p:spPr>
          <a:xfrm>
            <a:off x="4868536" y="4298826"/>
            <a:ext cx="3407117" cy="2641749"/>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レーザーポインタと使い分ける</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視認性の高いものにする</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スクリーンを遮らない</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持ち手に注意する</a:t>
            </a:r>
            <a:endParaRPr/>
          </a:p>
        </p:txBody>
      </p:sp>
      <p:sp>
        <p:nvSpPr>
          <p:cNvPr id="800" name="Google Shape;800;p43"/>
          <p:cNvSpPr txBox="1"/>
          <p:nvPr/>
        </p:nvSpPr>
        <p:spPr>
          <a:xfrm>
            <a:off x="8953544" y="4298826"/>
            <a:ext cx="3474720" cy="2718693"/>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教壇に立たず、学生に近い位置で授業することが可能</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スマホ, タブレットに専用アプリをインストールすれば、リモコン代わりに使えることもある</a:t>
            </a:r>
            <a:endParaRPr b="0" i="0" sz="2000" u="none" cap="none" strike="noStrike">
              <a:solidFill>
                <a:schemeClr val="lt2"/>
              </a:solidFill>
              <a:latin typeface="Arial"/>
              <a:ea typeface="Arial"/>
              <a:cs typeface="Arial"/>
              <a:sym typeface="Arial"/>
            </a:endParaRPr>
          </a:p>
        </p:txBody>
      </p:sp>
      <p:pic>
        <p:nvPicPr>
          <p:cNvPr id="801" name="Google Shape;801;p43"/>
          <p:cNvPicPr preferRelativeResize="0"/>
          <p:nvPr/>
        </p:nvPicPr>
        <p:blipFill rotWithShape="1">
          <a:blip r:embed="rId3">
            <a:alphaModFix/>
          </a:blip>
          <a:srcRect b="0" l="0" r="0" t="0"/>
          <a:stretch/>
        </p:blipFill>
        <p:spPr>
          <a:xfrm>
            <a:off x="1971545" y="7299959"/>
            <a:ext cx="816023" cy="816023"/>
          </a:xfrm>
          <a:prstGeom prst="rect">
            <a:avLst/>
          </a:prstGeom>
          <a:noFill/>
          <a:ln>
            <a:noFill/>
          </a:ln>
        </p:spPr>
      </p:pic>
      <p:pic>
        <p:nvPicPr>
          <p:cNvPr id="802" name="Google Shape;802;p43"/>
          <p:cNvPicPr preferRelativeResize="0"/>
          <p:nvPr/>
        </p:nvPicPr>
        <p:blipFill rotWithShape="1">
          <a:blip r:embed="rId4">
            <a:alphaModFix/>
          </a:blip>
          <a:srcRect b="0" l="0" r="0" t="0"/>
          <a:stretch/>
        </p:blipFill>
        <p:spPr>
          <a:xfrm>
            <a:off x="6083398" y="7138590"/>
            <a:ext cx="977392" cy="977392"/>
          </a:xfrm>
          <a:prstGeom prst="rect">
            <a:avLst/>
          </a:prstGeom>
          <a:noFill/>
          <a:ln>
            <a:noFill/>
          </a:ln>
        </p:spPr>
      </p:pic>
      <p:pic>
        <p:nvPicPr>
          <p:cNvPr id="803" name="Google Shape;803;p43"/>
          <p:cNvPicPr preferRelativeResize="0"/>
          <p:nvPr/>
        </p:nvPicPr>
        <p:blipFill rotWithShape="1">
          <a:blip r:embed="rId5">
            <a:alphaModFix/>
          </a:blip>
          <a:srcRect b="0" l="0" r="0" t="0"/>
          <a:stretch/>
        </p:blipFill>
        <p:spPr>
          <a:xfrm>
            <a:off x="10243145" y="7311977"/>
            <a:ext cx="895518" cy="895518"/>
          </a:xfrm>
          <a:prstGeom prst="rect">
            <a:avLst/>
          </a:prstGeom>
          <a:noFill/>
          <a:ln>
            <a:noFill/>
          </a:ln>
        </p:spPr>
      </p:pic>
      <p:sp>
        <p:nvSpPr>
          <p:cNvPr id="804" name="Google Shape;804;p43"/>
          <p:cNvSpPr txBox="1"/>
          <p:nvPr/>
        </p:nvSpPr>
        <p:spPr>
          <a:xfrm>
            <a:off x="10600841" y="9180000"/>
            <a:ext cx="23256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118-120</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44"/>
          <p:cNvSpPr txBox="1"/>
          <p:nvPr/>
        </p:nvSpPr>
        <p:spPr>
          <a:xfrm>
            <a:off x="788652" y="342295"/>
            <a:ext cx="11997450" cy="1080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11章 スライドを提示する⑦</a:t>
            </a:r>
            <a:endParaRPr b="1" i="0" sz="4400" u="none" cap="none" strike="noStrike">
              <a:solidFill>
                <a:srgbClr val="535353"/>
              </a:solidFill>
              <a:latin typeface="Arial"/>
              <a:ea typeface="Arial"/>
              <a:cs typeface="Arial"/>
              <a:sym typeface="Arial"/>
            </a:endParaRPr>
          </a:p>
        </p:txBody>
      </p:sp>
      <p:sp>
        <p:nvSpPr>
          <p:cNvPr id="810" name="Google Shape;810;p44"/>
          <p:cNvSpPr/>
          <p:nvPr/>
        </p:nvSpPr>
        <p:spPr>
          <a:xfrm>
            <a:off x="1073421" y="3364502"/>
            <a:ext cx="5128595" cy="5481324"/>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11" name="Google Shape;811;p44"/>
          <p:cNvSpPr/>
          <p:nvPr/>
        </p:nvSpPr>
        <p:spPr>
          <a:xfrm>
            <a:off x="6780689" y="3364501"/>
            <a:ext cx="5132478" cy="5481324"/>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12" name="Google Shape;812;p44"/>
          <p:cNvSpPr txBox="1"/>
          <p:nvPr/>
        </p:nvSpPr>
        <p:spPr>
          <a:xfrm>
            <a:off x="3263622" y="3853432"/>
            <a:ext cx="73096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特徴</a:t>
            </a:r>
            <a:endParaRPr b="1" i="0" sz="2400" u="none" cap="none" strike="noStrike">
              <a:solidFill>
                <a:srgbClr val="535353"/>
              </a:solidFill>
              <a:latin typeface="Arial"/>
              <a:ea typeface="Arial"/>
              <a:cs typeface="Arial"/>
              <a:sym typeface="Arial"/>
            </a:endParaRPr>
          </a:p>
        </p:txBody>
      </p:sp>
      <p:sp>
        <p:nvSpPr>
          <p:cNvPr id="813" name="Google Shape;813;p44"/>
          <p:cNvSpPr txBox="1"/>
          <p:nvPr/>
        </p:nvSpPr>
        <p:spPr>
          <a:xfrm>
            <a:off x="8034831" y="3853432"/>
            <a:ext cx="2616101"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気をつけるべき点</a:t>
            </a:r>
            <a:endParaRPr b="1" i="0" sz="2400" u="none" cap="none" strike="noStrike">
              <a:solidFill>
                <a:srgbClr val="535353"/>
              </a:solidFill>
              <a:latin typeface="Arial"/>
              <a:ea typeface="Arial"/>
              <a:cs typeface="Arial"/>
              <a:sym typeface="Arial"/>
            </a:endParaRPr>
          </a:p>
        </p:txBody>
      </p:sp>
      <p:sp>
        <p:nvSpPr>
          <p:cNvPr id="814" name="Google Shape;814;p44"/>
          <p:cNvSpPr txBox="1"/>
          <p:nvPr/>
        </p:nvSpPr>
        <p:spPr>
          <a:xfrm>
            <a:off x="4219686" y="2265469"/>
            <a:ext cx="4704814"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アニメーションを用いる</a:t>
            </a:r>
            <a:endParaRPr b="1" i="0" sz="3200" u="none" cap="none" strike="noStrike">
              <a:solidFill>
                <a:srgbClr val="535353"/>
              </a:solidFill>
              <a:latin typeface="Arial"/>
              <a:ea typeface="Arial"/>
              <a:cs typeface="Arial"/>
              <a:sym typeface="Arial"/>
            </a:endParaRPr>
          </a:p>
        </p:txBody>
      </p:sp>
      <p:sp>
        <p:nvSpPr>
          <p:cNvPr id="815" name="Google Shape;815;p44"/>
          <p:cNvSpPr txBox="1"/>
          <p:nvPr/>
        </p:nvSpPr>
        <p:spPr>
          <a:xfrm>
            <a:off x="1221186" y="4405255"/>
            <a:ext cx="4815840" cy="2372444"/>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示されたものの関係性を、意味のある動きをもって表現した場合に、知識の定着を促進する</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しかし、大学の授業で、派手なアニメーションを利用するメリットはほとんどない </a:t>
            </a:r>
            <a:r>
              <a:rPr b="0" i="0" lang="ja-JP" sz="1200" u="none" cap="none" strike="noStrike">
                <a:solidFill>
                  <a:srgbClr val="535353"/>
                </a:solidFill>
                <a:latin typeface="Arial"/>
                <a:ea typeface="Arial"/>
                <a:cs typeface="Arial"/>
                <a:sym typeface="Arial"/>
              </a:rPr>
              <a:t>(Lowe2003,2004)</a:t>
            </a:r>
            <a:endParaRPr b="0" i="0" sz="1800" u="none" cap="none" strike="noStrike">
              <a:solidFill>
                <a:srgbClr val="535353"/>
              </a:solidFill>
              <a:latin typeface="Arial"/>
              <a:ea typeface="Arial"/>
              <a:cs typeface="Arial"/>
              <a:sym typeface="Arial"/>
            </a:endParaRPr>
          </a:p>
        </p:txBody>
      </p:sp>
      <p:sp>
        <p:nvSpPr>
          <p:cNvPr id="816" name="Google Shape;816;p44"/>
          <p:cNvSpPr txBox="1"/>
          <p:nvPr/>
        </p:nvSpPr>
        <p:spPr>
          <a:xfrm>
            <a:off x="6957821" y="4397560"/>
            <a:ext cx="4770120" cy="371896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1" i="0" lang="ja-JP" sz="1800" u="none" cap="none" strike="noStrike">
                <a:solidFill>
                  <a:schemeClr val="lt2"/>
                </a:solidFill>
                <a:latin typeface="Arial"/>
                <a:ea typeface="Arial"/>
                <a:cs typeface="Arial"/>
                <a:sym typeface="Arial"/>
              </a:rPr>
              <a:t>① 限定的に使う</a:t>
            </a:r>
            <a:br>
              <a:rPr b="1" i="0" lang="ja-JP" sz="1800" u="none" cap="none" strike="noStrike">
                <a:solidFill>
                  <a:schemeClr val="lt2"/>
                </a:solidFill>
                <a:latin typeface="Arial"/>
                <a:ea typeface="Arial"/>
                <a:cs typeface="Arial"/>
                <a:sym typeface="Arial"/>
              </a:rPr>
            </a:br>
            <a:r>
              <a:rPr b="0" i="0" lang="ja-JP" sz="1600" u="none" cap="none" strike="noStrike">
                <a:solidFill>
                  <a:schemeClr val="lt2"/>
                </a:solidFill>
                <a:latin typeface="Arial"/>
                <a:ea typeface="Arial"/>
                <a:cs typeface="Arial"/>
                <a:sym typeface="Arial"/>
              </a:rPr>
              <a:t>動きの表現、注意喚起、変化の追加、内容の強調</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1" i="0" lang="ja-JP" sz="1800" u="none" cap="none" strike="noStrike">
                <a:solidFill>
                  <a:schemeClr val="lt2"/>
                </a:solidFill>
                <a:latin typeface="Arial"/>
                <a:ea typeface="Arial"/>
                <a:cs typeface="Arial"/>
                <a:sym typeface="Arial"/>
              </a:rPr>
              <a:t>② 視線の動きに合わせる</a:t>
            </a:r>
            <a:br>
              <a:rPr b="0" i="0" lang="ja-JP" sz="1800" u="none" cap="none" strike="noStrike">
                <a:solidFill>
                  <a:schemeClr val="lt2"/>
                </a:solidFill>
                <a:latin typeface="Arial"/>
                <a:ea typeface="Arial"/>
                <a:cs typeface="Arial"/>
                <a:sym typeface="Arial"/>
              </a:rPr>
            </a:br>
            <a:r>
              <a:rPr b="0" i="0" lang="ja-JP" sz="1600" u="none" cap="none" strike="noStrike">
                <a:solidFill>
                  <a:schemeClr val="lt2"/>
                </a:solidFill>
                <a:latin typeface="Arial"/>
                <a:ea typeface="Arial"/>
                <a:cs typeface="Arial"/>
                <a:sym typeface="Arial"/>
              </a:rPr>
              <a:t>上から下、左から右</a:t>
            </a:r>
            <a:endParaRPr b="0" i="0" sz="16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1" i="0" lang="ja-JP" sz="1800" u="none" cap="none" strike="noStrike">
                <a:solidFill>
                  <a:schemeClr val="lt2"/>
                </a:solidFill>
                <a:latin typeface="Arial"/>
                <a:ea typeface="Arial"/>
                <a:cs typeface="Arial"/>
                <a:sym typeface="Arial"/>
              </a:rPr>
              <a:t>③ 段階的に提示する</a:t>
            </a:r>
            <a:br>
              <a:rPr b="1" i="0" lang="ja-JP" sz="1800" u="none" cap="none" strike="noStrike">
                <a:solidFill>
                  <a:schemeClr val="lt2"/>
                </a:solidFill>
                <a:latin typeface="Arial"/>
                <a:ea typeface="Arial"/>
                <a:cs typeface="Arial"/>
                <a:sym typeface="Arial"/>
              </a:rPr>
            </a:br>
            <a:r>
              <a:rPr b="0" i="0" lang="ja-JP" sz="1600" u="none" cap="none" strike="noStrike">
                <a:solidFill>
                  <a:schemeClr val="lt2"/>
                </a:solidFill>
                <a:latin typeface="Arial"/>
                <a:ea typeface="Arial"/>
                <a:cs typeface="Arial"/>
                <a:sym typeface="Arial"/>
              </a:rPr>
              <a:t>必要な情報のみを部分的に提示</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1200"/>
              </a:spcBef>
              <a:spcAft>
                <a:spcPts val="0"/>
              </a:spcAft>
              <a:buClr>
                <a:schemeClr val="lt2"/>
              </a:buClr>
              <a:buSzPts val="1800"/>
              <a:buFont typeface="Arial"/>
              <a:buNone/>
            </a:pPr>
            <a:r>
              <a:rPr b="1" i="0" lang="ja-JP" sz="1800" u="none" cap="none" strike="noStrike">
                <a:solidFill>
                  <a:schemeClr val="lt2"/>
                </a:solidFill>
                <a:latin typeface="Arial"/>
                <a:ea typeface="Arial"/>
                <a:cs typeface="Arial"/>
                <a:sym typeface="Arial"/>
              </a:rPr>
              <a:t>④ 切り替え時にはシンプルな動作を使う</a:t>
            </a:r>
            <a:r>
              <a:rPr b="0" i="0" lang="ja-JP" sz="1600" u="none" cap="none" strike="noStrike">
                <a:solidFill>
                  <a:schemeClr val="lt2"/>
                </a:solidFill>
                <a:latin typeface="Arial"/>
                <a:ea typeface="Arial"/>
                <a:cs typeface="Arial"/>
                <a:sym typeface="Arial"/>
              </a:rPr>
              <a:t>フェードなどを使用、内容が大きく変わる節目は目立つ動作</a:t>
            </a:r>
            <a:endParaRPr b="0" i="0" sz="1800" u="none" cap="none" strike="noStrike">
              <a:solidFill>
                <a:schemeClr val="lt2"/>
              </a:solidFill>
              <a:latin typeface="Arial"/>
              <a:ea typeface="Arial"/>
              <a:cs typeface="Arial"/>
              <a:sym typeface="Arial"/>
            </a:endParaRPr>
          </a:p>
        </p:txBody>
      </p:sp>
      <p:pic>
        <p:nvPicPr>
          <p:cNvPr id="817" name="Google Shape;817;p44"/>
          <p:cNvPicPr preferRelativeResize="0"/>
          <p:nvPr/>
        </p:nvPicPr>
        <p:blipFill rotWithShape="1">
          <a:blip r:embed="rId3">
            <a:alphaModFix/>
          </a:blip>
          <a:srcRect b="0" l="0" r="0" t="0"/>
          <a:stretch/>
        </p:blipFill>
        <p:spPr>
          <a:xfrm>
            <a:off x="2866090" y="7042975"/>
            <a:ext cx="1526032" cy="1526032"/>
          </a:xfrm>
          <a:prstGeom prst="rect">
            <a:avLst/>
          </a:prstGeom>
          <a:noFill/>
          <a:ln>
            <a:noFill/>
          </a:ln>
        </p:spPr>
      </p:pic>
      <p:sp>
        <p:nvSpPr>
          <p:cNvPr id="818" name="Google Shape;818;p44"/>
          <p:cNvSpPr txBox="1"/>
          <p:nvPr/>
        </p:nvSpPr>
        <p:spPr>
          <a:xfrm>
            <a:off x="10600841" y="9180000"/>
            <a:ext cx="23256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佐藤編(2017) </a:t>
            </a:r>
            <a:r>
              <a:rPr lang="ja-JP">
                <a:solidFill>
                  <a:schemeClr val="lt2"/>
                </a:solidFill>
              </a:rPr>
              <a:t>pp.</a:t>
            </a:r>
            <a:r>
              <a:rPr b="0" i="0" lang="ja-JP" sz="1400" u="none" cap="none" strike="noStrike">
                <a:solidFill>
                  <a:schemeClr val="lt2"/>
                </a:solidFill>
                <a:latin typeface="Arial"/>
                <a:ea typeface="Arial"/>
                <a:cs typeface="Arial"/>
                <a:sym typeface="Arial"/>
              </a:rPr>
              <a:t>120-122</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45"/>
          <p:cNvSpPr txBox="1"/>
          <p:nvPr/>
        </p:nvSpPr>
        <p:spPr>
          <a:xfrm>
            <a:off x="782320" y="1630487"/>
            <a:ext cx="11555700" cy="7441800"/>
          </a:xfrm>
          <a:prstGeom prst="rect">
            <a:avLst/>
          </a:prstGeom>
          <a:noFill/>
          <a:ln>
            <a:noFill/>
          </a:ln>
        </p:spPr>
        <p:txBody>
          <a:bodyPr anchorCtr="0" anchor="t" bIns="50800" lIns="50800" spcFirstLastPara="1" rIns="50800" wrap="square" tIns="50800">
            <a:spAutoFit/>
          </a:bodyPr>
          <a:lstStyle/>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梶田叡一(2010)『教育評価(第2版補訂2版)』有斐閣</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Anderson, L., Krathowohl, D., Airasian, P., Cruilshank, K., Mayer, R., Pintrich, P., Raths, J. and  Wittrock, M. (2013) A Taxonomy for Learning, Teaching and Assesing: A Revision of Bloom’s Taxonomy of Educational Bjectivies, Abridged Edition, Pearson Eductaion.</a:t>
            </a:r>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ドナルド・A・ブライ(山口栄一訳)(1985)「大学の講義法」玉川大学出版部</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Mayer, R. E. (2009) Multimedia Learning, 2</a:t>
            </a:r>
            <a:r>
              <a:rPr b="0" baseline="30000" i="0" lang="ja-JP" sz="1600" u="none" cap="none" strike="noStrike">
                <a:solidFill>
                  <a:srgbClr val="535353"/>
                </a:solidFill>
                <a:latin typeface="Arial"/>
                <a:ea typeface="Arial"/>
                <a:cs typeface="Arial"/>
                <a:sym typeface="Arial"/>
              </a:rPr>
              <a:t>nd</a:t>
            </a:r>
            <a:r>
              <a:rPr b="0" i="0" lang="ja-JP" sz="1600" u="none" cap="none" strike="noStrike">
                <a:solidFill>
                  <a:srgbClr val="535353"/>
                </a:solidFill>
                <a:latin typeface="Arial"/>
                <a:ea typeface="Arial"/>
                <a:cs typeface="Arial"/>
                <a:sym typeface="Arial"/>
              </a:rPr>
              <a:t> ed,. New York, Cambridge University Press.</a:t>
            </a:r>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Miller, G. A. (1956) "The Magical Number Seven Plus or Minus Two; Some Limits on Our Capacity for Processing Information,”Pscychological Review, 63,</a:t>
            </a:r>
            <a:r>
              <a:rPr lang="ja-JP" sz="1600">
                <a:solidFill>
                  <a:srgbClr val="535353"/>
                </a:solidFill>
              </a:rPr>
              <a:t>pp.</a:t>
            </a:r>
            <a:r>
              <a:rPr b="0" i="0" lang="ja-JP" sz="1600" u="none" cap="none" strike="noStrike">
                <a:solidFill>
                  <a:srgbClr val="535353"/>
                </a:solidFill>
                <a:latin typeface="Arial"/>
                <a:ea typeface="Arial"/>
                <a:cs typeface="Arial"/>
                <a:sym typeface="Arial"/>
              </a:rPr>
              <a:t>.81-97.</a:t>
            </a:r>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中島英博(2016)「授業設計(シリーズ大学の教授法1)」玉川大学出版部</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バーバラ・G・デイビス(香取草之助監訳)(2002)「授業の道具箱」東海大学出版会</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ロバート・パイク(中村文子監訳)(2008) 「クリエイティブ・トレーニング・テクニック・ハンドブック 第3版」 日本能率協会マネジメントセンター</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Exley, K . and Dennick, R.(2009) Giving a Lecture : from Presenting to Teaching (2</a:t>
            </a:r>
            <a:r>
              <a:rPr b="0" baseline="30000" i="0" lang="ja-JP" sz="1600" u="none" cap="none" strike="noStrike">
                <a:solidFill>
                  <a:srgbClr val="535353"/>
                </a:solidFill>
                <a:latin typeface="Arial"/>
                <a:ea typeface="Arial"/>
                <a:cs typeface="Arial"/>
                <a:sym typeface="Arial"/>
              </a:rPr>
              <a:t>nd</a:t>
            </a:r>
            <a:r>
              <a:rPr b="0" i="0" lang="ja-JP" sz="1600" u="none" cap="none" strike="noStrike">
                <a:solidFill>
                  <a:srgbClr val="535353"/>
                </a:solidFill>
                <a:latin typeface="Arial"/>
                <a:ea typeface="Arial"/>
                <a:cs typeface="Arial"/>
                <a:sym typeface="Arial"/>
              </a:rPr>
              <a:t> ed.), Routledge</a:t>
            </a:r>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堀公俊(2011)「白熱教室の対話術」TAC出版</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新井邦二郎(1995)「教室の動機づけの理論と実践」金子書房</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Alexander, B. (2004) Going Nomadic : Mobile Learning in Higher Education, Educause Review.</a:t>
            </a:r>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Ophir, E., Nass, C. and Wagner, A. D.(2009) “Cognitive Control in Media Multitaskers,” Proceeding of the National Academy of Sciences, 106(37), </a:t>
            </a:r>
            <a:r>
              <a:rPr lang="ja-JP" sz="1600">
                <a:solidFill>
                  <a:srgbClr val="535353"/>
                </a:solidFill>
              </a:rPr>
              <a:t>pp.</a:t>
            </a:r>
            <a:r>
              <a:rPr b="0" i="0" lang="ja-JP" sz="1600" u="none" cap="none" strike="noStrike">
                <a:solidFill>
                  <a:srgbClr val="535353"/>
                </a:solidFill>
                <a:latin typeface="Arial"/>
                <a:ea typeface="Arial"/>
                <a:cs typeface="Arial"/>
                <a:sym typeface="Arial"/>
              </a:rPr>
              <a:t>.15583-15587</a:t>
            </a:r>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石田佐久馬(1987)「発問・板書・ノート(第6版)」東洋館出版社</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池田輝政、戸田山和久、近田政博、中井俊樹(2001)「成長するディップス先生ー授業デザインのための秘訣集」玉川大学出版部</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Light, G., Cox, R. and Calkins, S.(2009) Learning and Teaching in Higher Education(2</a:t>
            </a:r>
            <a:r>
              <a:rPr b="0" baseline="30000" i="0" lang="ja-JP" sz="1600" u="none" cap="none" strike="noStrike">
                <a:solidFill>
                  <a:srgbClr val="535353"/>
                </a:solidFill>
                <a:latin typeface="Arial"/>
                <a:ea typeface="Arial"/>
                <a:cs typeface="Arial"/>
                <a:sym typeface="Arial"/>
              </a:rPr>
              <a:t>nd</a:t>
            </a:r>
            <a:r>
              <a:rPr b="0" i="0" lang="ja-JP" sz="1600" u="none" cap="none" strike="noStrike">
                <a:solidFill>
                  <a:srgbClr val="535353"/>
                </a:solidFill>
                <a:latin typeface="Arial"/>
                <a:ea typeface="Arial"/>
                <a:cs typeface="Arial"/>
                <a:sym typeface="Arial"/>
              </a:rPr>
              <a:t> ed.), SAGE</a:t>
            </a:r>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Shadmehr, R. and Holcomb, H. H.(1997) “Neural Correlates of Motor Memory Consolidation,” Science, 277(5327), </a:t>
            </a:r>
            <a:r>
              <a:rPr lang="ja-JP" sz="1600">
                <a:solidFill>
                  <a:srgbClr val="535353"/>
                </a:solidFill>
              </a:rPr>
              <a:t>pp.</a:t>
            </a:r>
            <a:r>
              <a:rPr b="0" i="0" lang="ja-JP" sz="1600" u="none" cap="none" strike="noStrike">
                <a:solidFill>
                  <a:srgbClr val="535353"/>
                </a:solidFill>
                <a:latin typeface="Arial"/>
                <a:ea typeface="Arial"/>
                <a:cs typeface="Arial"/>
                <a:sym typeface="Arial"/>
              </a:rPr>
              <a:t>.821-825.</a:t>
            </a:r>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大西忠治(1987)「授業づくり上達法ーだれも語らなかった基礎技術」民衆社</a:t>
            </a:r>
            <a:endParaRPr b="0" i="0" sz="1600" u="none" cap="none" strike="noStrike">
              <a:solidFill>
                <a:srgbClr val="535353"/>
              </a:solidFill>
              <a:latin typeface="Arial"/>
              <a:ea typeface="Arial"/>
              <a:cs typeface="Arial"/>
              <a:sym typeface="Arial"/>
            </a:endParaRPr>
          </a:p>
        </p:txBody>
      </p:sp>
      <p:sp>
        <p:nvSpPr>
          <p:cNvPr id="824" name="Google Shape;824;p45"/>
          <p:cNvSpPr txBox="1"/>
          <p:nvPr/>
        </p:nvSpPr>
        <p:spPr>
          <a:xfrm>
            <a:off x="782320" y="338418"/>
            <a:ext cx="11996737" cy="10795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rPr b="1" i="0" lang="ja-JP" sz="4400" u="none" cap="none" strike="noStrike">
                <a:solidFill>
                  <a:schemeClr val="lt2"/>
                </a:solidFill>
                <a:latin typeface="Arial"/>
                <a:ea typeface="Arial"/>
                <a:cs typeface="Arial"/>
                <a:sym typeface="Arial"/>
              </a:rPr>
              <a:t>出典一覧①</a:t>
            </a:r>
            <a:endParaRPr b="1" i="0" sz="4400" u="none" cap="none" strike="noStrike">
              <a:solidFill>
                <a:schemeClr val="lt2"/>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46"/>
          <p:cNvSpPr txBox="1"/>
          <p:nvPr/>
        </p:nvSpPr>
        <p:spPr>
          <a:xfrm>
            <a:off x="782319" y="2358315"/>
            <a:ext cx="11556600" cy="5373000"/>
          </a:xfrm>
          <a:prstGeom prst="rect">
            <a:avLst/>
          </a:prstGeom>
          <a:noFill/>
          <a:ln>
            <a:noFill/>
          </a:ln>
        </p:spPr>
        <p:txBody>
          <a:bodyPr anchorCtr="0" anchor="t" bIns="50800" lIns="50800" spcFirstLastPara="1" rIns="50800" wrap="square" tIns="50800">
            <a:spAutoFit/>
          </a:bodyPr>
          <a:lstStyle/>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押木秀樹、加藤亜紀、森本光(2005)「教員養成における板書の書字能力向上に関する基礎的研究」全国大学書写書道教育学会『書写書道教育研究』19号、</a:t>
            </a:r>
            <a:r>
              <a:rPr lang="ja-JP" sz="1600">
                <a:solidFill>
                  <a:srgbClr val="535353"/>
                </a:solidFill>
              </a:rPr>
              <a:t>pp.</a:t>
            </a:r>
            <a:r>
              <a:rPr b="0" i="0" lang="ja-JP" sz="1600" u="none" cap="none" strike="noStrike">
                <a:solidFill>
                  <a:srgbClr val="535353"/>
                </a:solidFill>
                <a:latin typeface="Arial"/>
                <a:ea typeface="Arial"/>
                <a:cs typeface="Arial"/>
                <a:sym typeface="Arial"/>
              </a:rPr>
              <a:t>85-94</a:t>
            </a:r>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岡部正隆、伊藤啓(2002)「すべての人に見やすくするためには、どのように配慮すれば良いか」『細胞工学』21巻9号、</a:t>
            </a:r>
            <a:r>
              <a:rPr lang="ja-JP" sz="1600">
                <a:solidFill>
                  <a:srgbClr val="535353"/>
                </a:solidFill>
              </a:rPr>
              <a:t>pp.</a:t>
            </a:r>
            <a:r>
              <a:rPr b="0" i="0" lang="ja-JP" sz="1600" u="none" cap="none" strike="noStrike">
                <a:solidFill>
                  <a:srgbClr val="535353"/>
                </a:solidFill>
                <a:latin typeface="Arial"/>
                <a:ea typeface="Arial"/>
                <a:cs typeface="Arial"/>
                <a:sym typeface="Arial"/>
              </a:rPr>
              <a:t>1080-1104</a:t>
            </a:r>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宮野公樹(2013)「研究発表のためのスライドデザインー『わかりやすいスライド』作りのルール」講談社</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清水康敬(2006)「必携！教師のための学校著作権マニュアル」教育出版</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Diemand-Yauman, C., O</a:t>
            </a:r>
            <a:r>
              <a:rPr lang="ja-JP" sz="1600">
                <a:solidFill>
                  <a:srgbClr val="535353"/>
                </a:solidFill>
              </a:rPr>
              <a:t>pp.</a:t>
            </a:r>
            <a:r>
              <a:rPr b="0" i="0" lang="ja-JP" sz="1600" u="none" cap="none" strike="noStrike">
                <a:solidFill>
                  <a:srgbClr val="535353"/>
                </a:solidFill>
                <a:latin typeface="Arial"/>
                <a:ea typeface="Arial"/>
                <a:cs typeface="Arial"/>
                <a:sym typeface="Arial"/>
              </a:rPr>
              <a:t>enheimer, D. M. and Vaughan, E. B. (2011) "Fortune Favors the Bold (and the Italicized): Effects of Disfluency on Educational Outcomes," Cognition, 118(1), </a:t>
            </a:r>
            <a:r>
              <a:rPr lang="ja-JP" sz="1600">
                <a:solidFill>
                  <a:srgbClr val="535353"/>
                </a:solidFill>
              </a:rPr>
              <a:t>pp.</a:t>
            </a:r>
            <a:r>
              <a:rPr b="0" i="0" lang="ja-JP" sz="1600" u="none" cap="none" strike="noStrike">
                <a:solidFill>
                  <a:srgbClr val="535353"/>
                </a:solidFill>
                <a:latin typeface="Arial"/>
                <a:ea typeface="Arial"/>
                <a:cs typeface="Arial"/>
                <a:sym typeface="Arial"/>
              </a:rPr>
              <a:t>111-115.</a:t>
            </a:r>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ナンシー・デュアルテ(熊谷小百合訳)(2014)「slide:ology[スライドロジー]」ビー・エヌ・エヌ新社</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高橋佑磨、片山なつ(2014)「伝わるデザインの基本ーよい資料を作るためのレイアウトのルール」技術評論社</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田中佐代子(2013)「PowerPointによる理系学生・研究者のためのビジュアルデザイン入門」講談社</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植野真臣(2007)「知識社会におけるeラーニング」培風館</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フィリップ・ホーク、ロバート・F・ウィッティアー(福田忍訳)(2011)「日本人研究者のための絶対できる英語プレゼンテーション」羊土社</a:t>
            </a:r>
            <a:endParaRPr b="0" i="0" sz="1600" u="none" cap="none" strike="noStrike">
              <a:solidFill>
                <a:srgbClr val="535353"/>
              </a:solidFill>
              <a:latin typeface="Arial"/>
              <a:ea typeface="Arial"/>
              <a:cs typeface="Arial"/>
              <a:sym typeface="Arial"/>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Lowe, R. K. (2003) "Animation and Learning: Selective Processing of Information in Dynamic Graphics," Learning and Instruction, 13(2), </a:t>
            </a:r>
            <a:r>
              <a:rPr lang="ja-JP" sz="1600">
                <a:solidFill>
                  <a:srgbClr val="535353"/>
                </a:solidFill>
              </a:rPr>
              <a:t>pp.</a:t>
            </a:r>
            <a:r>
              <a:rPr b="0" i="0" lang="ja-JP" sz="1600" u="none" cap="none" strike="noStrike">
                <a:solidFill>
                  <a:srgbClr val="535353"/>
                </a:solidFill>
                <a:latin typeface="Arial"/>
                <a:ea typeface="Arial"/>
                <a:cs typeface="Arial"/>
                <a:sym typeface="Arial"/>
              </a:rPr>
              <a:t>157-176.</a:t>
            </a:r>
            <a:endParaRPr/>
          </a:p>
          <a:p>
            <a:pPr indent="-342900" lvl="0" marL="342900" marR="0" rtl="0" algn="l">
              <a:lnSpc>
                <a:spcPct val="12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Lowe, R. K. (2004) "Animation and Learning: Value for Money?," in Atkinson, R., McBeath, C., Jonas-Dwyer, D. and Phillips, R. (eds.), Beyond the Comfort Zone: Proceedings of the 21</a:t>
            </a:r>
            <a:r>
              <a:rPr b="0" baseline="30000" i="0" lang="ja-JP" sz="1600" u="none" cap="none" strike="noStrike">
                <a:solidFill>
                  <a:srgbClr val="535353"/>
                </a:solidFill>
                <a:latin typeface="Arial"/>
                <a:ea typeface="Arial"/>
                <a:cs typeface="Arial"/>
                <a:sym typeface="Arial"/>
              </a:rPr>
              <a:t>st</a:t>
            </a:r>
            <a:r>
              <a:rPr b="0" i="0" lang="ja-JP" sz="1600" u="none" cap="none" strike="noStrike">
                <a:solidFill>
                  <a:srgbClr val="535353"/>
                </a:solidFill>
                <a:latin typeface="Arial"/>
                <a:ea typeface="Arial"/>
                <a:cs typeface="Arial"/>
                <a:sym typeface="Arial"/>
              </a:rPr>
              <a:t>  ASCILITE Conference, </a:t>
            </a:r>
            <a:r>
              <a:rPr lang="ja-JP" sz="1600">
                <a:solidFill>
                  <a:srgbClr val="535353"/>
                </a:solidFill>
              </a:rPr>
              <a:t>pp.</a:t>
            </a:r>
            <a:r>
              <a:rPr b="0" i="0" lang="ja-JP" sz="1600" u="none" cap="none" strike="noStrike">
                <a:solidFill>
                  <a:srgbClr val="535353"/>
                </a:solidFill>
                <a:latin typeface="Arial"/>
                <a:ea typeface="Arial"/>
                <a:cs typeface="Arial"/>
                <a:sym typeface="Arial"/>
              </a:rPr>
              <a:t>558-561.</a:t>
            </a:r>
            <a:endParaRPr/>
          </a:p>
        </p:txBody>
      </p:sp>
      <p:sp>
        <p:nvSpPr>
          <p:cNvPr id="830" name="Google Shape;830;p46"/>
          <p:cNvSpPr txBox="1"/>
          <p:nvPr/>
        </p:nvSpPr>
        <p:spPr>
          <a:xfrm>
            <a:off x="782319" y="338418"/>
            <a:ext cx="11996737" cy="10795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rPr b="1" i="0" lang="ja-JP" sz="4400" u="none" cap="none" strike="noStrike">
                <a:solidFill>
                  <a:schemeClr val="lt2"/>
                </a:solidFill>
                <a:latin typeface="Arial"/>
                <a:ea typeface="Arial"/>
                <a:cs typeface="Arial"/>
                <a:sym typeface="Arial"/>
              </a:rPr>
              <a:t>出典一覧②</a:t>
            </a:r>
            <a:endParaRPr b="1" i="0" sz="4400" u="none" cap="none" strike="noStrike">
              <a:solidFill>
                <a:schemeClr val="lt2"/>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