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9753600" cx="13004800"/>
  <p:notesSz cx="6858000" cy="9144000"/>
  <p:embeddedFontLst>
    <p:embeddedFont>
      <p:font typeface="Helvetica Neue Light"/>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3" roundtripDataSignature="AMtx7mgYnhvbGcvtklXzXfjJwhxiJRhC3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68C6DE7-A4D5-498B-960E-B4C383DC63D6}">
  <a:tblStyle styleId="{C68C6DE7-A4D5-498B-960E-B4C383DC63D6}" styleName="Table_0">
    <a:wholeTbl>
      <a:tcTxStyle b="off" i="off">
        <a:font>
          <a:latin typeface="ヒラギノ角ゴ ProN W3"/>
          <a:ea typeface="ヒラギノ角ゴ ProN W3"/>
          <a:cs typeface="ヒラギノ角ゴ ProN W3"/>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HelveticaNeueLight-bold.fntdata"/><Relationship Id="rId20" Type="http://schemas.openxmlformats.org/officeDocument/2006/relationships/slide" Target="slides/slide15.xml"/><Relationship Id="rId42" Type="http://schemas.openxmlformats.org/officeDocument/2006/relationships/font" Target="fonts/HelveticaNeueLight-boldItalic.fntdata"/><Relationship Id="rId41" Type="http://schemas.openxmlformats.org/officeDocument/2006/relationships/font" Target="fonts/HelveticaNeueLight-italic.fntdata"/><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HelveticaNeueLight-regular.fntdata"/><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Arial"/>
                <a:ea typeface="Arial"/>
                <a:cs typeface="Arial"/>
                <a:sym typeface="Arial"/>
              </a:defRPr>
            </a:lvl1pPr>
            <a:lvl2pPr indent="-228600" lvl="1" marL="914400" marR="0" rtl="0" algn="l">
              <a:lnSpc>
                <a:spcPct val="117999"/>
              </a:lnSpc>
              <a:spcBef>
                <a:spcPts val="0"/>
              </a:spcBef>
              <a:spcAft>
                <a:spcPts val="0"/>
              </a:spcAft>
              <a:buSzPts val="1400"/>
              <a:buNone/>
              <a:defRPr b="0" i="0" sz="2200" u="none" cap="none" strike="noStrike">
                <a:latin typeface="Arial"/>
                <a:ea typeface="Arial"/>
                <a:cs typeface="Arial"/>
                <a:sym typeface="Arial"/>
              </a:defRPr>
            </a:lvl2pPr>
            <a:lvl3pPr indent="-228600" lvl="2" marL="1371600" marR="0" rtl="0" algn="l">
              <a:lnSpc>
                <a:spcPct val="117999"/>
              </a:lnSpc>
              <a:spcBef>
                <a:spcPts val="0"/>
              </a:spcBef>
              <a:spcAft>
                <a:spcPts val="0"/>
              </a:spcAft>
              <a:buSzPts val="1400"/>
              <a:buNone/>
              <a:defRPr b="0" i="0" sz="2200" u="none" cap="none" strike="noStrike">
                <a:latin typeface="Arial"/>
                <a:ea typeface="Arial"/>
                <a:cs typeface="Arial"/>
                <a:sym typeface="Arial"/>
              </a:defRPr>
            </a:lvl3pPr>
            <a:lvl4pPr indent="-228600" lvl="3" marL="1828800" marR="0" rtl="0" algn="l">
              <a:lnSpc>
                <a:spcPct val="117999"/>
              </a:lnSpc>
              <a:spcBef>
                <a:spcPts val="0"/>
              </a:spcBef>
              <a:spcAft>
                <a:spcPts val="0"/>
              </a:spcAft>
              <a:buSzPts val="1400"/>
              <a:buNone/>
              <a:defRPr b="0" i="0" sz="2200" u="none" cap="none" strike="noStrike">
                <a:latin typeface="Arial"/>
                <a:ea typeface="Arial"/>
                <a:cs typeface="Arial"/>
                <a:sym typeface="Arial"/>
              </a:defRPr>
            </a:lvl4pPr>
            <a:lvl5pPr indent="-228600" lvl="4" marL="2286000" marR="0" rtl="0" algn="l">
              <a:lnSpc>
                <a:spcPct val="117999"/>
              </a:lnSpc>
              <a:spcBef>
                <a:spcPts val="0"/>
              </a:spcBef>
              <a:spcAft>
                <a:spcPts val="0"/>
              </a:spcAft>
              <a:buSzPts val="1400"/>
              <a:buNone/>
              <a:defRPr b="0" i="0" sz="2200" u="none" cap="none" strike="noStrike">
                <a:latin typeface="Arial"/>
                <a:ea typeface="Arial"/>
                <a:cs typeface="Arial"/>
                <a:sym typeface="Arial"/>
              </a:defRPr>
            </a:lvl5pPr>
            <a:lvl6pPr indent="-228600" lvl="5" marL="2743200" marR="0" rtl="0" algn="l">
              <a:lnSpc>
                <a:spcPct val="117999"/>
              </a:lnSpc>
              <a:spcBef>
                <a:spcPts val="0"/>
              </a:spcBef>
              <a:spcAft>
                <a:spcPts val="0"/>
              </a:spcAft>
              <a:buSzPts val="1400"/>
              <a:buNone/>
              <a:defRPr b="0" i="0" sz="2200" u="none" cap="none" strike="noStrike">
                <a:latin typeface="Arial"/>
                <a:ea typeface="Arial"/>
                <a:cs typeface="Arial"/>
                <a:sym typeface="Arial"/>
              </a:defRPr>
            </a:lvl6pPr>
            <a:lvl7pPr indent="-228600" lvl="6" marL="3200400" marR="0" rtl="0" algn="l">
              <a:lnSpc>
                <a:spcPct val="117999"/>
              </a:lnSpc>
              <a:spcBef>
                <a:spcPts val="0"/>
              </a:spcBef>
              <a:spcAft>
                <a:spcPts val="0"/>
              </a:spcAft>
              <a:buSzPts val="1400"/>
              <a:buNone/>
              <a:defRPr b="0" i="0" sz="2200" u="none" cap="none" strike="noStrike">
                <a:latin typeface="Arial"/>
                <a:ea typeface="Arial"/>
                <a:cs typeface="Arial"/>
                <a:sym typeface="Arial"/>
              </a:defRPr>
            </a:lvl7pPr>
            <a:lvl8pPr indent="-228600" lvl="7" marL="3657600" marR="0" rtl="0" algn="l">
              <a:lnSpc>
                <a:spcPct val="117999"/>
              </a:lnSpc>
              <a:spcBef>
                <a:spcPts val="0"/>
              </a:spcBef>
              <a:spcAft>
                <a:spcPts val="0"/>
              </a:spcAft>
              <a:buSzPts val="1400"/>
              <a:buNone/>
              <a:defRPr b="0" i="0" sz="2200" u="none" cap="none" strike="noStrike">
                <a:latin typeface="Arial"/>
                <a:ea typeface="Arial"/>
                <a:cs typeface="Arial"/>
                <a:sym typeface="Arial"/>
              </a:defRPr>
            </a:lvl8pPr>
            <a:lvl9pPr indent="-228600" lvl="8" marL="4114800" marR="0" rtl="0" algn="l">
              <a:lnSpc>
                <a:spcPct val="117999"/>
              </a:lnSpc>
              <a:spcBef>
                <a:spcPts val="0"/>
              </a:spcBef>
              <a:spcAft>
                <a:spcPts val="0"/>
              </a:spcAft>
              <a:buSzPts val="1400"/>
              <a:buNone/>
              <a:defRPr b="0" i="0" sz="2200" u="none" cap="none" strike="noStrike">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 name="Shape 18"/>
        <p:cNvGrpSpPr/>
        <p:nvPr/>
      </p:nvGrpSpPr>
      <p:grpSpPr>
        <a:xfrm>
          <a:off x="0" y="0"/>
          <a:ext cx="0" cy="0"/>
          <a:chOff x="0" y="0"/>
          <a:chExt cx="0" cy="0"/>
        </a:xfrm>
      </p:grpSpPr>
      <p:sp>
        <p:nvSpPr>
          <p:cNvPr id="19" name="Google Shape;1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 name="Google Shape;20;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 name="Google Shape;27;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 name="Google Shape;36;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 name="Google Shape;54;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 name="Google Shape;60;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 name="Google Shape;77;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 name="Google Shape;102;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 name="Google Shape;110;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6" name="Google Shape;116;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 name="Google Shape;132;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4" name="Google Shape;154;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 name="Google Shape;164;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0" name="Google Shape;180;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6" name="Google Shape;186;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6" name="Google Shape;206;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4" name="Google Shape;234;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 name="Google Shape;246;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1" name="Google Shape;271;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3" name="Google Shape;293;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9" name="Google Shape;309;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8" name="Google Shape;328;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4" name="Google Shape;344;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0" name="Google Shape;350;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9" name="Google Shape;369;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8" name="Google Shape;388;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1" name="Google Shape;401;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7" name="Google Shape;407;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9" name="Google Shape;429;p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5" name="Google Shape;445;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2" name="Google Shape;462;p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タイトル スライド">
  <p:cSld name="1_タイトル スライド">
    <p:spTree>
      <p:nvGrpSpPr>
        <p:cNvPr id="9" name="Shape 9"/>
        <p:cNvGrpSpPr/>
        <p:nvPr/>
      </p:nvGrpSpPr>
      <p:grpSpPr>
        <a:xfrm>
          <a:off x="0" y="0"/>
          <a:ext cx="0" cy="0"/>
          <a:chOff x="0" y="0"/>
          <a:chExt cx="0" cy="0"/>
        </a:xfrm>
      </p:grpSpPr>
      <p:sp>
        <p:nvSpPr>
          <p:cNvPr id="10" name="Google Shape;10;p35"/>
          <p:cNvSpPr txBox="1"/>
          <p:nvPr>
            <p:ph idx="12" type="sldNum"/>
          </p:nvPr>
        </p:nvSpPr>
        <p:spPr>
          <a:xfrm>
            <a:off x="11998692" y="9114113"/>
            <a:ext cx="355869" cy="371347"/>
          </a:xfrm>
          <a:prstGeom prst="rect">
            <a:avLst/>
          </a:prstGeom>
          <a:noFill/>
          <a:ln>
            <a:noFill/>
          </a:ln>
        </p:spPr>
        <p:txBody>
          <a:bodyPr anchorCtr="0" anchor="ctr" bIns="65000" lIns="65000" spcFirstLastPara="1" rIns="65000" wrap="square" tIns="65000">
            <a:spAutoFit/>
          </a:bodyPr>
          <a:lstStyle>
            <a:lvl1pPr indent="0" lvl="0"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1pPr>
            <a:lvl2pPr indent="0" lvl="1"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2pPr>
            <a:lvl3pPr indent="0" lvl="2"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3pPr>
            <a:lvl4pPr indent="0" lvl="3"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4pPr>
            <a:lvl5pPr indent="0" lvl="4"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5pPr>
            <a:lvl6pPr indent="0" lvl="5"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6pPr>
            <a:lvl7pPr indent="0" lvl="6"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7pPr>
            <a:lvl8pPr indent="0" lvl="7"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8pPr>
            <a:lvl9pPr indent="0" lvl="8"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JP"/>
              <a:t>‹#›</a:t>
            </a:fld>
            <a:endParaRPr b="0" i="0" sz="1600" u="none" cap="none" strike="noStrike"/>
          </a:p>
        </p:txBody>
      </p:sp>
      <p:sp>
        <p:nvSpPr>
          <p:cNvPr id="11" name="Google Shape;11;p35"/>
          <p:cNvSpPr/>
          <p:nvPr/>
        </p:nvSpPr>
        <p:spPr>
          <a:xfrm rot="3125219">
            <a:off x="-2578075" y="-8345181"/>
            <a:ext cx="7896440" cy="17284721"/>
          </a:xfrm>
          <a:prstGeom prst="rect">
            <a:avLst/>
          </a:prstGeom>
          <a:solidFill>
            <a:srgbClr val="45A1C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 name="Google Shape;12;p35"/>
          <p:cNvSpPr/>
          <p:nvPr/>
        </p:nvSpPr>
        <p:spPr>
          <a:xfrm>
            <a:off x="0" y="3459480"/>
            <a:ext cx="7696200" cy="6294119"/>
          </a:xfrm>
          <a:prstGeom prst="rtTriangle">
            <a:avLst/>
          </a:prstGeom>
          <a:solidFill>
            <a:srgbClr val="3261A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PSILON" type="tx">
  <p:cSld name="TITLE_AND_BODY">
    <p:spTree>
      <p:nvGrpSpPr>
        <p:cNvPr id="13" name="Shape 13"/>
        <p:cNvGrpSpPr/>
        <p:nvPr/>
      </p:nvGrpSpPr>
      <p:grpSpPr>
        <a:xfrm>
          <a:off x="0" y="0"/>
          <a:ext cx="0" cy="0"/>
          <a:chOff x="0" y="0"/>
          <a:chExt cx="0" cy="0"/>
        </a:xfrm>
      </p:grpSpPr>
      <p:sp>
        <p:nvSpPr>
          <p:cNvPr id="14" name="Google Shape;14;p3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lvl1pPr lvl="0" algn="l">
              <a:lnSpc>
                <a:spcPct val="100000"/>
              </a:lnSpc>
              <a:spcBef>
                <a:spcPts val="0"/>
              </a:spcBef>
              <a:spcAft>
                <a:spcPts val="0"/>
              </a:spcAft>
              <a:buClr>
                <a:schemeClr val="lt2"/>
              </a:buClr>
              <a:buSzPts val="4400"/>
              <a:buFont typeface="Arial"/>
              <a:buNone/>
              <a:defRPr sz="4400">
                <a:solidFill>
                  <a:schemeClr val="lt2"/>
                </a:solidFill>
                <a:latin typeface="Arial"/>
                <a:ea typeface="Arial"/>
                <a:cs typeface="Arial"/>
                <a:sym typeface="Aria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5" name="Google Shape;15;p36"/>
          <p:cNvSpPr txBox="1"/>
          <p:nvPr>
            <p:ph idx="1" type="body"/>
          </p:nvPr>
        </p:nvSpPr>
        <p:spPr>
          <a:xfrm>
            <a:off x="788652" y="1816873"/>
            <a:ext cx="10464801" cy="1130301"/>
          </a:xfrm>
          <a:prstGeom prst="rect">
            <a:avLst/>
          </a:prstGeom>
          <a:noFill/>
          <a:ln>
            <a:noFill/>
          </a:ln>
        </p:spPr>
        <p:txBody>
          <a:bodyPr anchorCtr="0" anchor="t" bIns="50800" lIns="50800" spcFirstLastPara="1" rIns="50800" wrap="square" tIns="50800">
            <a:noAutofit/>
          </a:bodyPr>
          <a:lstStyle>
            <a:lvl1pPr indent="-228600" lvl="0" marL="457200" algn="l">
              <a:lnSpc>
                <a:spcPct val="100000"/>
              </a:lnSpc>
              <a:spcBef>
                <a:spcPts val="0"/>
              </a:spcBef>
              <a:spcAft>
                <a:spcPts val="0"/>
              </a:spcAft>
              <a:buClr>
                <a:schemeClr val="lt2"/>
              </a:buClr>
              <a:buSzPts val="2800"/>
              <a:buFont typeface="Arial"/>
              <a:buNone/>
              <a:defRPr sz="2800">
                <a:solidFill>
                  <a:schemeClr val="lt2"/>
                </a:solidFill>
              </a:defRPr>
            </a:lvl1pPr>
            <a:lvl2pPr indent="-228600" lvl="1" marL="914400" algn="l">
              <a:lnSpc>
                <a:spcPct val="100000"/>
              </a:lnSpc>
              <a:spcBef>
                <a:spcPts val="0"/>
              </a:spcBef>
              <a:spcAft>
                <a:spcPts val="0"/>
              </a:spcAft>
              <a:buClr>
                <a:schemeClr val="lt2"/>
              </a:buClr>
              <a:buSzPts val="2800"/>
              <a:buFont typeface="Arial"/>
              <a:buNone/>
              <a:defRPr sz="2800">
                <a:solidFill>
                  <a:schemeClr val="lt2"/>
                </a:solidFill>
              </a:defRPr>
            </a:lvl2pPr>
            <a:lvl3pPr indent="-228600" lvl="2" marL="1371600" algn="l">
              <a:lnSpc>
                <a:spcPct val="100000"/>
              </a:lnSpc>
              <a:spcBef>
                <a:spcPts val="0"/>
              </a:spcBef>
              <a:spcAft>
                <a:spcPts val="0"/>
              </a:spcAft>
              <a:buClr>
                <a:schemeClr val="lt2"/>
              </a:buClr>
              <a:buSzPts val="2800"/>
              <a:buFont typeface="Arial"/>
              <a:buNone/>
              <a:defRPr sz="2800">
                <a:solidFill>
                  <a:schemeClr val="lt2"/>
                </a:solidFill>
              </a:defRPr>
            </a:lvl3pPr>
            <a:lvl4pPr indent="-228600" lvl="3" marL="1828800" algn="l">
              <a:lnSpc>
                <a:spcPct val="100000"/>
              </a:lnSpc>
              <a:spcBef>
                <a:spcPts val="0"/>
              </a:spcBef>
              <a:spcAft>
                <a:spcPts val="0"/>
              </a:spcAft>
              <a:buClr>
                <a:schemeClr val="lt2"/>
              </a:buClr>
              <a:buSzPts val="2800"/>
              <a:buFont typeface="Arial"/>
              <a:buNone/>
              <a:defRPr sz="2800">
                <a:solidFill>
                  <a:schemeClr val="lt2"/>
                </a:solidFill>
              </a:defRPr>
            </a:lvl4pPr>
            <a:lvl5pPr indent="-228600" lvl="4" marL="2286000" algn="l">
              <a:lnSpc>
                <a:spcPct val="100000"/>
              </a:lnSpc>
              <a:spcBef>
                <a:spcPts val="0"/>
              </a:spcBef>
              <a:spcAft>
                <a:spcPts val="0"/>
              </a:spcAft>
              <a:buClr>
                <a:schemeClr val="lt2"/>
              </a:buClr>
              <a:buSzPts val="2800"/>
              <a:buFont typeface="Arial"/>
              <a:buNone/>
              <a:defRPr sz="2800">
                <a:solidFill>
                  <a:schemeClr val="lt2"/>
                </a:solidFill>
              </a:defRPr>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16" name="Google Shape;16;p36"/>
          <p:cNvSpPr/>
          <p:nvPr/>
        </p:nvSpPr>
        <p:spPr>
          <a:xfrm>
            <a:off x="0" y="342294"/>
            <a:ext cx="360000" cy="1080000"/>
          </a:xfrm>
          <a:prstGeom prst="rect">
            <a:avLst/>
          </a:prstGeom>
          <a:solidFill>
            <a:srgbClr val="3261AB"/>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EE230C"/>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 name="Google Shape;17;p36"/>
          <p:cNvSpPr txBox="1"/>
          <p:nvPr/>
        </p:nvSpPr>
        <p:spPr>
          <a:xfrm>
            <a:off x="6328884" y="9296400"/>
            <a:ext cx="340259" cy="32430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1600"/>
              <a:buFont typeface="Helvetica Neue Light"/>
              <a:buNone/>
            </a:pPr>
            <a:fld id="{00000000-1234-1234-1234-123412341234}" type="slidenum">
              <a:rPr b="0" i="0" lang="ja-JP" sz="1600" u="none" cap="none" strike="noStrike">
                <a:solidFill>
                  <a:srgbClr val="000000"/>
                </a:solidFill>
                <a:latin typeface="Helvetica Neue Light"/>
                <a:ea typeface="Helvetica Neue Light"/>
                <a:cs typeface="Helvetica Neue Light"/>
                <a:sym typeface="Helvetica Neue Light"/>
              </a:rPr>
              <a:t>‹#›</a:t>
            </a:fld>
            <a:endParaRPr b="0" i="0" sz="16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34"/>
          <p:cNvSpPr txBox="1"/>
          <p:nvPr>
            <p:ph type="title"/>
          </p:nvPr>
        </p:nvSpPr>
        <p:spPr>
          <a:xfrm>
            <a:off x="952500" y="254000"/>
            <a:ext cx="11099800" cy="2159000"/>
          </a:xfrm>
          <a:prstGeom prst="rect">
            <a:avLst/>
          </a:prstGeom>
          <a:noFill/>
          <a:ln>
            <a:noFill/>
          </a:ln>
        </p:spPr>
        <p:txBody>
          <a:bodyPr anchorCtr="0" anchor="ctr" bIns="50800" lIns="50800" spcFirstLastPara="1" rIns="50800" wrap="square" tIns="50800">
            <a:normAutofit/>
          </a:bodyPr>
          <a:lstStyle>
            <a:lvl1pPr lvl="0"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9pPr>
          </a:lstStyle>
          <a:p/>
        </p:txBody>
      </p:sp>
      <p:sp>
        <p:nvSpPr>
          <p:cNvPr id="7" name="Google Shape;7;p34"/>
          <p:cNvSpPr txBox="1"/>
          <p:nvPr>
            <p:ph idx="1" type="body"/>
          </p:nvPr>
        </p:nvSpPr>
        <p:spPr>
          <a:xfrm>
            <a:off x="952500" y="2590800"/>
            <a:ext cx="11099800" cy="6286500"/>
          </a:xfrm>
          <a:prstGeom prst="rect">
            <a:avLst/>
          </a:prstGeom>
          <a:noFill/>
          <a:ln>
            <a:noFill/>
          </a:ln>
        </p:spPr>
        <p:txBody>
          <a:bodyPr anchorCtr="0" anchor="ctr" bIns="50800" lIns="50800" spcFirstLastPara="1" rIns="50800" wrap="square" tIns="50800">
            <a:normAutofit/>
          </a:bodyPr>
          <a:lstStyle>
            <a:lvl1pPr indent="-523240" lvl="0" marL="4572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indent="-523240" lvl="1" marL="9144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indent="-523239" lvl="2" marL="13716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indent="-523239" lvl="3" marL="18288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indent="-523239" lvl="4" marL="22860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indent="-523239" lvl="5" marL="27432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indent="-523239" lvl="6" marL="32004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indent="-523239" lvl="7" marL="36576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indent="-523240" lvl="8" marL="41148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8" name="Google Shape;8;p34"/>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7.png"/><Relationship Id="rId7"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3.png"/><Relationship Id="rId7"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24.png"/><Relationship Id="rId6" Type="http://schemas.openxmlformats.org/officeDocument/2006/relationships/image" Target="../media/image4.png"/><Relationship Id="rId7"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33.png"/><Relationship Id="rId5"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25.png"/><Relationship Id="rId5" Type="http://schemas.openxmlformats.org/officeDocument/2006/relationships/image" Target="../media/image27.png"/><Relationship Id="rId6"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5.png"/><Relationship Id="rId4" Type="http://schemas.openxmlformats.org/officeDocument/2006/relationships/image" Target="../media/image29.png"/><Relationship Id="rId5"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png"/><Relationship Id="rId4" Type="http://schemas.openxmlformats.org/officeDocument/2006/relationships/image" Target="../media/image28.png"/><Relationship Id="rId5" Type="http://schemas.openxmlformats.org/officeDocument/2006/relationships/image" Target="../media/image34.png"/><Relationship Id="rId6"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6.png"/><Relationship Id="rId4" Type="http://schemas.openxmlformats.org/officeDocument/2006/relationships/image" Target="../media/image39.png"/><Relationship Id="rId5" Type="http://schemas.openxmlformats.org/officeDocument/2006/relationships/image" Target="../media/image42.png"/><Relationship Id="rId6" Type="http://schemas.openxmlformats.org/officeDocument/2006/relationships/image" Target="../media/image41.png"/><Relationship Id="rId7"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8.png"/><Relationship Id="rId4" Type="http://schemas.openxmlformats.org/officeDocument/2006/relationships/image" Target="../media/image40.png"/><Relationship Id="rId5"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 name="Shape 21"/>
        <p:cNvGrpSpPr/>
        <p:nvPr/>
      </p:nvGrpSpPr>
      <p:grpSpPr>
        <a:xfrm>
          <a:off x="0" y="0"/>
          <a:ext cx="0" cy="0"/>
          <a:chOff x="0" y="0"/>
          <a:chExt cx="0" cy="0"/>
        </a:xfrm>
      </p:grpSpPr>
      <p:sp>
        <p:nvSpPr>
          <p:cNvPr id="22" name="Google Shape;22;p1"/>
          <p:cNvSpPr txBox="1"/>
          <p:nvPr/>
        </p:nvSpPr>
        <p:spPr>
          <a:xfrm>
            <a:off x="1025786" y="5206451"/>
            <a:ext cx="1642110" cy="53860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34400"/>
              <a:buFont typeface="Arial"/>
              <a:buNone/>
            </a:pPr>
            <a:r>
              <a:rPr b="1" i="0" lang="ja-JP" sz="34400" u="none" cap="none" strike="noStrike">
                <a:solidFill>
                  <a:schemeClr val="lt1"/>
                </a:solidFill>
                <a:latin typeface="Arial"/>
                <a:ea typeface="Arial"/>
                <a:cs typeface="Arial"/>
                <a:sym typeface="Arial"/>
              </a:rPr>
              <a:t>1</a:t>
            </a:r>
            <a:endParaRPr b="0" i="0" sz="34400" u="none" cap="none" strike="noStrike">
              <a:solidFill>
                <a:schemeClr val="lt1"/>
              </a:solidFill>
              <a:latin typeface="Arial"/>
              <a:ea typeface="Arial"/>
              <a:cs typeface="Arial"/>
              <a:sym typeface="Arial"/>
            </a:endParaRPr>
          </a:p>
        </p:txBody>
      </p:sp>
      <p:sp>
        <p:nvSpPr>
          <p:cNvPr id="23" name="Google Shape;23;p1"/>
          <p:cNvSpPr txBox="1"/>
          <p:nvPr/>
        </p:nvSpPr>
        <p:spPr>
          <a:xfrm>
            <a:off x="3155576" y="3864200"/>
            <a:ext cx="10464801" cy="1080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535353"/>
              </a:buClr>
              <a:buSzPts val="4400"/>
              <a:buFont typeface="Arial"/>
              <a:buNone/>
            </a:pPr>
            <a:r>
              <a:rPr b="1" i="0" lang="ja-JP" sz="4400" u="none" cap="none" strike="noStrike">
                <a:solidFill>
                  <a:srgbClr val="535353"/>
                </a:solidFill>
                <a:latin typeface="Arial"/>
                <a:ea typeface="Arial"/>
                <a:cs typeface="Arial"/>
                <a:sym typeface="Arial"/>
              </a:rPr>
              <a:t>シリーズ 大学の教授法1</a:t>
            </a:r>
            <a:endParaRPr b="1" i="0" sz="4400" u="none" cap="none" strike="noStrike">
              <a:solidFill>
                <a:srgbClr val="535353"/>
              </a:solidFill>
              <a:latin typeface="Arial"/>
              <a:ea typeface="Arial"/>
              <a:cs typeface="Arial"/>
              <a:sym typeface="Arial"/>
            </a:endParaRPr>
          </a:p>
        </p:txBody>
      </p:sp>
      <p:sp>
        <p:nvSpPr>
          <p:cNvPr id="24" name="Google Shape;24;p1"/>
          <p:cNvSpPr txBox="1"/>
          <p:nvPr/>
        </p:nvSpPr>
        <p:spPr>
          <a:xfrm>
            <a:off x="2086425" y="5193443"/>
            <a:ext cx="10464801" cy="1504120"/>
          </a:xfrm>
          <a:prstGeom prst="rect">
            <a:avLst/>
          </a:prstGeom>
          <a:no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chemeClr val="lt2"/>
              </a:buClr>
              <a:buSzPts val="8000"/>
              <a:buFont typeface="Arial"/>
              <a:buNone/>
            </a:pPr>
            <a:r>
              <a:rPr b="1" i="0" lang="ja-JP" sz="8000" u="none" cap="none" strike="noStrike">
                <a:solidFill>
                  <a:schemeClr val="lt2"/>
                </a:solidFill>
                <a:latin typeface="Arial"/>
                <a:ea typeface="Arial"/>
                <a:cs typeface="Arial"/>
                <a:sym typeface="Arial"/>
              </a:rPr>
              <a:t>授業設計</a:t>
            </a:r>
            <a:endParaRPr b="1" i="0" sz="8000" u="none" cap="none" strike="noStrike">
              <a:solidFill>
                <a:schemeClr val="lt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 name="Shape 28"/>
        <p:cNvGrpSpPr/>
        <p:nvPr/>
      </p:nvGrpSpPr>
      <p:grpSpPr>
        <a:xfrm>
          <a:off x="0" y="0"/>
          <a:ext cx="0" cy="0"/>
          <a:chOff x="0" y="0"/>
          <a:chExt cx="0" cy="0"/>
        </a:xfrm>
      </p:grpSpPr>
      <p:sp>
        <p:nvSpPr>
          <p:cNvPr id="29" name="Google Shape;29;p2"/>
          <p:cNvSpPr txBox="1"/>
          <p:nvPr>
            <p:ph type="title"/>
          </p:nvPr>
        </p:nvSpPr>
        <p:spPr>
          <a:xfrm>
            <a:off x="788652" y="342295"/>
            <a:ext cx="11997450"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シリーズ</a:t>
            </a:r>
            <a:r>
              <a:rPr b="1" lang="ja-JP" sz="4400">
                <a:latin typeface="Arial"/>
                <a:ea typeface="Arial"/>
                <a:cs typeface="Arial"/>
                <a:sym typeface="Arial"/>
              </a:rPr>
              <a:t> 大学の教授法1</a:t>
            </a:r>
            <a:r>
              <a:rPr b="1" lang="ja-JP">
                <a:latin typeface="Arial"/>
                <a:ea typeface="Arial"/>
                <a:cs typeface="Arial"/>
                <a:sym typeface="Arial"/>
              </a:rPr>
              <a:t> 「授業設計」</a:t>
            </a:r>
            <a:endParaRPr b="1" sz="4400">
              <a:solidFill>
                <a:schemeClr val="lt2"/>
              </a:solidFill>
              <a:latin typeface="Arial"/>
              <a:ea typeface="Arial"/>
              <a:cs typeface="Arial"/>
              <a:sym typeface="Arial"/>
            </a:endParaRPr>
          </a:p>
        </p:txBody>
      </p:sp>
      <p:sp>
        <p:nvSpPr>
          <p:cNvPr id="30" name="Google Shape;30;p2"/>
          <p:cNvSpPr txBox="1"/>
          <p:nvPr/>
        </p:nvSpPr>
        <p:spPr>
          <a:xfrm>
            <a:off x="788654" y="2774978"/>
            <a:ext cx="11307300" cy="416610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本資料は、中島英博編著（2016）『授業設計（シリーズ大学の教授法１）』（玉川大学出版部）の内容の一部を、</a:t>
            </a:r>
            <a:r>
              <a:rPr lang="ja-JP" sz="2400">
                <a:solidFill>
                  <a:schemeClr val="lt2"/>
                </a:solidFill>
              </a:rPr>
              <a:t>出版社ならびに編著者の許諾を得て、プレFDモデル研究会が要約して作成したものです。</a:t>
            </a:r>
            <a:endParaRPr sz="2400">
              <a:solidFill>
                <a:schemeClr val="lt2"/>
              </a:solidFill>
            </a:endParaRPr>
          </a:p>
          <a:p>
            <a:pPr indent="0" lvl="0" marL="0" marR="0" rtl="0" algn="l">
              <a:lnSpc>
                <a:spcPct val="100000"/>
              </a:lnSpc>
              <a:spcBef>
                <a:spcPts val="0"/>
              </a:spcBef>
              <a:spcAft>
                <a:spcPts val="0"/>
              </a:spcAft>
              <a:buClr>
                <a:schemeClr val="lt2"/>
              </a:buClr>
              <a:buSzPts val="2400"/>
              <a:buFont typeface="Arial"/>
              <a:buNone/>
            </a:pPr>
            <a:r>
              <a:t/>
            </a:r>
            <a:endParaRPr sz="2400">
              <a:solidFill>
                <a:schemeClr val="lt2"/>
              </a:solidFill>
            </a:endParaRPr>
          </a:p>
          <a:p>
            <a:pPr indent="0" lvl="0" marL="0" rtl="0" algn="l">
              <a:spcBef>
                <a:spcPts val="0"/>
              </a:spcBef>
              <a:spcAft>
                <a:spcPts val="0"/>
              </a:spcAft>
              <a:buClr>
                <a:schemeClr val="lt2"/>
              </a:buClr>
              <a:buSzPts val="2400"/>
              <a:buFont typeface="Arial"/>
              <a:buNone/>
            </a:pPr>
            <a:r>
              <a:rPr lang="ja-JP" sz="2400">
                <a:solidFill>
                  <a:schemeClr val="lt2"/>
                </a:solidFill>
              </a:rPr>
              <a:t>自学用教材として、学内での研修用教材としてご活用ください。</a:t>
            </a:r>
            <a:r>
              <a:rPr lang="ja-JP" sz="2400">
                <a:solidFill>
                  <a:schemeClr val="lt2"/>
                </a:solidFill>
              </a:rPr>
              <a:t>原作者のクレジット（作成元、資料タイトルなど）を表示し、かつ非営利目的であることを主な条件に、改変したり再配布したりすることができます。</a:t>
            </a:r>
            <a:endParaRPr>
              <a:solidFill>
                <a:schemeClr val="dk1"/>
              </a:solidFill>
            </a:endParaRPr>
          </a:p>
          <a:p>
            <a:pPr indent="0" lvl="0" marL="0" rtl="0" algn="l">
              <a:spcBef>
                <a:spcPts val="0"/>
              </a:spcBef>
              <a:spcAft>
                <a:spcPts val="0"/>
              </a:spcAft>
              <a:buClr>
                <a:schemeClr val="lt2"/>
              </a:buClr>
              <a:buSzPts val="2400"/>
              <a:buFont typeface="Arial"/>
              <a:buNone/>
            </a:pPr>
            <a:r>
              <a:rPr lang="ja-JP" sz="2400">
                <a:solidFill>
                  <a:schemeClr val="lt2"/>
                </a:solidFill>
              </a:rPr>
              <a:t> </a:t>
            </a:r>
            <a:endParaRPr sz="2400">
              <a:solidFill>
                <a:schemeClr val="lt2"/>
              </a:solidFill>
            </a:endParaRPr>
          </a:p>
          <a:p>
            <a:pPr indent="0" lvl="0" marL="0" rtl="0" algn="l">
              <a:spcBef>
                <a:spcPts val="0"/>
              </a:spcBef>
              <a:spcAft>
                <a:spcPts val="0"/>
              </a:spcAft>
              <a:buClr>
                <a:schemeClr val="lt2"/>
              </a:buClr>
              <a:buSzPts val="2400"/>
              <a:buFont typeface="Arial"/>
              <a:buNone/>
            </a:pPr>
            <a:r>
              <a:rPr lang="ja-JP" sz="2400">
                <a:solidFill>
                  <a:schemeClr val="lt2"/>
                </a:solidFill>
              </a:rPr>
              <a:t>本資料は、科学研究費基盤研究（B）「教学マネジメントの基盤となる大学院生向けプレFDモデルの構築に関する研究」（研究代表者：佐藤浩章、研究番号：20H01696、研究期間：2020~2024年）の助成を得て作成されました。</a:t>
            </a:r>
            <a:endParaRPr sz="2400">
              <a:solidFill>
                <a:schemeClr val="lt2"/>
              </a:solidFill>
            </a:endParaRPr>
          </a:p>
        </p:txBody>
      </p:sp>
      <p:sp>
        <p:nvSpPr>
          <p:cNvPr id="31" name="Google Shape;31;p2"/>
          <p:cNvSpPr txBox="1"/>
          <p:nvPr/>
        </p:nvSpPr>
        <p:spPr>
          <a:xfrm>
            <a:off x="908731" y="8430056"/>
            <a:ext cx="11187337" cy="718145"/>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作成元：プレFDモデル研究会</a:t>
            </a:r>
            <a:endParaRPr/>
          </a:p>
          <a:p>
            <a:pPr indent="0" lvl="0" marL="0" marR="0" rtl="0" algn="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作成日：2021年3月31日</a:t>
            </a:r>
            <a:endParaRPr/>
          </a:p>
        </p:txBody>
      </p:sp>
      <p:sp>
        <p:nvSpPr>
          <p:cNvPr id="32" name="Google Shape;32;p2"/>
          <p:cNvSpPr/>
          <p:nvPr/>
        </p:nvSpPr>
        <p:spPr>
          <a:xfrm>
            <a:off x="0" y="0"/>
            <a:ext cx="13004800" cy="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pic>
        <p:nvPicPr>
          <p:cNvPr descr="by-nc" id="33" name="Google Shape;33;p2"/>
          <p:cNvPicPr preferRelativeResize="0"/>
          <p:nvPr/>
        </p:nvPicPr>
        <p:blipFill rotWithShape="1">
          <a:blip r:embed="rId3">
            <a:alphaModFix/>
          </a:blip>
          <a:srcRect b="0" l="0" r="0" t="0"/>
          <a:stretch/>
        </p:blipFill>
        <p:spPr>
          <a:xfrm>
            <a:off x="788652" y="7923573"/>
            <a:ext cx="3509028" cy="12246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 name="Shape 37"/>
        <p:cNvGrpSpPr/>
        <p:nvPr/>
      </p:nvGrpSpPr>
      <p:grpSpPr>
        <a:xfrm>
          <a:off x="0" y="0"/>
          <a:ext cx="0" cy="0"/>
          <a:chOff x="0" y="0"/>
          <a:chExt cx="0" cy="0"/>
        </a:xfrm>
      </p:grpSpPr>
      <p:sp>
        <p:nvSpPr>
          <p:cNvPr id="38" name="Google Shape;38;p3"/>
          <p:cNvSpPr txBox="1"/>
          <p:nvPr>
            <p:ph type="title"/>
          </p:nvPr>
        </p:nvSpPr>
        <p:spPr>
          <a:xfrm>
            <a:off x="788652" y="342295"/>
            <a:ext cx="11997450"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シリーズ</a:t>
            </a:r>
            <a:r>
              <a:rPr b="1" lang="ja-JP" sz="4400">
                <a:latin typeface="Arial"/>
                <a:ea typeface="Arial"/>
                <a:cs typeface="Arial"/>
                <a:sym typeface="Arial"/>
              </a:rPr>
              <a:t> 大学の教授法1</a:t>
            </a:r>
            <a:r>
              <a:rPr b="1" lang="ja-JP">
                <a:latin typeface="Arial"/>
                <a:ea typeface="Arial"/>
                <a:cs typeface="Arial"/>
                <a:sym typeface="Arial"/>
              </a:rPr>
              <a:t> 「授業設計」</a:t>
            </a:r>
            <a:endParaRPr b="1" sz="4400">
              <a:solidFill>
                <a:schemeClr val="lt2"/>
              </a:solidFill>
              <a:latin typeface="Arial"/>
              <a:ea typeface="Arial"/>
              <a:cs typeface="Arial"/>
              <a:sym typeface="Arial"/>
            </a:endParaRPr>
          </a:p>
        </p:txBody>
      </p:sp>
      <p:sp>
        <p:nvSpPr>
          <p:cNvPr id="39" name="Google Shape;39;p3"/>
          <p:cNvSpPr/>
          <p:nvPr/>
        </p:nvSpPr>
        <p:spPr>
          <a:xfrm>
            <a:off x="691247" y="2060198"/>
            <a:ext cx="5508862" cy="3445251"/>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0" name="Google Shape;40;p3"/>
          <p:cNvSpPr/>
          <p:nvPr/>
        </p:nvSpPr>
        <p:spPr>
          <a:xfrm>
            <a:off x="6727592" y="2060199"/>
            <a:ext cx="5535910" cy="3445250"/>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 name="Google Shape;41;p3"/>
          <p:cNvSpPr/>
          <p:nvPr/>
        </p:nvSpPr>
        <p:spPr>
          <a:xfrm>
            <a:off x="691245" y="5982758"/>
            <a:ext cx="5508863" cy="3123142"/>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 name="Google Shape;42;p3"/>
          <p:cNvSpPr/>
          <p:nvPr/>
        </p:nvSpPr>
        <p:spPr>
          <a:xfrm>
            <a:off x="6727593" y="5982758"/>
            <a:ext cx="5535910" cy="3123142"/>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3" name="Google Shape;43;p3"/>
          <p:cNvSpPr txBox="1"/>
          <p:nvPr/>
        </p:nvSpPr>
        <p:spPr>
          <a:xfrm>
            <a:off x="2009386" y="2366931"/>
            <a:ext cx="2872581"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１</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授業設計を始める前に</a:t>
            </a:r>
            <a:endParaRPr b="0" i="0" sz="2000" u="none" cap="none" strike="noStrike">
              <a:solidFill>
                <a:schemeClr val="lt2"/>
              </a:solidFill>
              <a:latin typeface="Arial"/>
              <a:ea typeface="Arial"/>
              <a:cs typeface="Arial"/>
              <a:sym typeface="Arial"/>
            </a:endParaRPr>
          </a:p>
        </p:txBody>
      </p:sp>
      <p:sp>
        <p:nvSpPr>
          <p:cNvPr id="44" name="Google Shape;44;p3"/>
          <p:cNvSpPr txBox="1"/>
          <p:nvPr/>
        </p:nvSpPr>
        <p:spPr>
          <a:xfrm>
            <a:off x="7924473" y="2366931"/>
            <a:ext cx="3142144"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２</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授業の基本を身につける</a:t>
            </a:r>
            <a:endParaRPr b="0" i="0" sz="2000" u="none" cap="none" strike="noStrike">
              <a:solidFill>
                <a:schemeClr val="lt2"/>
              </a:solidFill>
              <a:latin typeface="Arial"/>
              <a:ea typeface="Arial"/>
              <a:cs typeface="Arial"/>
              <a:sym typeface="Arial"/>
            </a:endParaRPr>
          </a:p>
        </p:txBody>
      </p:sp>
      <p:sp>
        <p:nvSpPr>
          <p:cNvPr id="45" name="Google Shape;45;p3"/>
          <p:cNvSpPr txBox="1"/>
          <p:nvPr/>
        </p:nvSpPr>
        <p:spPr>
          <a:xfrm>
            <a:off x="8059255" y="6289490"/>
            <a:ext cx="2872581"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４</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授業設計のための資料</a:t>
            </a:r>
            <a:endParaRPr b="0" i="0" sz="2000" u="none" cap="none" strike="noStrike">
              <a:solidFill>
                <a:schemeClr val="lt2"/>
              </a:solidFill>
              <a:latin typeface="Arial"/>
              <a:ea typeface="Arial"/>
              <a:cs typeface="Arial"/>
              <a:sym typeface="Arial"/>
            </a:endParaRPr>
          </a:p>
        </p:txBody>
      </p:sp>
      <p:sp>
        <p:nvSpPr>
          <p:cNvPr id="46" name="Google Shape;46;p3"/>
          <p:cNvSpPr txBox="1"/>
          <p:nvPr/>
        </p:nvSpPr>
        <p:spPr>
          <a:xfrm>
            <a:off x="1747052" y="6289490"/>
            <a:ext cx="3397247"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３</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様々な授業設計に対応する</a:t>
            </a:r>
            <a:endParaRPr b="0" i="0" sz="2000" u="none" cap="none" strike="noStrike">
              <a:solidFill>
                <a:schemeClr val="lt2"/>
              </a:solidFill>
              <a:latin typeface="Arial"/>
              <a:ea typeface="Arial"/>
              <a:cs typeface="Arial"/>
              <a:sym typeface="Arial"/>
            </a:endParaRPr>
          </a:p>
        </p:txBody>
      </p:sp>
      <p:sp>
        <p:nvSpPr>
          <p:cNvPr id="47" name="Google Shape;47;p3"/>
          <p:cNvSpPr txBox="1"/>
          <p:nvPr/>
        </p:nvSpPr>
        <p:spPr>
          <a:xfrm>
            <a:off x="1369029" y="3334658"/>
            <a:ext cx="3831390" cy="748923"/>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1章 授業設計の利点を理解する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2章 授業設計の前提を理解する</a:t>
            </a:r>
            <a:endParaRPr b="1" i="0" sz="1600" u="none" cap="none" strike="noStrike">
              <a:solidFill>
                <a:srgbClr val="CACACA"/>
              </a:solidFill>
              <a:latin typeface="Arial"/>
              <a:ea typeface="Arial"/>
              <a:cs typeface="Arial"/>
              <a:sym typeface="Arial"/>
            </a:endParaRPr>
          </a:p>
        </p:txBody>
      </p:sp>
      <p:sp>
        <p:nvSpPr>
          <p:cNvPr id="48" name="Google Shape;48;p3"/>
          <p:cNvSpPr txBox="1"/>
          <p:nvPr/>
        </p:nvSpPr>
        <p:spPr>
          <a:xfrm>
            <a:off x="7637000" y="3296558"/>
            <a:ext cx="3831390" cy="1718419"/>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3章　学生の到達目標を設定する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4章　目標に対応した評価を行う</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5章　授業の進行と学習活動を設計する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6章　シラバスを作成する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7章　授業設計を見直して改善する</a:t>
            </a:r>
            <a:endParaRPr b="1" i="0" sz="1600" u="none" cap="none" strike="noStrike">
              <a:solidFill>
                <a:schemeClr val="lt2"/>
              </a:solidFill>
              <a:latin typeface="Arial"/>
              <a:ea typeface="Arial"/>
              <a:cs typeface="Arial"/>
              <a:sym typeface="Arial"/>
            </a:endParaRPr>
          </a:p>
        </p:txBody>
      </p:sp>
      <p:sp>
        <p:nvSpPr>
          <p:cNvPr id="49" name="Google Shape;49;p3"/>
          <p:cNvSpPr txBox="1"/>
          <p:nvPr/>
        </p:nvSpPr>
        <p:spPr>
          <a:xfrm>
            <a:off x="7637000" y="7123867"/>
            <a:ext cx="3831390" cy="107208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 目標の表現方法</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2 初回配布用シラバスの例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3 英文シラバスのための資料</a:t>
            </a:r>
            <a:endParaRPr b="1" i="0" sz="1600" u="none" cap="none" strike="noStrike">
              <a:solidFill>
                <a:srgbClr val="CACACA"/>
              </a:solidFill>
              <a:latin typeface="Arial"/>
              <a:ea typeface="Arial"/>
              <a:cs typeface="Arial"/>
              <a:sym typeface="Arial"/>
            </a:endParaRPr>
          </a:p>
        </p:txBody>
      </p:sp>
      <p:sp>
        <p:nvSpPr>
          <p:cNvPr id="50" name="Google Shape;50;p3"/>
          <p:cNvSpPr txBox="1"/>
          <p:nvPr/>
        </p:nvSpPr>
        <p:spPr>
          <a:xfrm>
            <a:off x="1369029" y="7257217"/>
            <a:ext cx="4267593" cy="1395254"/>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8章　  授業時間外の学習を充実させる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9章　  教材を準備する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10章　意欲や態度を育成する授業を設計する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11章　複数教員で授業を行う</a:t>
            </a:r>
            <a:endParaRPr b="1" i="0" sz="1600" u="none" cap="none" strike="noStrike">
              <a:solidFill>
                <a:srgbClr val="CACACA"/>
              </a:solidFill>
              <a:latin typeface="Arial"/>
              <a:ea typeface="Arial"/>
              <a:cs typeface="Arial"/>
              <a:sym typeface="Arial"/>
            </a:endParaRPr>
          </a:p>
        </p:txBody>
      </p:sp>
      <p:sp>
        <p:nvSpPr>
          <p:cNvPr id="51" name="Google Shape;51;p3"/>
          <p:cNvSpPr txBox="1"/>
          <p:nvPr/>
        </p:nvSpPr>
        <p:spPr>
          <a:xfrm>
            <a:off x="399250" y="1391300"/>
            <a:ext cx="12102300" cy="3489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rgbClr val="CACACA"/>
              </a:buClr>
              <a:buSzPts val="1600"/>
              <a:buFont typeface="Arial"/>
              <a:buNone/>
            </a:pPr>
            <a:r>
              <a:rPr b="0" i="0" lang="ja-JP" sz="1600" u="none" cap="none" strike="noStrike">
                <a:solidFill>
                  <a:srgbClr val="000000"/>
                </a:solidFill>
                <a:latin typeface="Arial"/>
                <a:ea typeface="Arial"/>
                <a:cs typeface="Arial"/>
                <a:sym typeface="Arial"/>
              </a:rPr>
              <a:t>黒</a:t>
            </a:r>
            <a:r>
              <a:rPr lang="ja-JP" sz="1600">
                <a:solidFill>
                  <a:srgbClr val="000000"/>
                </a:solidFill>
              </a:rPr>
              <a:t>太</a:t>
            </a:r>
            <a:r>
              <a:rPr b="0" i="0" lang="ja-JP" sz="1600" u="none" cap="none" strike="noStrike">
                <a:solidFill>
                  <a:srgbClr val="000000"/>
                </a:solidFill>
                <a:latin typeface="Arial"/>
                <a:ea typeface="Arial"/>
                <a:cs typeface="Arial"/>
                <a:sym typeface="Arial"/>
              </a:rPr>
              <a:t>字</a:t>
            </a:r>
            <a:r>
              <a:rPr lang="ja-JP" sz="1600">
                <a:solidFill>
                  <a:srgbClr val="000000"/>
                </a:solidFill>
              </a:rPr>
              <a:t>で記載された</a:t>
            </a:r>
            <a:r>
              <a:rPr b="0" i="0" lang="ja-JP" sz="1600" u="none" cap="none" strike="noStrike">
                <a:solidFill>
                  <a:srgbClr val="000000"/>
                </a:solidFill>
                <a:latin typeface="Arial"/>
                <a:ea typeface="Arial"/>
                <a:cs typeface="Arial"/>
                <a:sym typeface="Arial"/>
              </a:rPr>
              <a:t>章のみが要約されています。それ以外の章については、原著をお読みください。</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4"/>
          <p:cNvSpPr txBox="1"/>
          <p:nvPr>
            <p:ph idx="4294967295" type="title"/>
          </p:nvPr>
        </p:nvSpPr>
        <p:spPr>
          <a:xfrm>
            <a:off x="4577144" y="3341861"/>
            <a:ext cx="7988061" cy="1081087"/>
          </a:xfrm>
          <a:prstGeom prst="rect">
            <a:avLst/>
          </a:prstGeom>
          <a:noFill/>
          <a:ln>
            <a:noFill/>
          </a:ln>
        </p:spPr>
        <p:txBody>
          <a:bodyPr anchorCtr="0" anchor="ctr" bIns="50800" lIns="50800" spcFirstLastPara="1" rIns="50800" wrap="square" tIns="50800">
            <a:normAutofit fontScale="90000"/>
          </a:bodyPr>
          <a:lstStyle/>
          <a:p>
            <a:pPr indent="0" lvl="0" marL="0" rtl="0" algn="l">
              <a:lnSpc>
                <a:spcPct val="100000"/>
              </a:lnSpc>
              <a:spcBef>
                <a:spcPts val="0"/>
              </a:spcBef>
              <a:spcAft>
                <a:spcPts val="0"/>
              </a:spcAft>
              <a:buClr>
                <a:srgbClr val="535353"/>
              </a:buClr>
              <a:buSzPct val="100000"/>
              <a:buFont typeface="Arial"/>
              <a:buNone/>
            </a:pPr>
            <a:r>
              <a:rPr b="1" lang="ja-JP" sz="4400">
                <a:solidFill>
                  <a:srgbClr val="535353"/>
                </a:solidFill>
              </a:rPr>
              <a:t>３</a:t>
            </a:r>
            <a:r>
              <a:rPr b="1" lang="ja-JP" sz="4400">
                <a:solidFill>
                  <a:srgbClr val="535353"/>
                </a:solidFill>
                <a:latin typeface="Arial"/>
                <a:ea typeface="Arial"/>
                <a:cs typeface="Arial"/>
                <a:sym typeface="Arial"/>
              </a:rPr>
              <a:t>章 学生の到達目標を設定する</a:t>
            </a:r>
            <a:endParaRPr b="1" sz="4400">
              <a:solidFill>
                <a:srgbClr val="535353"/>
              </a:solidFill>
              <a:latin typeface="Arial"/>
              <a:ea typeface="Arial"/>
              <a:cs typeface="Arial"/>
              <a:sym typeface="Arial"/>
            </a:endParaRPr>
          </a:p>
        </p:txBody>
      </p:sp>
      <p:sp>
        <p:nvSpPr>
          <p:cNvPr id="57" name="Google Shape;57;p4"/>
          <p:cNvSpPr txBox="1"/>
          <p:nvPr/>
        </p:nvSpPr>
        <p:spPr>
          <a:xfrm>
            <a:off x="4577144" y="4660135"/>
            <a:ext cx="7579880" cy="1674930"/>
          </a:xfrm>
          <a:prstGeom prst="rect">
            <a:avLst/>
          </a:prstGeom>
          <a:noFill/>
          <a:ln>
            <a:noFill/>
          </a:ln>
        </p:spPr>
        <p:txBody>
          <a:bodyPr anchorCtr="0" anchor="t" bIns="50800" lIns="50800" spcFirstLastPara="1" rIns="50800" wrap="square" tIns="50800">
            <a:normAutofit/>
          </a:bodyPr>
          <a:lstStyle/>
          <a:p>
            <a:pPr indent="0" lvl="0" marL="0" marR="0" rtl="0" algn="l">
              <a:lnSpc>
                <a:spcPct val="12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到達目標の設定方法、学習成果の構造化について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する。適切な到達目標を設定すること</a:t>
            </a:r>
            <a:r>
              <a:rPr lang="ja-JP" sz="2400">
                <a:solidFill>
                  <a:schemeClr val="lt2"/>
                </a:solidFill>
              </a:rPr>
              <a:t>は、教員にとっても</a:t>
            </a:r>
            <a:r>
              <a:rPr b="0" i="0" lang="ja-JP" sz="2400" u="none" cap="none" strike="noStrike">
                <a:solidFill>
                  <a:schemeClr val="lt2"/>
                </a:solidFill>
                <a:latin typeface="Arial"/>
                <a:ea typeface="Arial"/>
                <a:cs typeface="Arial"/>
                <a:sym typeface="Arial"/>
              </a:rPr>
              <a:t>学生</a:t>
            </a:r>
            <a:r>
              <a:rPr lang="ja-JP" sz="2400">
                <a:solidFill>
                  <a:schemeClr val="lt2"/>
                </a:solidFill>
              </a:rPr>
              <a:t>にとっても</a:t>
            </a:r>
            <a:r>
              <a:rPr b="0" i="0" lang="ja-JP" sz="2400" u="none" cap="none" strike="noStrike">
                <a:solidFill>
                  <a:schemeClr val="lt2"/>
                </a:solidFill>
                <a:latin typeface="Arial"/>
                <a:ea typeface="Arial"/>
                <a:cs typeface="Arial"/>
                <a:sym typeface="Arial"/>
              </a:rPr>
              <a:t>重要な意味</a:t>
            </a:r>
            <a:r>
              <a:rPr lang="ja-JP" sz="2400">
                <a:solidFill>
                  <a:schemeClr val="lt2"/>
                </a:solidFill>
              </a:rPr>
              <a:t>がある</a:t>
            </a:r>
            <a:r>
              <a:rPr b="0" i="0" lang="ja-JP" sz="2400" u="none" cap="none" strike="noStrike">
                <a:solidFill>
                  <a:schemeClr val="lt2"/>
                </a:solidFill>
                <a:latin typeface="Arial"/>
                <a:ea typeface="Arial"/>
                <a:cs typeface="Arial"/>
                <a:sym typeface="Arial"/>
              </a:rPr>
              <a:t>。</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5"/>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３</a:t>
            </a:r>
            <a:r>
              <a:rPr b="1" lang="ja-JP">
                <a:latin typeface="Arial"/>
                <a:ea typeface="Arial"/>
                <a:cs typeface="Arial"/>
                <a:sym typeface="Arial"/>
              </a:rPr>
              <a:t>章 学生の到達目標を設定する①</a:t>
            </a:r>
            <a:endParaRPr/>
          </a:p>
        </p:txBody>
      </p:sp>
      <p:sp>
        <p:nvSpPr>
          <p:cNvPr id="63" name="Google Shape;63;p5"/>
          <p:cNvSpPr txBox="1"/>
          <p:nvPr/>
        </p:nvSpPr>
        <p:spPr>
          <a:xfrm>
            <a:off x="788651" y="1864271"/>
            <a:ext cx="11268670" cy="1718419"/>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2800"/>
              <a:buFont typeface="Arial"/>
              <a:buNone/>
            </a:pPr>
            <a:r>
              <a:rPr b="1" i="0" lang="ja-JP" sz="2800" u="none" cap="none" strike="noStrike">
                <a:solidFill>
                  <a:srgbClr val="535353"/>
                </a:solidFill>
                <a:latin typeface="Arial"/>
                <a:ea typeface="Arial"/>
                <a:cs typeface="Arial"/>
                <a:sym typeface="Arial"/>
              </a:rPr>
              <a:t>到達目標設定の意義</a:t>
            </a:r>
            <a:endParaRPr b="1" i="0" sz="28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到達目標を明示することにより学生の学習の指針が定まり、教員も授業内容がぶれることなく、さらに進行度合いの調整も可能になる。</a:t>
            </a:r>
            <a:endParaRPr b="0" i="0" sz="2000" u="none" cap="none" strike="noStrike">
              <a:solidFill>
                <a:srgbClr val="535353"/>
              </a:solidFill>
              <a:latin typeface="Arial"/>
              <a:ea typeface="Arial"/>
              <a:cs typeface="Arial"/>
              <a:sym typeface="Arial"/>
            </a:endParaRPr>
          </a:p>
        </p:txBody>
      </p:sp>
      <p:sp>
        <p:nvSpPr>
          <p:cNvPr id="64" name="Google Shape;64;p5"/>
          <p:cNvSpPr txBox="1"/>
          <p:nvPr/>
        </p:nvSpPr>
        <p:spPr>
          <a:xfrm>
            <a:off x="788651" y="4108117"/>
            <a:ext cx="11268600" cy="18726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2800"/>
              <a:buFont typeface="Arial"/>
              <a:buNone/>
            </a:pPr>
            <a:r>
              <a:rPr b="1" i="0" lang="ja-JP" sz="2800" u="none" cap="none" strike="noStrike">
                <a:solidFill>
                  <a:srgbClr val="535353"/>
                </a:solidFill>
                <a:latin typeface="Arial"/>
                <a:ea typeface="Arial"/>
                <a:cs typeface="Arial"/>
                <a:sym typeface="Arial"/>
              </a:rPr>
              <a:t>到達目標は明確かつ具体に</a:t>
            </a:r>
            <a:endParaRPr b="1" i="0" sz="28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必要となる到達目標は具体的に設定することで成績評価を容易にすることができる。明確にすることで学生も自己評価を行うことができ、教員とのズレも生じにくくなる。以下の</a:t>
            </a:r>
            <a:r>
              <a:rPr lang="ja-JP" sz="2000">
                <a:solidFill>
                  <a:srgbClr val="535353"/>
                </a:solidFill>
              </a:rPr>
              <a:t>３</a:t>
            </a:r>
            <a:r>
              <a:rPr b="0" i="0" lang="ja-JP" sz="2000" u="none" cap="none" strike="noStrike">
                <a:solidFill>
                  <a:srgbClr val="535353"/>
                </a:solidFill>
                <a:latin typeface="Arial"/>
                <a:ea typeface="Arial"/>
                <a:cs typeface="Arial"/>
                <a:sym typeface="Arial"/>
              </a:rPr>
              <a:t>つに注意して到達目標を設定</a:t>
            </a:r>
            <a:r>
              <a:rPr lang="ja-JP" sz="2000">
                <a:solidFill>
                  <a:srgbClr val="535353"/>
                </a:solidFill>
              </a:rPr>
              <a:t>する</a:t>
            </a:r>
            <a:r>
              <a:rPr b="0" i="0" lang="ja-JP" sz="2000" u="none" cap="none" strike="noStrike">
                <a:solidFill>
                  <a:srgbClr val="535353"/>
                </a:solidFill>
                <a:latin typeface="Arial"/>
                <a:ea typeface="Arial"/>
                <a:cs typeface="Arial"/>
                <a:sym typeface="Arial"/>
              </a:rPr>
              <a:t>。</a:t>
            </a:r>
            <a:endParaRPr b="0" i="0" sz="2000" u="none" cap="none" strike="noStrike">
              <a:solidFill>
                <a:srgbClr val="535353"/>
              </a:solidFill>
              <a:latin typeface="Arial"/>
              <a:ea typeface="Arial"/>
              <a:cs typeface="Arial"/>
              <a:sym typeface="Arial"/>
            </a:endParaRPr>
          </a:p>
        </p:txBody>
      </p:sp>
      <p:sp>
        <p:nvSpPr>
          <p:cNvPr id="65" name="Google Shape;65;p5"/>
          <p:cNvSpPr/>
          <p:nvPr/>
        </p:nvSpPr>
        <p:spPr>
          <a:xfrm>
            <a:off x="788651" y="6800754"/>
            <a:ext cx="3376949" cy="21962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6" name="Google Shape;66;p5"/>
          <p:cNvSpPr/>
          <p:nvPr/>
        </p:nvSpPr>
        <p:spPr>
          <a:xfrm>
            <a:off x="4813925" y="6802386"/>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7" name="Google Shape;67;p5"/>
          <p:cNvSpPr/>
          <p:nvPr/>
        </p:nvSpPr>
        <p:spPr>
          <a:xfrm>
            <a:off x="8839201" y="6786267"/>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 name="Google Shape;68;p5"/>
          <p:cNvSpPr txBox="1"/>
          <p:nvPr/>
        </p:nvSpPr>
        <p:spPr>
          <a:xfrm>
            <a:off x="1521735" y="7087282"/>
            <a:ext cx="1910781" cy="41036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1.主語を学生に</a:t>
            </a:r>
            <a:endParaRPr/>
          </a:p>
        </p:txBody>
      </p:sp>
      <p:sp>
        <p:nvSpPr>
          <p:cNvPr id="69" name="Google Shape;69;p5"/>
          <p:cNvSpPr txBox="1"/>
          <p:nvPr/>
        </p:nvSpPr>
        <p:spPr>
          <a:xfrm>
            <a:off x="5042866" y="7013557"/>
            <a:ext cx="2919069" cy="41036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2.学生の行動の形で記載</a:t>
            </a:r>
            <a:endParaRPr b="1" i="0" sz="2000" u="none" cap="none" strike="noStrike">
              <a:solidFill>
                <a:srgbClr val="535353"/>
              </a:solidFill>
              <a:latin typeface="Arial"/>
              <a:ea typeface="Arial"/>
              <a:cs typeface="Arial"/>
              <a:sym typeface="Arial"/>
            </a:endParaRPr>
          </a:p>
        </p:txBody>
      </p:sp>
      <p:sp>
        <p:nvSpPr>
          <p:cNvPr id="70" name="Google Shape;70;p5"/>
          <p:cNvSpPr txBox="1"/>
          <p:nvPr/>
        </p:nvSpPr>
        <p:spPr>
          <a:xfrm>
            <a:off x="9310996" y="6933392"/>
            <a:ext cx="2433358" cy="718145"/>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3.一つの文章で</a:t>
            </a:r>
            <a:endParaRPr b="1" i="0" sz="2000" u="none" cap="none" strike="noStrike">
              <a:solidFill>
                <a:srgbClr val="535353"/>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000"/>
              <a:buFont typeface="Arial"/>
              <a:buNone/>
            </a:pPr>
            <a:r>
              <a:rPr b="1" i="0" lang="ja-JP" sz="2000" u="none" cap="none" strike="noStrike">
                <a:solidFill>
                  <a:schemeClr val="lt1"/>
                </a:solidFill>
                <a:latin typeface="Arial"/>
                <a:ea typeface="Arial"/>
                <a:cs typeface="Arial"/>
                <a:sym typeface="Arial"/>
              </a:rPr>
              <a:t>3.</a:t>
            </a:r>
            <a:r>
              <a:rPr b="1" i="0" lang="ja-JP" sz="2000" u="none" cap="none" strike="noStrike">
                <a:solidFill>
                  <a:srgbClr val="535353"/>
                </a:solidFill>
                <a:latin typeface="Arial"/>
                <a:ea typeface="Arial"/>
                <a:cs typeface="Arial"/>
                <a:sym typeface="Arial"/>
              </a:rPr>
              <a:t>一つの目標を記載</a:t>
            </a:r>
            <a:endParaRPr/>
          </a:p>
        </p:txBody>
      </p:sp>
      <p:pic>
        <p:nvPicPr>
          <p:cNvPr id="71" name="Google Shape;71;p5"/>
          <p:cNvPicPr preferRelativeResize="0"/>
          <p:nvPr/>
        </p:nvPicPr>
        <p:blipFill rotWithShape="1">
          <a:blip r:embed="rId3">
            <a:alphaModFix/>
          </a:blip>
          <a:srcRect b="0" l="0" r="0" t="0"/>
          <a:stretch/>
        </p:blipFill>
        <p:spPr>
          <a:xfrm>
            <a:off x="9943396" y="7637899"/>
            <a:ext cx="1168558" cy="1168558"/>
          </a:xfrm>
          <a:prstGeom prst="rect">
            <a:avLst/>
          </a:prstGeom>
          <a:noFill/>
          <a:ln>
            <a:noFill/>
          </a:ln>
        </p:spPr>
      </p:pic>
      <p:pic>
        <p:nvPicPr>
          <p:cNvPr id="72" name="Google Shape;72;p5"/>
          <p:cNvPicPr preferRelativeResize="0"/>
          <p:nvPr/>
        </p:nvPicPr>
        <p:blipFill rotWithShape="1">
          <a:blip r:embed="rId4">
            <a:alphaModFix/>
          </a:blip>
          <a:srcRect b="0" l="0" r="0" t="0"/>
          <a:stretch/>
        </p:blipFill>
        <p:spPr>
          <a:xfrm>
            <a:off x="1890285" y="7632776"/>
            <a:ext cx="1173681" cy="1173681"/>
          </a:xfrm>
          <a:prstGeom prst="rect">
            <a:avLst/>
          </a:prstGeom>
          <a:noFill/>
          <a:ln>
            <a:noFill/>
          </a:ln>
        </p:spPr>
      </p:pic>
      <p:pic>
        <p:nvPicPr>
          <p:cNvPr id="73" name="Google Shape;73;p5"/>
          <p:cNvPicPr preferRelativeResize="0"/>
          <p:nvPr/>
        </p:nvPicPr>
        <p:blipFill rotWithShape="1">
          <a:blip r:embed="rId5">
            <a:alphaModFix/>
          </a:blip>
          <a:srcRect b="0" l="0" r="0" t="0"/>
          <a:stretch/>
        </p:blipFill>
        <p:spPr>
          <a:xfrm>
            <a:off x="5915536" y="7559003"/>
            <a:ext cx="1173729" cy="1173729"/>
          </a:xfrm>
          <a:prstGeom prst="rect">
            <a:avLst/>
          </a:prstGeom>
          <a:noFill/>
          <a:ln>
            <a:noFill/>
          </a:ln>
        </p:spPr>
      </p:pic>
      <p:sp>
        <p:nvSpPr>
          <p:cNvPr id="74" name="Google Shape;74;p5"/>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22-23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rgbClr val="535353"/>
              </a:buClr>
              <a:buSzPts val="4400"/>
              <a:buFont typeface="Arial"/>
              <a:buNone/>
            </a:pPr>
            <a:r>
              <a:rPr b="1" lang="ja-JP">
                <a:solidFill>
                  <a:srgbClr val="535353"/>
                </a:solidFill>
              </a:rPr>
              <a:t>３</a:t>
            </a:r>
            <a:r>
              <a:rPr b="1" lang="ja-JP">
                <a:solidFill>
                  <a:srgbClr val="535353"/>
                </a:solidFill>
                <a:latin typeface="Arial"/>
                <a:ea typeface="Arial"/>
                <a:cs typeface="Arial"/>
                <a:sym typeface="Arial"/>
              </a:rPr>
              <a:t>章 学生の到達目標を設定する②</a:t>
            </a:r>
            <a:endParaRPr/>
          </a:p>
        </p:txBody>
      </p:sp>
      <p:sp>
        <p:nvSpPr>
          <p:cNvPr id="80" name="Google Shape;80;p6"/>
          <p:cNvSpPr txBox="1"/>
          <p:nvPr/>
        </p:nvSpPr>
        <p:spPr>
          <a:xfrm>
            <a:off x="781438" y="1705155"/>
            <a:ext cx="11268670" cy="151836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rgbClr val="535353"/>
              </a:buClr>
              <a:buSzPts val="2800"/>
              <a:buFont typeface="Arial"/>
              <a:buNone/>
            </a:pPr>
            <a:r>
              <a:rPr b="1" i="0" lang="ja-JP" sz="2800" u="none" cap="none" strike="noStrike">
                <a:solidFill>
                  <a:srgbClr val="535353"/>
                </a:solidFill>
                <a:latin typeface="Arial"/>
                <a:ea typeface="Arial"/>
                <a:cs typeface="Arial"/>
                <a:sym typeface="Arial"/>
              </a:rPr>
              <a:t>到達目標を設定する</a:t>
            </a:r>
            <a:endParaRPr b="1" i="0" sz="2800" u="none" cap="none" strike="noStrike">
              <a:solidFill>
                <a:srgbClr val="535353"/>
              </a:solidFill>
              <a:latin typeface="Arial"/>
              <a:ea typeface="Arial"/>
              <a:cs typeface="Arial"/>
              <a:sym typeface="Arial"/>
            </a:endParaRPr>
          </a:p>
          <a:p>
            <a:pPr indent="0" lvl="0" marL="0" marR="0" rtl="0" algn="l">
              <a:lnSpc>
                <a:spcPct val="150000"/>
              </a:lnSpc>
              <a:spcBef>
                <a:spcPts val="1200"/>
              </a:spcBef>
              <a:spcAft>
                <a:spcPts val="0"/>
              </a:spcAft>
              <a:buClr>
                <a:srgbClr val="000000"/>
              </a:buClr>
              <a:buSzPts val="2000"/>
              <a:buFont typeface="Arial"/>
              <a:buNone/>
            </a:pPr>
            <a:r>
              <a:t/>
            </a:r>
            <a:endParaRPr b="1" i="0" sz="2000" u="none" cap="none" strike="noStrike">
              <a:solidFill>
                <a:srgbClr val="535353"/>
              </a:solidFill>
              <a:latin typeface="Arial"/>
              <a:ea typeface="Arial"/>
              <a:cs typeface="Arial"/>
              <a:sym typeface="Arial"/>
            </a:endParaRPr>
          </a:p>
        </p:txBody>
      </p:sp>
      <p:sp>
        <p:nvSpPr>
          <p:cNvPr id="81" name="Google Shape;81;p6"/>
          <p:cNvSpPr txBox="1"/>
          <p:nvPr/>
        </p:nvSpPr>
        <p:spPr>
          <a:xfrm>
            <a:off x="7704939" y="3355512"/>
            <a:ext cx="4103688" cy="102592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これら三つは連動するため、</a:t>
            </a:r>
            <a:endParaRPr b="0"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整合性を取る必要がある。</a:t>
            </a:r>
            <a:endParaRPr b="0" i="0" sz="2400" u="none" cap="none" strike="noStrike">
              <a:solidFill>
                <a:srgbClr val="535353"/>
              </a:solidFill>
              <a:latin typeface="Arial"/>
              <a:ea typeface="Arial"/>
              <a:cs typeface="Arial"/>
              <a:sym typeface="Arial"/>
            </a:endParaRPr>
          </a:p>
        </p:txBody>
      </p:sp>
      <p:sp>
        <p:nvSpPr>
          <p:cNvPr id="82" name="Google Shape;82;p6"/>
          <p:cNvSpPr txBox="1"/>
          <p:nvPr/>
        </p:nvSpPr>
        <p:spPr>
          <a:xfrm>
            <a:off x="781438" y="4914793"/>
            <a:ext cx="11268670" cy="902811"/>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rgbClr val="535353"/>
              </a:buClr>
              <a:buSzPts val="2800"/>
              <a:buFont typeface="Arial"/>
              <a:buNone/>
            </a:pPr>
            <a:r>
              <a:rPr b="1" i="0" lang="ja-JP" sz="2800" u="none" cap="none" strike="noStrike">
                <a:solidFill>
                  <a:srgbClr val="535353"/>
                </a:solidFill>
                <a:latin typeface="Arial"/>
                <a:ea typeface="Arial"/>
                <a:cs typeface="Arial"/>
                <a:sym typeface="Arial"/>
              </a:rPr>
              <a:t>到達目標を分類する</a:t>
            </a:r>
            <a:endParaRPr b="1" i="0" sz="2800" u="none" cap="none" strike="noStrike">
              <a:solidFill>
                <a:srgbClr val="535353"/>
              </a:solidFill>
              <a:latin typeface="Arial"/>
              <a:ea typeface="Arial"/>
              <a:cs typeface="Arial"/>
              <a:sym typeface="Arial"/>
            </a:endParaRPr>
          </a:p>
        </p:txBody>
      </p:sp>
      <p:sp>
        <p:nvSpPr>
          <p:cNvPr id="83" name="Google Shape;83;p6"/>
          <p:cNvSpPr txBox="1"/>
          <p:nvPr/>
        </p:nvSpPr>
        <p:spPr>
          <a:xfrm>
            <a:off x="7704939" y="6585915"/>
            <a:ext cx="4103700" cy="9339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段階をふまえて学習の内容と</a:t>
            </a:r>
            <a:endParaRPr b="0"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順序</a:t>
            </a:r>
            <a:r>
              <a:rPr lang="ja-JP" sz="2400">
                <a:solidFill>
                  <a:srgbClr val="535353"/>
                </a:solidFill>
              </a:rPr>
              <a:t>を</a:t>
            </a:r>
            <a:r>
              <a:rPr b="0" i="0" lang="ja-JP" sz="2400" u="none" cap="none" strike="noStrike">
                <a:solidFill>
                  <a:srgbClr val="535353"/>
                </a:solidFill>
                <a:latin typeface="Arial"/>
                <a:ea typeface="Arial"/>
                <a:cs typeface="Arial"/>
                <a:sym typeface="Arial"/>
              </a:rPr>
              <a:t>工夫する。</a:t>
            </a:r>
            <a:endParaRPr b="0" i="0" sz="2400" u="none" cap="none" strike="noStrike">
              <a:solidFill>
                <a:srgbClr val="535353"/>
              </a:solidFill>
              <a:latin typeface="Arial"/>
              <a:ea typeface="Arial"/>
              <a:cs typeface="Arial"/>
              <a:sym typeface="Arial"/>
            </a:endParaRPr>
          </a:p>
        </p:txBody>
      </p:sp>
      <p:sp>
        <p:nvSpPr>
          <p:cNvPr id="84" name="Google Shape;84;p6"/>
          <p:cNvSpPr txBox="1"/>
          <p:nvPr/>
        </p:nvSpPr>
        <p:spPr>
          <a:xfrm>
            <a:off x="4357297" y="8537211"/>
            <a:ext cx="2973571" cy="348813"/>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表7 ブルームの教育目標の分類</a:t>
            </a:r>
            <a:endParaRPr/>
          </a:p>
        </p:txBody>
      </p:sp>
      <p:graphicFrame>
        <p:nvGraphicFramePr>
          <p:cNvPr id="85" name="Google Shape;85;p6"/>
          <p:cNvGraphicFramePr/>
          <p:nvPr/>
        </p:nvGraphicFramePr>
        <p:xfrm>
          <a:off x="837745" y="5858923"/>
          <a:ext cx="3000000" cy="3000000"/>
        </p:xfrm>
        <a:graphic>
          <a:graphicData uri="http://schemas.openxmlformats.org/drawingml/2006/table">
            <a:tbl>
              <a:tblPr bandRow="1" firstRow="1">
                <a:noFill/>
                <a:tableStyleId>{C68C6DE7-A4D5-498B-960E-B4C383DC63D6}</a:tableStyleId>
              </a:tblPr>
              <a:tblGrid>
                <a:gridCol w="982275"/>
                <a:gridCol w="458025"/>
                <a:gridCol w="2032000"/>
                <a:gridCol w="1626825"/>
                <a:gridCol w="1394025"/>
              </a:tblGrid>
              <a:tr h="308425">
                <a:tc rowSpan="6">
                  <a:txBody>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高次</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a:t>
                      </a:r>
                      <a:endParaRPr b="0" i="0"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低次</a:t>
                      </a:r>
                      <a:endParaRPr b="0" i="0" sz="1600" u="none" cap="none" strike="noStrike">
                        <a:solidFill>
                          <a:srgbClr val="535353"/>
                        </a:solidFill>
                        <a:latin typeface="Arial"/>
                        <a:ea typeface="Arial"/>
                        <a:cs typeface="Arial"/>
                        <a:sym typeface="Arial"/>
                      </a:endParaRPr>
                    </a:p>
                  </a:txBody>
                  <a:tcPr marT="45725" marB="45725" marR="91450" marL="91450" anchor="ctr">
                    <a:lnR cap="flat" cmpd="sng" w="9525">
                      <a:solidFill>
                        <a:schemeClr val="lt1"/>
                      </a:solidFill>
                      <a:prstDash val="solid"/>
                      <a:round/>
                      <a:headEnd len="sm" w="sm" type="none"/>
                      <a:tailEnd len="sm" w="sm" type="none"/>
                    </a:lnR>
                    <a:lnB cap="flat" cmpd="sng" w="9525">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6</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評価</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B cap="flat" cmpd="sng" w="9525">
                      <a:solidFill>
                        <a:schemeClr val="lt1"/>
                      </a:solidFill>
                      <a:prstDash val="solid"/>
                      <a:round/>
                      <a:headEnd len="sm" w="sm" type="none"/>
                      <a:tailEnd len="sm" w="sm" type="none"/>
                    </a:lnB>
                    <a:solidFill>
                      <a:srgbClr val="F2F2F2"/>
                    </a:solidFill>
                  </a:tcPr>
                </a:tc>
              </a:tr>
              <a:tr h="308425">
                <a:tc vMerge="1"/>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5</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統合</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自然化</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個性化</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08425">
                <a:tc vMerge="1"/>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4</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分析</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分節化</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組織化</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r>
              <a:tr h="308425">
                <a:tc vMerge="1"/>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3</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応用</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精密化</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価値づけ</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08425">
                <a:tc vMerge="1"/>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2</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理解</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巧妙化</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反応</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r>
              <a:tr h="308425">
                <a:tc vMerge="1"/>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1</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知識</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模倣</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受け入れ</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32725">
                <a:tc gridSpan="2">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solidFill>
                      <a:srgbClr val="A5CAD7"/>
                    </a:solidFill>
                  </a:tcPr>
                </a:tc>
                <a:tc hMerge="1"/>
                <a:tc>
                  <a:txBody>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認知的領域</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精神運動的領域</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情意的領域</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solidFill>
                      <a:srgbClr val="A5CAD7"/>
                    </a:solidFill>
                  </a:tcPr>
                </a:tc>
              </a:tr>
            </a:tbl>
          </a:graphicData>
        </a:graphic>
      </p:graphicFrame>
      <p:sp>
        <p:nvSpPr>
          <p:cNvPr id="86" name="Google Shape;86;p6"/>
          <p:cNvSpPr txBox="1"/>
          <p:nvPr/>
        </p:nvSpPr>
        <p:spPr>
          <a:xfrm>
            <a:off x="5000102" y="8916557"/>
            <a:ext cx="2330766" cy="287258"/>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出所　梶田(2010)p.128より引用</a:t>
            </a:r>
            <a:endParaRPr/>
          </a:p>
        </p:txBody>
      </p:sp>
      <p:sp>
        <p:nvSpPr>
          <p:cNvPr id="87" name="Google Shape;87;p6"/>
          <p:cNvSpPr/>
          <p:nvPr/>
        </p:nvSpPr>
        <p:spPr>
          <a:xfrm>
            <a:off x="837744" y="2938069"/>
            <a:ext cx="1649357" cy="471924"/>
          </a:xfrm>
          <a:prstGeom prst="rect">
            <a:avLst/>
          </a:prstGeom>
          <a:solidFill>
            <a:srgbClr val="FFFFFF"/>
          </a:solidFill>
          <a:ln cap="flat" cmpd="sng" w="25400">
            <a:solidFill>
              <a:srgbClr val="3261A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8" name="Google Shape;88;p6"/>
          <p:cNvSpPr/>
          <p:nvPr/>
        </p:nvSpPr>
        <p:spPr>
          <a:xfrm>
            <a:off x="4259320" y="2943494"/>
            <a:ext cx="1649357" cy="471924"/>
          </a:xfrm>
          <a:prstGeom prst="rect">
            <a:avLst/>
          </a:prstGeom>
          <a:solidFill>
            <a:srgbClr val="FFFFFF"/>
          </a:solidFill>
          <a:ln cap="flat" cmpd="sng" w="25400">
            <a:solidFill>
              <a:srgbClr val="3261A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9" name="Google Shape;89;p6"/>
          <p:cNvSpPr/>
          <p:nvPr/>
        </p:nvSpPr>
        <p:spPr>
          <a:xfrm>
            <a:off x="2522841" y="4157442"/>
            <a:ext cx="1649357" cy="471924"/>
          </a:xfrm>
          <a:prstGeom prst="rect">
            <a:avLst/>
          </a:prstGeom>
          <a:solidFill>
            <a:srgbClr val="FFFFFF"/>
          </a:solidFill>
          <a:ln cap="flat" cmpd="sng" w="25400">
            <a:solidFill>
              <a:srgbClr val="3261A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0" name="Google Shape;90;p6"/>
          <p:cNvSpPr txBox="1"/>
          <p:nvPr/>
        </p:nvSpPr>
        <p:spPr>
          <a:xfrm>
            <a:off x="995573" y="2964905"/>
            <a:ext cx="1333698"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到達目標</a:t>
            </a:r>
            <a:endParaRPr b="0" i="0" sz="2400" u="none" cap="none" strike="noStrike">
              <a:solidFill>
                <a:srgbClr val="535353"/>
              </a:solidFill>
              <a:latin typeface="Arial"/>
              <a:ea typeface="Arial"/>
              <a:cs typeface="Arial"/>
              <a:sym typeface="Arial"/>
            </a:endParaRPr>
          </a:p>
        </p:txBody>
      </p:sp>
      <p:sp>
        <p:nvSpPr>
          <p:cNvPr id="91" name="Google Shape;91;p6"/>
          <p:cNvSpPr txBox="1"/>
          <p:nvPr/>
        </p:nvSpPr>
        <p:spPr>
          <a:xfrm>
            <a:off x="4417094" y="2952044"/>
            <a:ext cx="1333698"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学習評価</a:t>
            </a:r>
            <a:endParaRPr b="0" i="0" sz="2400" u="none" cap="none" strike="noStrike">
              <a:solidFill>
                <a:srgbClr val="535353"/>
              </a:solidFill>
              <a:latin typeface="Arial"/>
              <a:ea typeface="Arial"/>
              <a:cs typeface="Arial"/>
              <a:sym typeface="Arial"/>
            </a:endParaRPr>
          </a:p>
        </p:txBody>
      </p:sp>
      <p:sp>
        <p:nvSpPr>
          <p:cNvPr id="92" name="Google Shape;92;p6"/>
          <p:cNvSpPr txBox="1"/>
          <p:nvPr/>
        </p:nvSpPr>
        <p:spPr>
          <a:xfrm>
            <a:off x="2680414" y="4178224"/>
            <a:ext cx="1333698"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学習活動</a:t>
            </a:r>
            <a:endParaRPr b="0" i="0" sz="2400" u="none" cap="none" strike="noStrike">
              <a:solidFill>
                <a:srgbClr val="535353"/>
              </a:solidFill>
              <a:latin typeface="Arial"/>
              <a:ea typeface="Arial"/>
              <a:cs typeface="Arial"/>
              <a:sym typeface="Arial"/>
            </a:endParaRPr>
          </a:p>
        </p:txBody>
      </p:sp>
      <p:cxnSp>
        <p:nvCxnSpPr>
          <p:cNvPr id="93" name="Google Shape;93;p6"/>
          <p:cNvCxnSpPr/>
          <p:nvPr/>
        </p:nvCxnSpPr>
        <p:spPr>
          <a:xfrm>
            <a:off x="2774152" y="3002188"/>
            <a:ext cx="1146221" cy="0"/>
          </a:xfrm>
          <a:prstGeom prst="straightConnector1">
            <a:avLst/>
          </a:prstGeom>
          <a:noFill/>
          <a:ln cap="flat" cmpd="sng" w="25400">
            <a:solidFill>
              <a:srgbClr val="3261AB"/>
            </a:solidFill>
            <a:prstDash val="solid"/>
            <a:round/>
            <a:headEnd len="sm" w="sm" type="none"/>
            <a:tailEnd len="med" w="med" type="triangle"/>
          </a:ln>
        </p:spPr>
      </p:cxnSp>
      <p:cxnSp>
        <p:nvCxnSpPr>
          <p:cNvPr id="94" name="Google Shape;94;p6"/>
          <p:cNvCxnSpPr/>
          <p:nvPr/>
        </p:nvCxnSpPr>
        <p:spPr>
          <a:xfrm rot="10800000">
            <a:off x="2774152" y="3316277"/>
            <a:ext cx="1146221" cy="0"/>
          </a:xfrm>
          <a:prstGeom prst="straightConnector1">
            <a:avLst/>
          </a:prstGeom>
          <a:noFill/>
          <a:ln cap="flat" cmpd="sng" w="25400">
            <a:solidFill>
              <a:srgbClr val="3261AB"/>
            </a:solidFill>
            <a:prstDash val="solid"/>
            <a:round/>
            <a:headEnd len="sm" w="sm" type="none"/>
            <a:tailEnd len="med" w="med" type="triangle"/>
          </a:ln>
        </p:spPr>
      </p:cxnSp>
      <p:cxnSp>
        <p:nvCxnSpPr>
          <p:cNvPr id="95" name="Google Shape;95;p6"/>
          <p:cNvCxnSpPr/>
          <p:nvPr/>
        </p:nvCxnSpPr>
        <p:spPr>
          <a:xfrm>
            <a:off x="1673348" y="3723243"/>
            <a:ext cx="562953" cy="451107"/>
          </a:xfrm>
          <a:prstGeom prst="straightConnector1">
            <a:avLst/>
          </a:prstGeom>
          <a:noFill/>
          <a:ln cap="flat" cmpd="sng" w="25400">
            <a:solidFill>
              <a:srgbClr val="3261AB"/>
            </a:solidFill>
            <a:prstDash val="solid"/>
            <a:round/>
            <a:headEnd len="sm" w="sm" type="none"/>
            <a:tailEnd len="med" w="med" type="triangle"/>
          </a:ln>
        </p:spPr>
      </p:cxnSp>
      <p:cxnSp>
        <p:nvCxnSpPr>
          <p:cNvPr id="96" name="Google Shape;96;p6"/>
          <p:cNvCxnSpPr/>
          <p:nvPr/>
        </p:nvCxnSpPr>
        <p:spPr>
          <a:xfrm rot="10800000">
            <a:off x="1927659" y="3618133"/>
            <a:ext cx="437096" cy="340709"/>
          </a:xfrm>
          <a:prstGeom prst="straightConnector1">
            <a:avLst/>
          </a:prstGeom>
          <a:noFill/>
          <a:ln cap="flat" cmpd="sng" w="25400">
            <a:solidFill>
              <a:srgbClr val="3261AB"/>
            </a:solidFill>
            <a:prstDash val="solid"/>
            <a:round/>
            <a:headEnd len="sm" w="sm" type="none"/>
            <a:tailEnd len="med" w="med" type="triangle"/>
          </a:ln>
        </p:spPr>
      </p:cxnSp>
      <p:cxnSp>
        <p:nvCxnSpPr>
          <p:cNvPr id="97" name="Google Shape;97;p6"/>
          <p:cNvCxnSpPr/>
          <p:nvPr/>
        </p:nvCxnSpPr>
        <p:spPr>
          <a:xfrm flipH="1" rot="10800000">
            <a:off x="4396312" y="3714874"/>
            <a:ext cx="636634" cy="511167"/>
          </a:xfrm>
          <a:prstGeom prst="straightConnector1">
            <a:avLst/>
          </a:prstGeom>
          <a:noFill/>
          <a:ln cap="flat" cmpd="sng" w="25400">
            <a:solidFill>
              <a:srgbClr val="3261AB"/>
            </a:solidFill>
            <a:prstDash val="solid"/>
            <a:round/>
            <a:headEnd len="sm" w="sm" type="none"/>
            <a:tailEnd len="med" w="med" type="triangle"/>
          </a:ln>
        </p:spPr>
      </p:cxnSp>
      <p:cxnSp>
        <p:nvCxnSpPr>
          <p:cNvPr id="98" name="Google Shape;98;p6"/>
          <p:cNvCxnSpPr/>
          <p:nvPr/>
        </p:nvCxnSpPr>
        <p:spPr>
          <a:xfrm flipH="1">
            <a:off x="4354786" y="3640273"/>
            <a:ext cx="409930" cy="346180"/>
          </a:xfrm>
          <a:prstGeom prst="straightConnector1">
            <a:avLst/>
          </a:prstGeom>
          <a:noFill/>
          <a:ln cap="flat" cmpd="sng" w="25400">
            <a:solidFill>
              <a:srgbClr val="3261AB"/>
            </a:solidFill>
            <a:prstDash val="solid"/>
            <a:round/>
            <a:headEnd len="sm" w="sm" type="none"/>
            <a:tailEnd len="med" w="med" type="triangle"/>
          </a:ln>
        </p:spPr>
      </p:cxnSp>
      <p:sp>
        <p:nvSpPr>
          <p:cNvPr id="99" name="Google Shape;99;p6"/>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24-28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7"/>
          <p:cNvSpPr txBox="1"/>
          <p:nvPr/>
        </p:nvSpPr>
        <p:spPr>
          <a:xfrm>
            <a:off x="781438" y="2377594"/>
            <a:ext cx="11268670" cy="279563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2800"/>
              <a:buFont typeface="Arial"/>
              <a:buNone/>
            </a:pPr>
            <a:r>
              <a:rPr b="1" i="0" lang="ja-JP" sz="2800" u="none" cap="none" strike="noStrike">
                <a:solidFill>
                  <a:srgbClr val="535353"/>
                </a:solidFill>
                <a:latin typeface="Arial"/>
                <a:ea typeface="Arial"/>
                <a:cs typeface="Arial"/>
                <a:sym typeface="Arial"/>
              </a:rPr>
              <a:t>目標間の構造の考え方　</a:t>
            </a:r>
            <a:r>
              <a:rPr b="0" i="0" lang="ja-JP" sz="1200" u="none" cap="none" strike="noStrike">
                <a:solidFill>
                  <a:srgbClr val="535353"/>
                </a:solidFill>
                <a:latin typeface="Arial"/>
                <a:ea typeface="Arial"/>
                <a:cs typeface="Arial"/>
                <a:sym typeface="Arial"/>
              </a:rPr>
              <a:t>中井ほか (2003)</a:t>
            </a:r>
            <a:endParaRPr b="1" i="0" sz="12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目標間の構造を考えるためには以下のような取り組み方がある。</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1. 最終目標から逆算し、中小目標を明示していく。</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2. 行動目標のリストアップを行なう。</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　</a:t>
            </a:r>
            <a:r>
              <a:rPr b="0" i="0" lang="ja-JP" sz="1800" u="none" cap="none" strike="noStrike">
                <a:solidFill>
                  <a:srgbClr val="535353"/>
                </a:solidFill>
                <a:latin typeface="Arial"/>
                <a:ea typeface="Arial"/>
                <a:cs typeface="Arial"/>
                <a:sym typeface="Arial"/>
              </a:rPr>
              <a:t>… 2単位の授業で20~50の行動目標をリストアップした後3~5つの大きな目標にしていく</a:t>
            </a:r>
            <a:endParaRPr b="0" i="0" sz="1800" u="none" cap="none" strike="noStrike">
              <a:solidFill>
                <a:srgbClr val="535353"/>
              </a:solidFill>
              <a:latin typeface="Arial"/>
              <a:ea typeface="Arial"/>
              <a:cs typeface="Arial"/>
              <a:sym typeface="Arial"/>
            </a:endParaRPr>
          </a:p>
        </p:txBody>
      </p:sp>
      <p:sp>
        <p:nvSpPr>
          <p:cNvPr id="105" name="Google Shape;105;p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３</a:t>
            </a:r>
            <a:r>
              <a:rPr b="1" lang="ja-JP">
                <a:latin typeface="Arial"/>
                <a:ea typeface="Arial"/>
                <a:cs typeface="Arial"/>
                <a:sym typeface="Arial"/>
              </a:rPr>
              <a:t>章 学生の到達目標を設定する③</a:t>
            </a:r>
            <a:endParaRPr/>
          </a:p>
        </p:txBody>
      </p:sp>
      <p:sp>
        <p:nvSpPr>
          <p:cNvPr id="106" name="Google Shape;106;p7"/>
          <p:cNvSpPr txBox="1"/>
          <p:nvPr/>
        </p:nvSpPr>
        <p:spPr>
          <a:xfrm>
            <a:off x="781438" y="5663840"/>
            <a:ext cx="11268600" cy="24114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rgbClr val="535353"/>
              </a:buClr>
              <a:buSzPts val="2800"/>
              <a:buFont typeface="Arial"/>
              <a:buNone/>
            </a:pPr>
            <a:r>
              <a:rPr b="1" i="0" lang="ja-JP" sz="2800" u="none" cap="none" strike="noStrike">
                <a:solidFill>
                  <a:srgbClr val="535353"/>
                </a:solidFill>
                <a:latin typeface="Arial"/>
                <a:ea typeface="Arial"/>
                <a:cs typeface="Arial"/>
                <a:sym typeface="Arial"/>
              </a:rPr>
              <a:t>行動目標の限界に注意</a:t>
            </a:r>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学生にとって機械的で表面的な目標達成が至上命題となり、深い学習につながらないなどの</a:t>
            </a:r>
            <a:r>
              <a:rPr lang="ja-JP" sz="2000">
                <a:solidFill>
                  <a:srgbClr val="535353"/>
                </a:solidFill>
              </a:rPr>
              <a:t>限界</a:t>
            </a:r>
            <a:r>
              <a:rPr b="0" i="0" lang="ja-JP" sz="2000" u="none" cap="none" strike="noStrike">
                <a:solidFill>
                  <a:srgbClr val="535353"/>
                </a:solidFill>
                <a:latin typeface="Arial"/>
                <a:ea typeface="Arial"/>
                <a:cs typeface="Arial"/>
                <a:sym typeface="Arial"/>
              </a:rPr>
              <a:t>も存在する。</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そのため</a:t>
            </a:r>
            <a:r>
              <a:rPr lang="ja-JP" sz="2000">
                <a:solidFill>
                  <a:srgbClr val="535353"/>
                </a:solidFill>
              </a:rPr>
              <a:t>、「理解する」や「価値を高める」といった、</a:t>
            </a:r>
            <a:r>
              <a:rPr b="0" i="0" lang="ja-JP" sz="2000" u="none" cap="none" strike="noStrike">
                <a:solidFill>
                  <a:srgbClr val="535353"/>
                </a:solidFill>
                <a:latin typeface="Arial"/>
                <a:ea typeface="Arial"/>
                <a:cs typeface="Arial"/>
                <a:sym typeface="Arial"/>
              </a:rPr>
              <a:t>測定困難な目標であっても敬遠しすぎないことが必要である。</a:t>
            </a:r>
            <a:endParaRPr b="0" i="0" sz="2000" u="none" cap="none" strike="noStrike">
              <a:solidFill>
                <a:srgbClr val="535353"/>
              </a:solidFill>
              <a:latin typeface="Arial"/>
              <a:ea typeface="Arial"/>
              <a:cs typeface="Arial"/>
              <a:sym typeface="Arial"/>
            </a:endParaRPr>
          </a:p>
        </p:txBody>
      </p:sp>
      <p:sp>
        <p:nvSpPr>
          <p:cNvPr id="107" name="Google Shape;107;p7"/>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28-32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8"/>
          <p:cNvSpPr txBox="1"/>
          <p:nvPr/>
        </p:nvSpPr>
        <p:spPr>
          <a:xfrm>
            <a:off x="4577144" y="3341861"/>
            <a:ext cx="7988061" cy="1081087"/>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rgbClr val="535353"/>
              </a:buClr>
              <a:buSzPts val="4100"/>
              <a:buFont typeface="Arial"/>
              <a:buNone/>
            </a:pPr>
            <a:r>
              <a:rPr b="1" lang="ja-JP" sz="4100">
                <a:solidFill>
                  <a:srgbClr val="535353"/>
                </a:solidFill>
              </a:rPr>
              <a:t>４</a:t>
            </a:r>
            <a:r>
              <a:rPr b="1" i="0" lang="ja-JP" sz="4100" u="none" cap="none" strike="noStrike">
                <a:solidFill>
                  <a:srgbClr val="535353"/>
                </a:solidFill>
                <a:latin typeface="Arial"/>
                <a:ea typeface="Arial"/>
                <a:cs typeface="Arial"/>
                <a:sym typeface="Arial"/>
              </a:rPr>
              <a:t>章 目標に対応した評価を行う</a:t>
            </a:r>
            <a:endParaRPr b="1" i="0" sz="4100" u="none" cap="none" strike="noStrike">
              <a:solidFill>
                <a:srgbClr val="535353"/>
              </a:solidFill>
              <a:latin typeface="Arial"/>
              <a:ea typeface="Arial"/>
              <a:cs typeface="Arial"/>
              <a:sym typeface="Arial"/>
            </a:endParaRPr>
          </a:p>
        </p:txBody>
      </p:sp>
      <p:sp>
        <p:nvSpPr>
          <p:cNvPr id="113" name="Google Shape;113;p8"/>
          <p:cNvSpPr txBox="1"/>
          <p:nvPr/>
        </p:nvSpPr>
        <p:spPr>
          <a:xfrm>
            <a:off x="4577150" y="4660125"/>
            <a:ext cx="7789200" cy="1674900"/>
          </a:xfrm>
          <a:prstGeom prst="rect">
            <a:avLst/>
          </a:prstGeom>
          <a:noFill/>
          <a:ln>
            <a:noFill/>
          </a:ln>
        </p:spPr>
        <p:txBody>
          <a:bodyPr anchorCtr="0" anchor="t" bIns="50800" lIns="50800" spcFirstLastPara="1" rIns="50800" wrap="square" tIns="50800">
            <a:noAutofit/>
          </a:bodyPr>
          <a:lstStyle/>
          <a:p>
            <a:pPr indent="0" lvl="0" marL="0" marR="0" rtl="0" algn="l">
              <a:lnSpc>
                <a:spcPct val="12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評価の目的を確認した上で、</a:t>
            </a:r>
            <a:r>
              <a:rPr lang="ja-JP" sz="2400">
                <a:solidFill>
                  <a:schemeClr val="lt2"/>
                </a:solidFill>
              </a:rPr>
              <a:t>目標に対応した</a:t>
            </a:r>
            <a:r>
              <a:rPr b="0" i="0" lang="ja-JP" sz="2400" u="none" cap="none" strike="noStrike">
                <a:solidFill>
                  <a:schemeClr val="lt2"/>
                </a:solidFill>
                <a:latin typeface="Arial"/>
                <a:ea typeface="Arial"/>
                <a:cs typeface="Arial"/>
                <a:sym typeface="Arial"/>
              </a:rPr>
              <a:t>成績評価の設計方法、評価のための課題設定について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9"/>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４</a:t>
            </a:r>
            <a:r>
              <a:rPr b="1" lang="ja-JP">
                <a:latin typeface="Arial"/>
                <a:ea typeface="Arial"/>
                <a:cs typeface="Arial"/>
                <a:sym typeface="Arial"/>
              </a:rPr>
              <a:t>章 目標に対応した評価を行う①</a:t>
            </a:r>
            <a:endParaRPr b="1">
              <a:latin typeface="Arial"/>
              <a:ea typeface="Arial"/>
              <a:cs typeface="Arial"/>
              <a:sym typeface="Arial"/>
            </a:endParaRPr>
          </a:p>
        </p:txBody>
      </p:sp>
      <p:sp>
        <p:nvSpPr>
          <p:cNvPr id="119" name="Google Shape;119;p9"/>
          <p:cNvSpPr/>
          <p:nvPr/>
        </p:nvSpPr>
        <p:spPr>
          <a:xfrm>
            <a:off x="266603" y="3817859"/>
            <a:ext cx="4018901" cy="4019681"/>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20" name="Google Shape;120;p9"/>
          <p:cNvSpPr txBox="1"/>
          <p:nvPr/>
        </p:nvSpPr>
        <p:spPr>
          <a:xfrm>
            <a:off x="1144651" y="4142214"/>
            <a:ext cx="2369239" cy="53347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1. 診断的評価</a:t>
            </a:r>
            <a:endParaRPr b="1" i="0" sz="2800" u="none" cap="none" strike="noStrike">
              <a:solidFill>
                <a:schemeClr val="lt2"/>
              </a:solidFill>
              <a:latin typeface="Arial"/>
              <a:ea typeface="Arial"/>
              <a:cs typeface="Arial"/>
              <a:sym typeface="Arial"/>
            </a:endParaRPr>
          </a:p>
        </p:txBody>
      </p:sp>
      <p:sp>
        <p:nvSpPr>
          <p:cNvPr id="121" name="Google Shape;121;p9"/>
          <p:cNvSpPr/>
          <p:nvPr/>
        </p:nvSpPr>
        <p:spPr>
          <a:xfrm>
            <a:off x="4506599" y="3814133"/>
            <a:ext cx="4018901" cy="4019681"/>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22" name="Google Shape;122;p9"/>
          <p:cNvSpPr txBox="1"/>
          <p:nvPr/>
        </p:nvSpPr>
        <p:spPr>
          <a:xfrm>
            <a:off x="5317780" y="4142213"/>
            <a:ext cx="2369239" cy="53347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2. 形成的評価</a:t>
            </a:r>
            <a:endParaRPr b="1" i="0" sz="2800" u="none" cap="none" strike="noStrike">
              <a:solidFill>
                <a:schemeClr val="lt2"/>
              </a:solidFill>
              <a:latin typeface="Arial"/>
              <a:ea typeface="Arial"/>
              <a:cs typeface="Arial"/>
              <a:sym typeface="Arial"/>
            </a:endParaRPr>
          </a:p>
        </p:txBody>
      </p:sp>
      <p:sp>
        <p:nvSpPr>
          <p:cNvPr id="123" name="Google Shape;123;p9"/>
          <p:cNvSpPr/>
          <p:nvPr/>
        </p:nvSpPr>
        <p:spPr>
          <a:xfrm>
            <a:off x="8746595" y="3814133"/>
            <a:ext cx="4018901" cy="4019681"/>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24" name="Google Shape;124;p9"/>
          <p:cNvSpPr txBox="1"/>
          <p:nvPr/>
        </p:nvSpPr>
        <p:spPr>
          <a:xfrm>
            <a:off x="9491998" y="4142213"/>
            <a:ext cx="2369239" cy="53347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3. 総括的評価</a:t>
            </a:r>
            <a:endParaRPr/>
          </a:p>
        </p:txBody>
      </p:sp>
      <p:sp>
        <p:nvSpPr>
          <p:cNvPr id="125" name="Google Shape;125;p9"/>
          <p:cNvSpPr txBox="1"/>
          <p:nvPr/>
        </p:nvSpPr>
        <p:spPr>
          <a:xfrm>
            <a:off x="1270000" y="2511043"/>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評価の種類</a:t>
            </a:r>
            <a:endParaRPr b="1" i="0" sz="3200" u="none" cap="none" strike="noStrike">
              <a:solidFill>
                <a:schemeClr val="lt2"/>
              </a:solidFill>
              <a:latin typeface="Arial"/>
              <a:ea typeface="Arial"/>
              <a:cs typeface="Arial"/>
              <a:sym typeface="Arial"/>
            </a:endParaRPr>
          </a:p>
        </p:txBody>
      </p:sp>
      <p:sp>
        <p:nvSpPr>
          <p:cNvPr id="126" name="Google Shape;126;p9"/>
          <p:cNvSpPr txBox="1"/>
          <p:nvPr/>
        </p:nvSpPr>
        <p:spPr>
          <a:xfrm>
            <a:off x="8892055" y="5027110"/>
            <a:ext cx="3483985" cy="1718419"/>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授業終了時</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到達目標に到達したか確認</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最終試験や成績判定</a:t>
            </a:r>
            <a:endParaRPr b="0" i="0" sz="2000" u="none" cap="none" strike="noStrike">
              <a:solidFill>
                <a:schemeClr val="lt2"/>
              </a:solidFill>
              <a:latin typeface="Arial"/>
              <a:ea typeface="Arial"/>
              <a:cs typeface="Arial"/>
              <a:sym typeface="Arial"/>
            </a:endParaRPr>
          </a:p>
        </p:txBody>
      </p:sp>
      <p:sp>
        <p:nvSpPr>
          <p:cNvPr id="127" name="Google Shape;127;p9"/>
          <p:cNvSpPr txBox="1"/>
          <p:nvPr/>
        </p:nvSpPr>
        <p:spPr>
          <a:xfrm>
            <a:off x="4652059" y="5027110"/>
            <a:ext cx="3873441" cy="1718419"/>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授業進行中</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到達目標に沿った成果の確認</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クイズや小テストなど</a:t>
            </a:r>
            <a:endParaRPr b="0" i="0" sz="2000" u="none" cap="none" strike="noStrike">
              <a:solidFill>
                <a:schemeClr val="lt2"/>
              </a:solidFill>
              <a:latin typeface="Arial"/>
              <a:ea typeface="Arial"/>
              <a:cs typeface="Arial"/>
              <a:sym typeface="Arial"/>
            </a:endParaRPr>
          </a:p>
        </p:txBody>
      </p:sp>
      <p:sp>
        <p:nvSpPr>
          <p:cNvPr id="128" name="Google Shape;128;p9"/>
          <p:cNvSpPr txBox="1"/>
          <p:nvPr/>
        </p:nvSpPr>
        <p:spPr>
          <a:xfrm>
            <a:off x="413363" y="5027110"/>
            <a:ext cx="3725379" cy="1718419"/>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授業開始時</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学習者の準備状況確認</a:t>
            </a:r>
            <a:endParaRPr b="0" i="0" sz="20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2000"/>
              <a:buFont typeface="Arial"/>
              <a:buChar char="•"/>
            </a:pPr>
            <a:r>
              <a:rPr b="0" i="0" lang="ja-JP" sz="2000" u="none" cap="none" strike="noStrike">
                <a:solidFill>
                  <a:schemeClr val="lt2"/>
                </a:solidFill>
                <a:latin typeface="Arial"/>
                <a:ea typeface="Arial"/>
                <a:cs typeface="Arial"/>
                <a:sym typeface="Arial"/>
              </a:rPr>
              <a:t>レベル別振り分けテストなど</a:t>
            </a:r>
            <a:endParaRPr b="0" i="0" sz="2000" u="none" cap="none" strike="noStrike">
              <a:solidFill>
                <a:schemeClr val="lt2"/>
              </a:solidFill>
              <a:latin typeface="Arial"/>
              <a:ea typeface="Arial"/>
              <a:cs typeface="Arial"/>
              <a:sym typeface="Arial"/>
            </a:endParaRPr>
          </a:p>
        </p:txBody>
      </p:sp>
      <p:sp>
        <p:nvSpPr>
          <p:cNvPr id="129" name="Google Shape;129;p9"/>
          <p:cNvSpPr txBox="1"/>
          <p:nvPr/>
        </p:nvSpPr>
        <p:spPr>
          <a:xfrm>
            <a:off x="10808208" y="9180000"/>
            <a:ext cx="2071696" cy="47192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p33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0"/>
          <p:cNvSpPr/>
          <p:nvPr/>
        </p:nvSpPr>
        <p:spPr>
          <a:xfrm>
            <a:off x="2810259" y="626203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pic>
        <p:nvPicPr>
          <p:cNvPr id="135" name="Google Shape;135;p10"/>
          <p:cNvPicPr preferRelativeResize="0"/>
          <p:nvPr/>
        </p:nvPicPr>
        <p:blipFill rotWithShape="1">
          <a:blip r:embed="rId3">
            <a:alphaModFix/>
          </a:blip>
          <a:srcRect b="0" l="0" r="0" t="0"/>
          <a:stretch/>
        </p:blipFill>
        <p:spPr>
          <a:xfrm>
            <a:off x="3911870" y="7168556"/>
            <a:ext cx="1167527" cy="1167527"/>
          </a:xfrm>
          <a:prstGeom prst="rect">
            <a:avLst/>
          </a:prstGeom>
          <a:noFill/>
          <a:ln>
            <a:noFill/>
          </a:ln>
        </p:spPr>
      </p:pic>
      <p:sp>
        <p:nvSpPr>
          <p:cNvPr id="136" name="Google Shape;136;p1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rgbClr val="535353"/>
              </a:buClr>
              <a:buSzPts val="4400"/>
              <a:buFont typeface="Arial"/>
              <a:buNone/>
            </a:pPr>
            <a:r>
              <a:rPr b="1" lang="ja-JP">
                <a:solidFill>
                  <a:srgbClr val="535353"/>
                </a:solidFill>
              </a:rPr>
              <a:t>４</a:t>
            </a:r>
            <a:r>
              <a:rPr b="1" lang="ja-JP">
                <a:solidFill>
                  <a:srgbClr val="535353"/>
                </a:solidFill>
                <a:latin typeface="Arial"/>
                <a:ea typeface="Arial"/>
                <a:cs typeface="Arial"/>
                <a:sym typeface="Arial"/>
              </a:rPr>
              <a:t>章 目標に対応した評価を行う②</a:t>
            </a:r>
            <a:endParaRPr b="1">
              <a:solidFill>
                <a:srgbClr val="535353"/>
              </a:solidFill>
              <a:latin typeface="Arial"/>
              <a:ea typeface="Arial"/>
              <a:cs typeface="Arial"/>
              <a:sym typeface="Arial"/>
            </a:endParaRPr>
          </a:p>
        </p:txBody>
      </p:sp>
      <p:sp>
        <p:nvSpPr>
          <p:cNvPr id="137" name="Google Shape;137;p10"/>
          <p:cNvSpPr txBox="1"/>
          <p:nvPr/>
        </p:nvSpPr>
        <p:spPr>
          <a:xfrm>
            <a:off x="4539448" y="2265469"/>
            <a:ext cx="4065215"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評価の5つの構成要素</a:t>
            </a:r>
            <a:endParaRPr/>
          </a:p>
        </p:txBody>
      </p:sp>
      <p:sp>
        <p:nvSpPr>
          <p:cNvPr id="138" name="Google Shape;138;p10"/>
          <p:cNvSpPr txBox="1"/>
          <p:nvPr/>
        </p:nvSpPr>
        <p:spPr>
          <a:xfrm>
            <a:off x="3629104" y="6442433"/>
            <a:ext cx="17392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4. 評価基準</a:t>
            </a:r>
            <a:endParaRPr b="1" i="0" sz="2400" u="none" cap="none" strike="noStrike">
              <a:solidFill>
                <a:srgbClr val="535353"/>
              </a:solidFill>
              <a:latin typeface="Arial"/>
              <a:ea typeface="Arial"/>
              <a:cs typeface="Arial"/>
              <a:sym typeface="Arial"/>
            </a:endParaRPr>
          </a:p>
        </p:txBody>
      </p:sp>
      <p:sp>
        <p:nvSpPr>
          <p:cNvPr id="139" name="Google Shape;139;p10"/>
          <p:cNvSpPr/>
          <p:nvPr/>
        </p:nvSpPr>
        <p:spPr>
          <a:xfrm>
            <a:off x="6916188" y="626203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0" name="Google Shape;140;p10"/>
          <p:cNvSpPr txBox="1"/>
          <p:nvPr/>
        </p:nvSpPr>
        <p:spPr>
          <a:xfrm>
            <a:off x="7735034" y="6442433"/>
            <a:ext cx="17392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5. 評価方法</a:t>
            </a:r>
            <a:endParaRPr b="1" i="0" sz="2400" u="none" cap="none" strike="noStrike">
              <a:solidFill>
                <a:srgbClr val="535353"/>
              </a:solidFill>
              <a:latin typeface="Arial"/>
              <a:ea typeface="Arial"/>
              <a:cs typeface="Arial"/>
              <a:sym typeface="Arial"/>
            </a:endParaRPr>
          </a:p>
        </p:txBody>
      </p:sp>
      <p:sp>
        <p:nvSpPr>
          <p:cNvPr id="141" name="Google Shape;141;p10"/>
          <p:cNvSpPr/>
          <p:nvPr/>
        </p:nvSpPr>
        <p:spPr>
          <a:xfrm>
            <a:off x="751308" y="3440567"/>
            <a:ext cx="3376949" cy="21962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2" name="Google Shape;142;p10"/>
          <p:cNvSpPr txBox="1"/>
          <p:nvPr/>
        </p:nvSpPr>
        <p:spPr>
          <a:xfrm>
            <a:off x="1570152" y="3606378"/>
            <a:ext cx="17392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1. 評価主体</a:t>
            </a:r>
            <a:endParaRPr b="1" i="0" sz="2400" u="none" cap="none" strike="noStrike">
              <a:solidFill>
                <a:srgbClr val="535353"/>
              </a:solidFill>
              <a:latin typeface="Arial"/>
              <a:ea typeface="Arial"/>
              <a:cs typeface="Arial"/>
              <a:sym typeface="Arial"/>
            </a:endParaRPr>
          </a:p>
        </p:txBody>
      </p:sp>
      <p:sp>
        <p:nvSpPr>
          <p:cNvPr id="143" name="Google Shape;143;p10"/>
          <p:cNvSpPr/>
          <p:nvPr/>
        </p:nvSpPr>
        <p:spPr>
          <a:xfrm>
            <a:off x="4776582" y="344219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4" name="Google Shape;144;p10"/>
          <p:cNvSpPr txBox="1"/>
          <p:nvPr/>
        </p:nvSpPr>
        <p:spPr>
          <a:xfrm>
            <a:off x="5595426" y="3606378"/>
            <a:ext cx="17392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2. 評価対象</a:t>
            </a:r>
            <a:endParaRPr b="1" i="0" sz="2400" u="none" cap="none" strike="noStrike">
              <a:solidFill>
                <a:srgbClr val="535353"/>
              </a:solidFill>
              <a:latin typeface="Arial"/>
              <a:ea typeface="Arial"/>
              <a:cs typeface="Arial"/>
              <a:sym typeface="Arial"/>
            </a:endParaRPr>
          </a:p>
        </p:txBody>
      </p:sp>
      <p:sp>
        <p:nvSpPr>
          <p:cNvPr id="145" name="Google Shape;145;p10"/>
          <p:cNvSpPr/>
          <p:nvPr/>
        </p:nvSpPr>
        <p:spPr>
          <a:xfrm>
            <a:off x="8882511" y="344219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6" name="Google Shape;146;p10"/>
          <p:cNvSpPr txBox="1"/>
          <p:nvPr/>
        </p:nvSpPr>
        <p:spPr>
          <a:xfrm>
            <a:off x="9695389" y="3606205"/>
            <a:ext cx="17392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3. 評価目的</a:t>
            </a:r>
            <a:endParaRPr b="1" i="0" sz="2400" u="none" cap="none" strike="noStrike">
              <a:solidFill>
                <a:srgbClr val="535353"/>
              </a:solidFill>
              <a:latin typeface="Arial"/>
              <a:ea typeface="Arial"/>
              <a:cs typeface="Arial"/>
              <a:sym typeface="Arial"/>
            </a:endParaRPr>
          </a:p>
        </p:txBody>
      </p:sp>
      <p:pic>
        <p:nvPicPr>
          <p:cNvPr id="147" name="Google Shape;147;p10"/>
          <p:cNvPicPr preferRelativeResize="0"/>
          <p:nvPr/>
        </p:nvPicPr>
        <p:blipFill rotWithShape="1">
          <a:blip r:embed="rId4">
            <a:alphaModFix/>
          </a:blip>
          <a:srcRect b="0" l="0" r="0" t="0"/>
          <a:stretch/>
        </p:blipFill>
        <p:spPr>
          <a:xfrm>
            <a:off x="8017797" y="7162354"/>
            <a:ext cx="1173729" cy="1173729"/>
          </a:xfrm>
          <a:prstGeom prst="rect">
            <a:avLst/>
          </a:prstGeom>
          <a:noFill/>
          <a:ln>
            <a:noFill/>
          </a:ln>
        </p:spPr>
      </p:pic>
      <p:pic>
        <p:nvPicPr>
          <p:cNvPr id="148" name="Google Shape;148;p10"/>
          <p:cNvPicPr preferRelativeResize="0"/>
          <p:nvPr/>
        </p:nvPicPr>
        <p:blipFill rotWithShape="1">
          <a:blip r:embed="rId5">
            <a:alphaModFix/>
          </a:blip>
          <a:srcRect b="0" l="0" r="0" t="0"/>
          <a:stretch/>
        </p:blipFill>
        <p:spPr>
          <a:xfrm>
            <a:off x="9953444" y="4287364"/>
            <a:ext cx="1235081" cy="1235081"/>
          </a:xfrm>
          <a:prstGeom prst="rect">
            <a:avLst/>
          </a:prstGeom>
          <a:noFill/>
          <a:ln>
            <a:noFill/>
          </a:ln>
        </p:spPr>
      </p:pic>
      <p:pic>
        <p:nvPicPr>
          <p:cNvPr id="149" name="Google Shape;149;p10"/>
          <p:cNvPicPr preferRelativeResize="0"/>
          <p:nvPr/>
        </p:nvPicPr>
        <p:blipFill rotWithShape="1">
          <a:blip r:embed="rId6">
            <a:alphaModFix/>
          </a:blip>
          <a:srcRect b="0" l="0" r="0" t="0"/>
          <a:stretch/>
        </p:blipFill>
        <p:spPr>
          <a:xfrm>
            <a:off x="1936422" y="4284229"/>
            <a:ext cx="1238216" cy="1238216"/>
          </a:xfrm>
          <a:prstGeom prst="rect">
            <a:avLst/>
          </a:prstGeom>
          <a:noFill/>
          <a:ln>
            <a:noFill/>
          </a:ln>
        </p:spPr>
      </p:pic>
      <p:pic>
        <p:nvPicPr>
          <p:cNvPr id="150" name="Google Shape;150;p10"/>
          <p:cNvPicPr preferRelativeResize="0"/>
          <p:nvPr/>
        </p:nvPicPr>
        <p:blipFill rotWithShape="1">
          <a:blip r:embed="rId7">
            <a:alphaModFix/>
          </a:blip>
          <a:srcRect b="0" l="0" r="0" t="0"/>
          <a:stretch/>
        </p:blipFill>
        <p:spPr>
          <a:xfrm>
            <a:off x="5845948" y="4284229"/>
            <a:ext cx="1238216" cy="1238216"/>
          </a:xfrm>
          <a:prstGeom prst="rect">
            <a:avLst/>
          </a:prstGeom>
          <a:noFill/>
          <a:ln>
            <a:noFill/>
          </a:ln>
        </p:spPr>
      </p:pic>
      <p:sp>
        <p:nvSpPr>
          <p:cNvPr id="151" name="Google Shape;151;p10"/>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34-35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４</a:t>
            </a:r>
            <a:r>
              <a:rPr b="1" lang="ja-JP">
                <a:latin typeface="Arial"/>
                <a:ea typeface="Arial"/>
                <a:cs typeface="Arial"/>
                <a:sym typeface="Arial"/>
              </a:rPr>
              <a:t>章 目標に対応した評価を行う③</a:t>
            </a:r>
            <a:endParaRPr b="1">
              <a:latin typeface="Arial"/>
              <a:ea typeface="Arial"/>
              <a:cs typeface="Arial"/>
              <a:sym typeface="Arial"/>
            </a:endParaRPr>
          </a:p>
        </p:txBody>
      </p:sp>
      <p:sp>
        <p:nvSpPr>
          <p:cNvPr id="157" name="Google Shape;157;p11"/>
          <p:cNvSpPr txBox="1"/>
          <p:nvPr/>
        </p:nvSpPr>
        <p:spPr>
          <a:xfrm>
            <a:off x="788652" y="2013283"/>
            <a:ext cx="11268670" cy="1610697"/>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成績評価を設計する</a:t>
            </a:r>
            <a:endParaRPr b="1" i="0" sz="2800" u="none" cap="none" strike="noStrike">
              <a:solidFill>
                <a:schemeClr val="lt2"/>
              </a:solidFill>
              <a:latin typeface="Arial"/>
              <a:ea typeface="Arial"/>
              <a:cs typeface="Arial"/>
              <a:sym typeface="Arial"/>
            </a:endParaRPr>
          </a:p>
          <a:p>
            <a:pPr indent="0" lvl="0" marL="0" marR="0" rtl="0" algn="l">
              <a:lnSpc>
                <a:spcPct val="150000"/>
              </a:lnSpc>
              <a:spcBef>
                <a:spcPts val="120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目標に適した評価方法を選択することが重要である。</a:t>
            </a:r>
            <a:endParaRPr/>
          </a:p>
        </p:txBody>
      </p:sp>
      <p:sp>
        <p:nvSpPr>
          <p:cNvPr id="158" name="Google Shape;158;p11"/>
          <p:cNvSpPr txBox="1"/>
          <p:nvPr/>
        </p:nvSpPr>
        <p:spPr>
          <a:xfrm>
            <a:off x="8447462" y="8300199"/>
            <a:ext cx="3518700" cy="3489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表11 目標に対応した評価方法の選択</a:t>
            </a:r>
            <a:endParaRPr/>
          </a:p>
        </p:txBody>
      </p:sp>
      <p:graphicFrame>
        <p:nvGraphicFramePr>
          <p:cNvPr id="159" name="Google Shape;159;p11"/>
          <p:cNvGraphicFramePr/>
          <p:nvPr/>
        </p:nvGraphicFramePr>
        <p:xfrm>
          <a:off x="788652" y="3720680"/>
          <a:ext cx="3000000" cy="3000000"/>
        </p:xfrm>
        <a:graphic>
          <a:graphicData uri="http://schemas.openxmlformats.org/drawingml/2006/table">
            <a:tbl>
              <a:tblPr bandRow="1" firstRow="1">
                <a:noFill/>
                <a:tableStyleId>{C68C6DE7-A4D5-498B-960E-B4C383DC63D6}</a:tableStyleId>
              </a:tblPr>
              <a:tblGrid>
                <a:gridCol w="1878125"/>
                <a:gridCol w="1878125"/>
                <a:gridCol w="1878125"/>
                <a:gridCol w="1878125"/>
                <a:gridCol w="1878125"/>
                <a:gridCol w="1878125"/>
              </a:tblGrid>
              <a:tr h="493525">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9525">
                      <a:solidFill>
                        <a:srgbClr val="535353"/>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知識・理解</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9525">
                      <a:solidFill>
                        <a:srgbClr val="535353"/>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思考・判断</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9525">
                      <a:solidFill>
                        <a:srgbClr val="535353"/>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技能</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9525">
                      <a:solidFill>
                        <a:srgbClr val="535353"/>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関心・意欲</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9525">
                      <a:solidFill>
                        <a:srgbClr val="535353"/>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態度</a:t>
                      </a:r>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9525">
                      <a:solidFill>
                        <a:srgbClr val="535353"/>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r>
              <a:tr h="493525">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客観テスト</a:t>
                      </a:r>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r>
              <a:tr h="493525">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記述テスト</a:t>
                      </a:r>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631250">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レポート</a:t>
                      </a:r>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r>
              <a:tr h="493525">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観察法</a:t>
                      </a:r>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493525">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口頭(面接)</a:t>
                      </a:r>
                      <a:endParaRPr b="1" i="0" sz="1600" u="none" cap="none" strike="noStrike">
                        <a:solidFill>
                          <a:srgbClr val="535353"/>
                        </a:solidFill>
                        <a:latin typeface="Arial"/>
                        <a:ea typeface="Arial"/>
                        <a:cs typeface="Arial"/>
                        <a:sym typeface="Arial"/>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r>
              <a:tr h="493525">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質問紙法</a:t>
                      </a:r>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493525">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実演</a:t>
                      </a:r>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rgbClr val="F2F2F2"/>
                    </a:solidFill>
                  </a:tcPr>
                </a:tc>
              </a:tr>
              <a:tr h="493525">
                <a:tc>
                  <a:txBody>
                    <a:bodyPr/>
                    <a:lstStyle/>
                    <a:p>
                      <a:pPr indent="0" lvl="0" marL="0" marR="0" rtl="0" algn="ctr">
                        <a:lnSpc>
                          <a:spcPct val="100000"/>
                        </a:lnSpc>
                        <a:spcBef>
                          <a:spcPts val="0"/>
                        </a:spcBef>
                        <a:spcAft>
                          <a:spcPts val="0"/>
                        </a:spcAft>
                        <a:buClr>
                          <a:srgbClr val="535353"/>
                        </a:buClr>
                        <a:buSzPts val="1600"/>
                        <a:buFont typeface="Arial"/>
                        <a:buNone/>
                      </a:pPr>
                      <a:r>
                        <a:rPr b="1" i="0" lang="ja-JP" sz="1600" u="none" cap="none" strike="noStrike">
                          <a:solidFill>
                            <a:srgbClr val="535353"/>
                          </a:solidFill>
                          <a:latin typeface="Arial"/>
                          <a:ea typeface="Arial"/>
                          <a:cs typeface="Arial"/>
                          <a:sym typeface="Arial"/>
                        </a:rPr>
                        <a:t>ポートフォリオ</a:t>
                      </a:r>
                      <a:endParaRPr/>
                    </a:p>
                  </a:txBody>
                  <a:tcPr marT="45725" marB="45725" marR="91450" marL="91450" anchor="ctr">
                    <a:lnL cap="flat" cmpd="sng" w="9525">
                      <a:solidFill>
                        <a:srgbClr val="535353"/>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rgbClr val="535353"/>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rgbClr val="53535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rgbClr val="53535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rgbClr val="53535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rgbClr val="53535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a:t>
                      </a:r>
                      <a:endParaRPr/>
                    </a:p>
                  </a:txBody>
                  <a:tcPr marT="45725" marB="45725" marR="91450" marL="91450" anchor="ctr">
                    <a:lnL cap="flat" cmpd="sng" w="19050">
                      <a:solidFill>
                        <a:schemeClr val="lt1"/>
                      </a:solidFill>
                      <a:prstDash val="solid"/>
                      <a:round/>
                      <a:headEnd len="sm" w="sm" type="none"/>
                      <a:tailEnd len="sm" w="sm" type="none"/>
                    </a:lnL>
                    <a:lnR cap="flat" cmpd="sng" w="9525">
                      <a:solidFill>
                        <a:srgbClr val="535353"/>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rgbClr val="535353"/>
                      </a:solidFill>
                      <a:prstDash val="solid"/>
                      <a:round/>
                      <a:headEnd len="sm" w="sm" type="none"/>
                      <a:tailEnd len="sm" w="sm" type="none"/>
                    </a:lnB>
                  </a:tcPr>
                </a:tc>
              </a:tr>
            </a:tbl>
          </a:graphicData>
        </a:graphic>
      </p:graphicFrame>
      <p:sp>
        <p:nvSpPr>
          <p:cNvPr id="160" name="Google Shape;160;p11"/>
          <p:cNvSpPr txBox="1"/>
          <p:nvPr/>
        </p:nvSpPr>
        <p:spPr>
          <a:xfrm>
            <a:off x="9146370" y="8703147"/>
            <a:ext cx="2742600" cy="2874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出所　梶田(2010)</a:t>
            </a:r>
            <a:r>
              <a:rPr lang="ja-JP" sz="1200">
                <a:solidFill>
                  <a:srgbClr val="535353"/>
                </a:solidFill>
              </a:rPr>
              <a:t>pp.</a:t>
            </a:r>
            <a:r>
              <a:rPr b="0" i="0" lang="ja-JP" sz="1200" u="none" cap="none" strike="noStrike">
                <a:solidFill>
                  <a:srgbClr val="535353"/>
                </a:solidFill>
                <a:latin typeface="Arial"/>
                <a:ea typeface="Arial"/>
                <a:cs typeface="Arial"/>
                <a:sym typeface="Arial"/>
              </a:rPr>
              <a:t>164-166より作成</a:t>
            </a:r>
            <a:endParaRPr/>
          </a:p>
        </p:txBody>
      </p:sp>
      <p:sp>
        <p:nvSpPr>
          <p:cNvPr id="161" name="Google Shape;161;p11"/>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36-38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４</a:t>
            </a:r>
            <a:r>
              <a:rPr b="1" lang="ja-JP">
                <a:latin typeface="Arial"/>
                <a:ea typeface="Arial"/>
                <a:cs typeface="Arial"/>
                <a:sym typeface="Arial"/>
              </a:rPr>
              <a:t>章 目標に対応した評価を行う④</a:t>
            </a:r>
            <a:endParaRPr b="1">
              <a:latin typeface="Arial"/>
              <a:ea typeface="Arial"/>
              <a:cs typeface="Arial"/>
              <a:sym typeface="Arial"/>
            </a:endParaRPr>
          </a:p>
        </p:txBody>
      </p:sp>
      <p:sp>
        <p:nvSpPr>
          <p:cNvPr id="167" name="Google Shape;167;p12"/>
          <p:cNvSpPr/>
          <p:nvPr/>
        </p:nvSpPr>
        <p:spPr>
          <a:xfrm>
            <a:off x="266603" y="3817859"/>
            <a:ext cx="4018901" cy="4019681"/>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68" name="Google Shape;168;p12"/>
          <p:cNvSpPr txBox="1"/>
          <p:nvPr/>
        </p:nvSpPr>
        <p:spPr>
          <a:xfrm>
            <a:off x="1547006" y="4142214"/>
            <a:ext cx="1564532" cy="53347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筆記試験</a:t>
            </a:r>
            <a:endParaRPr b="1" i="0" sz="2800" u="none" cap="none" strike="noStrike">
              <a:solidFill>
                <a:schemeClr val="lt2"/>
              </a:solidFill>
              <a:latin typeface="Arial"/>
              <a:ea typeface="Arial"/>
              <a:cs typeface="Arial"/>
              <a:sym typeface="Arial"/>
            </a:endParaRPr>
          </a:p>
        </p:txBody>
      </p:sp>
      <p:sp>
        <p:nvSpPr>
          <p:cNvPr id="169" name="Google Shape;169;p12"/>
          <p:cNvSpPr/>
          <p:nvPr/>
        </p:nvSpPr>
        <p:spPr>
          <a:xfrm>
            <a:off x="4506599" y="3814133"/>
            <a:ext cx="4018901" cy="4019681"/>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0" name="Google Shape;170;p12"/>
          <p:cNvSpPr txBox="1"/>
          <p:nvPr/>
        </p:nvSpPr>
        <p:spPr>
          <a:xfrm>
            <a:off x="5354652" y="4142213"/>
            <a:ext cx="2295501" cy="53347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レポート課題</a:t>
            </a:r>
            <a:endParaRPr b="1" i="0" sz="2800" u="none" cap="none" strike="noStrike">
              <a:solidFill>
                <a:schemeClr val="lt2"/>
              </a:solidFill>
              <a:latin typeface="Arial"/>
              <a:ea typeface="Arial"/>
              <a:cs typeface="Arial"/>
              <a:sym typeface="Arial"/>
            </a:endParaRPr>
          </a:p>
        </p:txBody>
      </p:sp>
      <p:sp>
        <p:nvSpPr>
          <p:cNvPr id="171" name="Google Shape;171;p12"/>
          <p:cNvSpPr/>
          <p:nvPr/>
        </p:nvSpPr>
        <p:spPr>
          <a:xfrm>
            <a:off x="8746595" y="3814133"/>
            <a:ext cx="4018901" cy="4019681"/>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2" name="Google Shape;172;p12"/>
          <p:cNvSpPr txBox="1"/>
          <p:nvPr/>
        </p:nvSpPr>
        <p:spPr>
          <a:xfrm>
            <a:off x="9528869" y="4142213"/>
            <a:ext cx="2295501" cy="53347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800"/>
              <a:buFont typeface="Arial"/>
              <a:buNone/>
            </a:pPr>
            <a:r>
              <a:rPr b="1" i="0" lang="ja-JP" sz="2800" u="none" cap="none" strike="noStrike">
                <a:solidFill>
                  <a:schemeClr val="lt2"/>
                </a:solidFill>
                <a:latin typeface="Arial"/>
                <a:ea typeface="Arial"/>
                <a:cs typeface="Arial"/>
                <a:sym typeface="Arial"/>
              </a:rPr>
              <a:t>グループ試験</a:t>
            </a:r>
            <a:endParaRPr b="1" i="0" sz="2800" u="none" cap="none" strike="noStrike">
              <a:solidFill>
                <a:schemeClr val="lt2"/>
              </a:solidFill>
              <a:latin typeface="Arial"/>
              <a:ea typeface="Arial"/>
              <a:cs typeface="Arial"/>
              <a:sym typeface="Arial"/>
            </a:endParaRPr>
          </a:p>
        </p:txBody>
      </p:sp>
      <p:sp>
        <p:nvSpPr>
          <p:cNvPr id="173" name="Google Shape;173;p12"/>
          <p:cNvSpPr txBox="1"/>
          <p:nvPr/>
        </p:nvSpPr>
        <p:spPr>
          <a:xfrm>
            <a:off x="1270000" y="2511043"/>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課題と特色について</a:t>
            </a:r>
            <a:endParaRPr b="1" i="0" sz="3200" u="none" cap="none" strike="noStrike">
              <a:solidFill>
                <a:schemeClr val="lt2"/>
              </a:solidFill>
              <a:latin typeface="Arial"/>
              <a:ea typeface="Arial"/>
              <a:cs typeface="Arial"/>
              <a:sym typeface="Arial"/>
            </a:endParaRPr>
          </a:p>
        </p:txBody>
      </p:sp>
      <p:sp>
        <p:nvSpPr>
          <p:cNvPr id="174" name="Google Shape;174;p12"/>
          <p:cNvSpPr txBox="1"/>
          <p:nvPr/>
        </p:nvSpPr>
        <p:spPr>
          <a:xfrm>
            <a:off x="8883583" y="5097325"/>
            <a:ext cx="3744923" cy="2318583"/>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学生間での教え合いを通じて、学べる</a:t>
            </a:r>
            <a:endParaRPr b="0" i="0" sz="1800" u="none" cap="none" strike="noStrike">
              <a:solidFill>
                <a:schemeClr val="lt2"/>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2"/>
              </a:solidFill>
              <a:latin typeface="Arial"/>
              <a:ea typeface="Arial"/>
              <a:cs typeface="Arial"/>
              <a:sym typeface="Arial"/>
            </a:endParaRPr>
          </a:p>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事前に成績評価のウェイトを決め、学生に明示する</a:t>
            </a:r>
            <a:endParaRPr b="0" i="0" sz="1800" u="none" cap="none" strike="noStrike">
              <a:solidFill>
                <a:schemeClr val="lt2"/>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2"/>
              </a:solidFill>
              <a:latin typeface="Arial"/>
              <a:ea typeface="Arial"/>
              <a:cs typeface="Arial"/>
              <a:sym typeface="Arial"/>
            </a:endParaRPr>
          </a:p>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グループ編成が円滑になされているか確認する</a:t>
            </a:r>
            <a:endParaRPr b="0" i="0" sz="1800" u="none" cap="none" strike="noStrike">
              <a:solidFill>
                <a:schemeClr val="lt2"/>
              </a:solidFill>
              <a:latin typeface="Arial"/>
              <a:ea typeface="Arial"/>
              <a:cs typeface="Arial"/>
              <a:sym typeface="Arial"/>
            </a:endParaRPr>
          </a:p>
        </p:txBody>
      </p:sp>
      <p:sp>
        <p:nvSpPr>
          <p:cNvPr id="175" name="Google Shape;175;p12"/>
          <p:cNvSpPr txBox="1"/>
          <p:nvPr/>
        </p:nvSpPr>
        <p:spPr>
          <a:xfrm>
            <a:off x="4579329" y="5111493"/>
            <a:ext cx="3873441" cy="2041585"/>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事前に評価基準を示す</a:t>
            </a:r>
            <a:endParaRPr b="0" i="0" sz="1800" u="none" cap="none" strike="noStrike">
              <a:solidFill>
                <a:schemeClr val="lt2"/>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2"/>
              </a:solidFill>
              <a:latin typeface="Arial"/>
              <a:ea typeface="Arial"/>
              <a:cs typeface="Arial"/>
              <a:sym typeface="Arial"/>
            </a:endParaRPr>
          </a:p>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模範的なレポートを提示する</a:t>
            </a:r>
            <a:endParaRPr b="0" i="0" sz="1800" u="none" cap="none" strike="noStrike">
              <a:solidFill>
                <a:schemeClr val="l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2"/>
              </a:solidFill>
              <a:latin typeface="Arial"/>
              <a:ea typeface="Arial"/>
              <a:cs typeface="Arial"/>
              <a:sym typeface="Arial"/>
            </a:endParaRPr>
          </a:p>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授業進行中に短いレポートを書き、機会を設けてフィードバックする</a:t>
            </a:r>
            <a:endParaRPr b="0" i="0" sz="1800" u="none" cap="none" strike="noStrike">
              <a:solidFill>
                <a:schemeClr val="lt2"/>
              </a:solidFill>
              <a:latin typeface="Arial"/>
              <a:ea typeface="Arial"/>
              <a:cs typeface="Arial"/>
              <a:sym typeface="Arial"/>
            </a:endParaRPr>
          </a:p>
        </p:txBody>
      </p:sp>
      <p:sp>
        <p:nvSpPr>
          <p:cNvPr id="176" name="Google Shape;176;p12"/>
          <p:cNvSpPr txBox="1"/>
          <p:nvPr/>
        </p:nvSpPr>
        <p:spPr>
          <a:xfrm>
            <a:off x="424163" y="5097325"/>
            <a:ext cx="3703780" cy="2318583"/>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過去問の有無で評価が大きく変わらないよう注意する</a:t>
            </a:r>
            <a:endParaRPr b="0" i="0" sz="1800" u="none" cap="none" strike="noStrike">
              <a:solidFill>
                <a:schemeClr val="lt2"/>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2"/>
              </a:solidFill>
              <a:latin typeface="Arial"/>
              <a:ea typeface="Arial"/>
              <a:cs typeface="Arial"/>
              <a:sym typeface="Arial"/>
            </a:endParaRPr>
          </a:p>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知識の定着確認にとても有効である</a:t>
            </a:r>
            <a:endParaRPr b="0" i="0" sz="1800" u="none" cap="none" strike="noStrike">
              <a:solidFill>
                <a:schemeClr val="lt2"/>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2"/>
              </a:solidFill>
              <a:latin typeface="Arial"/>
              <a:ea typeface="Arial"/>
              <a:cs typeface="Arial"/>
              <a:sym typeface="Arial"/>
            </a:endParaRPr>
          </a:p>
          <a:p>
            <a:pPr indent="-342900" lvl="0" marL="342900" marR="0" rtl="0" algn="l">
              <a:lnSpc>
                <a:spcPct val="100000"/>
              </a:lnSpc>
              <a:spcBef>
                <a:spcPts val="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知識の活用、応用は論述形式で問う</a:t>
            </a:r>
            <a:endParaRPr b="0" i="0" sz="1800" u="none" cap="none" strike="noStrike">
              <a:solidFill>
                <a:schemeClr val="lt2"/>
              </a:solidFill>
              <a:latin typeface="Arial"/>
              <a:ea typeface="Arial"/>
              <a:cs typeface="Arial"/>
              <a:sym typeface="Arial"/>
            </a:endParaRPr>
          </a:p>
        </p:txBody>
      </p:sp>
      <p:sp>
        <p:nvSpPr>
          <p:cNvPr id="177" name="Google Shape;177;p12"/>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42-44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3"/>
          <p:cNvSpPr txBox="1"/>
          <p:nvPr/>
        </p:nvSpPr>
        <p:spPr>
          <a:xfrm>
            <a:off x="4577144" y="3341861"/>
            <a:ext cx="8427656" cy="1081087"/>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rgbClr val="535353"/>
              </a:buClr>
              <a:buSzPts val="3600"/>
              <a:buFont typeface="Arial"/>
              <a:buNone/>
            </a:pPr>
            <a:r>
              <a:rPr b="1" lang="ja-JP" sz="3600">
                <a:solidFill>
                  <a:srgbClr val="535353"/>
                </a:solidFill>
              </a:rPr>
              <a:t>５</a:t>
            </a:r>
            <a:r>
              <a:rPr b="1" i="0" lang="ja-JP" sz="3600" u="none" cap="none" strike="noStrike">
                <a:solidFill>
                  <a:srgbClr val="535353"/>
                </a:solidFill>
                <a:latin typeface="Arial"/>
                <a:ea typeface="Arial"/>
                <a:cs typeface="Arial"/>
                <a:sym typeface="Arial"/>
              </a:rPr>
              <a:t>章 授業の進行と学習活動を設計する</a:t>
            </a:r>
            <a:endParaRPr b="1" i="0" sz="3600" u="none" cap="none" strike="noStrike">
              <a:solidFill>
                <a:srgbClr val="535353"/>
              </a:solidFill>
              <a:latin typeface="Arial"/>
              <a:ea typeface="Arial"/>
              <a:cs typeface="Arial"/>
              <a:sym typeface="Arial"/>
            </a:endParaRPr>
          </a:p>
        </p:txBody>
      </p:sp>
      <p:sp>
        <p:nvSpPr>
          <p:cNvPr id="183" name="Google Shape;183;p13"/>
          <p:cNvSpPr txBox="1"/>
          <p:nvPr/>
        </p:nvSpPr>
        <p:spPr>
          <a:xfrm>
            <a:off x="4577144" y="4660135"/>
            <a:ext cx="7579880" cy="1674930"/>
          </a:xfrm>
          <a:prstGeom prst="rect">
            <a:avLst/>
          </a:prstGeom>
          <a:noFill/>
          <a:ln>
            <a:noFill/>
          </a:ln>
        </p:spPr>
        <p:txBody>
          <a:bodyPr anchorCtr="0" anchor="t" bIns="50800" lIns="50800" spcFirstLastPara="1" rIns="50800" wrap="square" tIns="50800">
            <a:normAutofit/>
          </a:bodyPr>
          <a:lstStyle/>
          <a:p>
            <a:pPr indent="0" lvl="0" marL="0" marR="0" rtl="0" algn="l">
              <a:lnSpc>
                <a:spcPct val="12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授業の進行・配列と実施計画に関する知識や留意点を</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4"/>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rgbClr val="535353"/>
              </a:buClr>
              <a:buSzPts val="4400"/>
              <a:buFont typeface="Arial"/>
              <a:buNone/>
            </a:pPr>
            <a:r>
              <a:rPr b="1" lang="ja-JP">
                <a:solidFill>
                  <a:srgbClr val="535353"/>
                </a:solidFill>
              </a:rPr>
              <a:t>５</a:t>
            </a:r>
            <a:r>
              <a:rPr b="1" lang="ja-JP">
                <a:solidFill>
                  <a:srgbClr val="535353"/>
                </a:solidFill>
                <a:latin typeface="Arial"/>
                <a:ea typeface="Arial"/>
                <a:cs typeface="Arial"/>
                <a:sym typeface="Arial"/>
              </a:rPr>
              <a:t>章 授業の進行と学習活動を設計する</a:t>
            </a:r>
            <a:endParaRPr b="1">
              <a:solidFill>
                <a:srgbClr val="535353"/>
              </a:solidFill>
              <a:latin typeface="Arial"/>
              <a:ea typeface="Arial"/>
              <a:cs typeface="Arial"/>
              <a:sym typeface="Arial"/>
            </a:endParaRPr>
          </a:p>
        </p:txBody>
      </p:sp>
      <p:sp>
        <p:nvSpPr>
          <p:cNvPr id="189" name="Google Shape;189;p14"/>
          <p:cNvSpPr/>
          <p:nvPr/>
        </p:nvSpPr>
        <p:spPr>
          <a:xfrm>
            <a:off x="360811" y="3362191"/>
            <a:ext cx="3585646" cy="453813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0" name="Google Shape;190;p14"/>
          <p:cNvSpPr/>
          <p:nvPr/>
        </p:nvSpPr>
        <p:spPr>
          <a:xfrm>
            <a:off x="4721356" y="3362191"/>
            <a:ext cx="3562089" cy="453813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1" name="Google Shape;191;p14"/>
          <p:cNvSpPr/>
          <p:nvPr/>
        </p:nvSpPr>
        <p:spPr>
          <a:xfrm>
            <a:off x="9058344" y="3362191"/>
            <a:ext cx="3557380" cy="453813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2" name="Google Shape;192;p14"/>
          <p:cNvSpPr txBox="1"/>
          <p:nvPr/>
        </p:nvSpPr>
        <p:spPr>
          <a:xfrm>
            <a:off x="523380" y="3796327"/>
            <a:ext cx="3260508" cy="41036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1. 授業の進行を決める準備</a:t>
            </a:r>
            <a:endParaRPr b="1" i="0" sz="2000" u="none" cap="none" strike="noStrike">
              <a:solidFill>
                <a:srgbClr val="535353"/>
              </a:solidFill>
              <a:latin typeface="Arial"/>
              <a:ea typeface="Arial"/>
              <a:cs typeface="Arial"/>
              <a:sym typeface="Arial"/>
            </a:endParaRPr>
          </a:p>
        </p:txBody>
      </p:sp>
      <p:sp>
        <p:nvSpPr>
          <p:cNvPr id="193" name="Google Shape;193;p14"/>
          <p:cNvSpPr txBox="1"/>
          <p:nvPr/>
        </p:nvSpPr>
        <p:spPr>
          <a:xfrm>
            <a:off x="5385107" y="3796326"/>
            <a:ext cx="2234586" cy="41036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2. 授業の進行配列</a:t>
            </a:r>
            <a:endParaRPr b="1" i="0" sz="2000" u="none" cap="none" strike="noStrike">
              <a:solidFill>
                <a:srgbClr val="535353"/>
              </a:solidFill>
              <a:latin typeface="Arial"/>
              <a:ea typeface="Arial"/>
              <a:cs typeface="Arial"/>
              <a:sym typeface="Arial"/>
            </a:endParaRPr>
          </a:p>
        </p:txBody>
      </p:sp>
      <p:sp>
        <p:nvSpPr>
          <p:cNvPr id="194" name="Google Shape;194;p14"/>
          <p:cNvSpPr txBox="1"/>
          <p:nvPr/>
        </p:nvSpPr>
        <p:spPr>
          <a:xfrm>
            <a:off x="10104461" y="3796325"/>
            <a:ext cx="1465145" cy="41036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3. 実施計画</a:t>
            </a:r>
            <a:endParaRPr b="1" i="0" sz="2000" u="none" cap="none" strike="noStrike">
              <a:solidFill>
                <a:srgbClr val="535353"/>
              </a:solidFill>
              <a:latin typeface="Arial"/>
              <a:ea typeface="Arial"/>
              <a:cs typeface="Arial"/>
              <a:sym typeface="Arial"/>
            </a:endParaRPr>
          </a:p>
        </p:txBody>
      </p:sp>
      <p:sp>
        <p:nvSpPr>
          <p:cNvPr id="195" name="Google Shape;195;p14"/>
          <p:cNvSpPr/>
          <p:nvPr/>
        </p:nvSpPr>
        <p:spPr>
          <a:xfrm rot="-8096685">
            <a:off x="4005609" y="5629552"/>
            <a:ext cx="400256" cy="400257"/>
          </a:xfrm>
          <a:prstGeom prst="rtTriangle">
            <a:avLst/>
          </a:prstGeom>
          <a:solidFill>
            <a:srgbClr val="535353"/>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6" name="Google Shape;196;p14"/>
          <p:cNvSpPr/>
          <p:nvPr/>
        </p:nvSpPr>
        <p:spPr>
          <a:xfrm rot="-8096685">
            <a:off x="8342597" y="5629552"/>
            <a:ext cx="400256" cy="400257"/>
          </a:xfrm>
          <a:prstGeom prst="rtTriangle">
            <a:avLst/>
          </a:prstGeom>
          <a:solidFill>
            <a:srgbClr val="535353"/>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7" name="Google Shape;197;p14"/>
          <p:cNvSpPr txBox="1"/>
          <p:nvPr/>
        </p:nvSpPr>
        <p:spPr>
          <a:xfrm>
            <a:off x="404245" y="4691737"/>
            <a:ext cx="3436838" cy="244169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【型を決める】</a:t>
            </a:r>
            <a:endParaRPr b="0" i="0" sz="2000" u="none" cap="none" strike="noStrike">
              <a:solidFill>
                <a:srgbClr val="535353"/>
              </a:solidFill>
              <a:latin typeface="Arial"/>
              <a:ea typeface="Arial"/>
              <a:cs typeface="Arial"/>
              <a:sym typeface="Arial"/>
            </a:endParaRPr>
          </a:p>
          <a:p>
            <a:pPr indent="0" lvl="0" marL="0" marR="0" rtl="0" algn="l">
              <a:lnSpc>
                <a:spcPct val="100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例）習得型、探求型</a:t>
            </a:r>
            <a:endParaRPr b="0" i="0" sz="1800" u="none" cap="none" strike="noStrike">
              <a:solidFill>
                <a:srgbClr val="53535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535353"/>
              </a:solidFill>
              <a:latin typeface="Arial"/>
              <a:ea typeface="Arial"/>
              <a:cs typeface="Arial"/>
              <a:sym typeface="Arial"/>
            </a:endParaRPr>
          </a:p>
          <a:p>
            <a:pPr indent="0" lvl="0" marL="0" marR="0" rtl="0" algn="l">
              <a:lnSpc>
                <a:spcPct val="100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【重要なトピックを決める】</a:t>
            </a:r>
            <a:endParaRPr/>
          </a:p>
          <a:p>
            <a:pPr indent="0" lvl="0" marL="0" marR="0" rtl="0" algn="l">
              <a:lnSpc>
                <a:spcPct val="100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具体的アクション）</a:t>
            </a:r>
            <a:endParaRPr b="0" i="0" sz="1800" u="none" cap="none" strike="noStrike">
              <a:solidFill>
                <a:srgbClr val="535353"/>
              </a:solidFill>
              <a:latin typeface="Arial"/>
              <a:ea typeface="Arial"/>
              <a:cs typeface="Arial"/>
              <a:sym typeface="Arial"/>
            </a:endParaRPr>
          </a:p>
          <a:p>
            <a:pPr indent="0" lvl="0" marL="0" marR="0" rtl="0" algn="l">
              <a:lnSpc>
                <a:spcPct val="100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トピックを全て洗い出した</a:t>
            </a:r>
            <a:endParaRPr b="0" i="0" sz="1800" u="none" cap="none" strike="noStrike">
              <a:solidFill>
                <a:srgbClr val="535353"/>
              </a:solidFill>
              <a:latin typeface="Arial"/>
              <a:ea typeface="Arial"/>
              <a:cs typeface="Arial"/>
              <a:sym typeface="Arial"/>
            </a:endParaRPr>
          </a:p>
          <a:p>
            <a:pPr indent="0" lvl="0" marL="0" marR="0" rtl="0" algn="l">
              <a:lnSpc>
                <a:spcPct val="100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上で最重要かつ必要性で</a:t>
            </a:r>
            <a:endParaRPr b="0" i="0" sz="1800" u="none" cap="none" strike="noStrike">
              <a:solidFill>
                <a:srgbClr val="535353"/>
              </a:solidFill>
              <a:latin typeface="Arial"/>
              <a:ea typeface="Arial"/>
              <a:cs typeface="Arial"/>
              <a:sym typeface="Arial"/>
            </a:endParaRPr>
          </a:p>
          <a:p>
            <a:pPr indent="0" lvl="0" marL="0" marR="0" rtl="0" algn="l">
              <a:lnSpc>
                <a:spcPct val="100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4~7つに絞る。</a:t>
            </a:r>
            <a:endParaRPr b="0" i="0" sz="1800" u="none" cap="none" strike="noStrike">
              <a:solidFill>
                <a:srgbClr val="535353"/>
              </a:solidFill>
              <a:latin typeface="Arial"/>
              <a:ea typeface="Arial"/>
              <a:cs typeface="Arial"/>
              <a:sym typeface="Arial"/>
            </a:endParaRPr>
          </a:p>
        </p:txBody>
      </p:sp>
      <p:sp>
        <p:nvSpPr>
          <p:cNvPr id="198" name="Google Shape;198;p14"/>
          <p:cNvSpPr txBox="1"/>
          <p:nvPr/>
        </p:nvSpPr>
        <p:spPr>
          <a:xfrm>
            <a:off x="4840548" y="4627926"/>
            <a:ext cx="1384995" cy="41036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【階層型】</a:t>
            </a:r>
            <a:endParaRPr/>
          </a:p>
        </p:txBody>
      </p:sp>
      <p:sp>
        <p:nvSpPr>
          <p:cNvPr id="199" name="Google Shape;199;p14"/>
          <p:cNvSpPr txBox="1"/>
          <p:nvPr/>
        </p:nvSpPr>
        <p:spPr>
          <a:xfrm>
            <a:off x="9295745" y="4720402"/>
            <a:ext cx="3082575" cy="2218556"/>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【留意点】</a:t>
            </a:r>
            <a:endParaRPr/>
          </a:p>
          <a:p>
            <a:pPr indent="-285750" lvl="0" marL="285750" marR="0" rtl="0" algn="l">
              <a:lnSpc>
                <a:spcPct val="125000"/>
              </a:lnSpc>
              <a:spcBef>
                <a:spcPts val="0"/>
              </a:spcBef>
              <a:spcAft>
                <a:spcPts val="0"/>
              </a:spcAft>
              <a:buClr>
                <a:srgbClr val="535353"/>
              </a:buClr>
              <a:buSzPts val="1800"/>
              <a:buFont typeface="Arial"/>
              <a:buChar char="•"/>
            </a:pPr>
            <a:r>
              <a:rPr b="0" i="0" lang="ja-JP" sz="1800" u="none" cap="none" strike="noStrike">
                <a:solidFill>
                  <a:srgbClr val="535353"/>
                </a:solidFill>
                <a:latin typeface="Arial"/>
                <a:ea typeface="Arial"/>
                <a:cs typeface="Arial"/>
                <a:sym typeface="Arial"/>
              </a:rPr>
              <a:t>現実的な学習量</a:t>
            </a:r>
            <a:endParaRPr b="0" i="0" sz="1800" u="none" cap="none" strike="noStrike">
              <a:solidFill>
                <a:srgbClr val="535353"/>
              </a:solidFill>
              <a:latin typeface="Arial"/>
              <a:ea typeface="Arial"/>
              <a:cs typeface="Arial"/>
              <a:sym typeface="Arial"/>
            </a:endParaRPr>
          </a:p>
          <a:p>
            <a:pPr indent="-285750" lvl="0" marL="285750" marR="0" rtl="0" algn="l">
              <a:lnSpc>
                <a:spcPct val="125000"/>
              </a:lnSpc>
              <a:spcBef>
                <a:spcPts val="0"/>
              </a:spcBef>
              <a:spcAft>
                <a:spcPts val="0"/>
              </a:spcAft>
              <a:buClr>
                <a:srgbClr val="535353"/>
              </a:buClr>
              <a:buSzPts val="1800"/>
              <a:buFont typeface="Arial"/>
              <a:buChar char="•"/>
            </a:pPr>
            <a:r>
              <a:rPr b="0" i="0" lang="ja-JP" sz="1800" u="none" cap="none" strike="noStrike">
                <a:solidFill>
                  <a:srgbClr val="535353"/>
                </a:solidFill>
                <a:latin typeface="Arial"/>
                <a:ea typeface="Arial"/>
                <a:cs typeface="Arial"/>
                <a:sym typeface="Arial"/>
              </a:rPr>
              <a:t>振り返り機会</a:t>
            </a:r>
            <a:endParaRPr b="0" i="0" sz="1800" u="none" cap="none" strike="noStrike">
              <a:solidFill>
                <a:srgbClr val="535353"/>
              </a:solidFill>
              <a:latin typeface="Arial"/>
              <a:ea typeface="Arial"/>
              <a:cs typeface="Arial"/>
              <a:sym typeface="Arial"/>
            </a:endParaRPr>
          </a:p>
          <a:p>
            <a:pPr indent="-285750" lvl="0" marL="285750" marR="0" rtl="0" algn="l">
              <a:lnSpc>
                <a:spcPct val="125000"/>
              </a:lnSpc>
              <a:spcBef>
                <a:spcPts val="0"/>
              </a:spcBef>
              <a:spcAft>
                <a:spcPts val="0"/>
              </a:spcAft>
              <a:buClr>
                <a:srgbClr val="535353"/>
              </a:buClr>
              <a:buSzPts val="1800"/>
              <a:buFont typeface="Arial"/>
              <a:buChar char="•"/>
            </a:pPr>
            <a:r>
              <a:rPr b="0" i="0" lang="ja-JP" sz="1800" u="none" cap="none" strike="noStrike">
                <a:solidFill>
                  <a:srgbClr val="535353"/>
                </a:solidFill>
                <a:latin typeface="Arial"/>
                <a:ea typeface="Arial"/>
                <a:cs typeface="Arial"/>
                <a:sym typeface="Arial"/>
              </a:rPr>
              <a:t>学事暦をふまえる</a:t>
            </a:r>
            <a:endParaRPr b="0" i="0" sz="1800" u="none" cap="none" strike="noStrike">
              <a:solidFill>
                <a:srgbClr val="535353"/>
              </a:solidFill>
              <a:latin typeface="Arial"/>
              <a:ea typeface="Arial"/>
              <a:cs typeface="Arial"/>
              <a:sym typeface="Arial"/>
            </a:endParaRPr>
          </a:p>
          <a:p>
            <a:pPr indent="-285750" lvl="0" marL="285750" marR="0" rtl="0" algn="l">
              <a:lnSpc>
                <a:spcPct val="125000"/>
              </a:lnSpc>
              <a:spcBef>
                <a:spcPts val="0"/>
              </a:spcBef>
              <a:spcAft>
                <a:spcPts val="0"/>
              </a:spcAft>
              <a:buClr>
                <a:srgbClr val="535353"/>
              </a:buClr>
              <a:buSzPts val="1800"/>
              <a:buFont typeface="Arial"/>
              <a:buChar char="•"/>
            </a:pPr>
            <a:r>
              <a:rPr b="0" i="0" lang="ja-JP" sz="1800" u="none" cap="none" strike="noStrike">
                <a:solidFill>
                  <a:srgbClr val="535353"/>
                </a:solidFill>
                <a:latin typeface="Arial"/>
                <a:ea typeface="Arial"/>
                <a:cs typeface="Arial"/>
                <a:sym typeface="Arial"/>
              </a:rPr>
              <a:t>ゆとりを持たせる</a:t>
            </a:r>
            <a:endParaRPr b="0" i="0" sz="1800" u="none" cap="none" strike="noStrike">
              <a:solidFill>
                <a:srgbClr val="535353"/>
              </a:solidFill>
              <a:latin typeface="Arial"/>
              <a:ea typeface="Arial"/>
              <a:cs typeface="Arial"/>
              <a:sym typeface="Arial"/>
            </a:endParaRPr>
          </a:p>
          <a:p>
            <a:pPr indent="-285750" lvl="0" marL="285750" marR="0" rtl="0" algn="l">
              <a:lnSpc>
                <a:spcPct val="125000"/>
              </a:lnSpc>
              <a:spcBef>
                <a:spcPts val="0"/>
              </a:spcBef>
              <a:spcAft>
                <a:spcPts val="0"/>
              </a:spcAft>
              <a:buClr>
                <a:srgbClr val="535353"/>
              </a:buClr>
              <a:buSzPts val="1800"/>
              <a:buFont typeface="Arial"/>
              <a:buChar char="•"/>
            </a:pPr>
            <a:r>
              <a:rPr b="0" i="0" lang="ja-JP" sz="1800" u="none" cap="none" strike="noStrike">
                <a:solidFill>
                  <a:srgbClr val="535353"/>
                </a:solidFill>
                <a:latin typeface="Arial"/>
                <a:ea typeface="Arial"/>
                <a:cs typeface="Arial"/>
                <a:sym typeface="Arial"/>
              </a:rPr>
              <a:t>1回の授業時間を確認する</a:t>
            </a:r>
            <a:endParaRPr b="0" i="0" sz="1800" u="none" cap="none" strike="noStrike">
              <a:solidFill>
                <a:srgbClr val="535353"/>
              </a:solidFill>
              <a:latin typeface="Arial"/>
              <a:ea typeface="Arial"/>
              <a:cs typeface="Arial"/>
              <a:sym typeface="Arial"/>
            </a:endParaRPr>
          </a:p>
        </p:txBody>
      </p:sp>
      <p:sp>
        <p:nvSpPr>
          <p:cNvPr id="200" name="Google Shape;200;p14"/>
          <p:cNvSpPr txBox="1"/>
          <p:nvPr/>
        </p:nvSpPr>
        <p:spPr>
          <a:xfrm>
            <a:off x="4840548" y="6247089"/>
            <a:ext cx="1641475" cy="410369"/>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【らせん型】</a:t>
            </a:r>
            <a:endParaRPr/>
          </a:p>
        </p:txBody>
      </p:sp>
      <p:pic>
        <p:nvPicPr>
          <p:cNvPr id="201" name="Google Shape;201;p14"/>
          <p:cNvPicPr preferRelativeResize="0"/>
          <p:nvPr/>
        </p:nvPicPr>
        <p:blipFill rotWithShape="1">
          <a:blip r:embed="rId3">
            <a:alphaModFix/>
          </a:blip>
          <a:srcRect b="0" l="0" r="0" t="0"/>
          <a:stretch/>
        </p:blipFill>
        <p:spPr>
          <a:xfrm>
            <a:off x="6344735" y="4757373"/>
            <a:ext cx="1089657" cy="1089657"/>
          </a:xfrm>
          <a:prstGeom prst="rect">
            <a:avLst/>
          </a:prstGeom>
          <a:noFill/>
          <a:ln>
            <a:noFill/>
          </a:ln>
        </p:spPr>
      </p:pic>
      <p:pic>
        <p:nvPicPr>
          <p:cNvPr id="202" name="Google Shape;202;p14"/>
          <p:cNvPicPr preferRelativeResize="0"/>
          <p:nvPr/>
        </p:nvPicPr>
        <p:blipFill rotWithShape="1">
          <a:blip r:embed="rId4">
            <a:alphaModFix/>
          </a:blip>
          <a:srcRect b="0" l="0" r="0" t="0"/>
          <a:stretch/>
        </p:blipFill>
        <p:spPr>
          <a:xfrm>
            <a:off x="6301777" y="6469542"/>
            <a:ext cx="1175571" cy="1175571"/>
          </a:xfrm>
          <a:prstGeom prst="rect">
            <a:avLst/>
          </a:prstGeom>
          <a:noFill/>
          <a:ln>
            <a:noFill/>
          </a:ln>
        </p:spPr>
      </p:pic>
      <p:sp>
        <p:nvSpPr>
          <p:cNvPr id="203" name="Google Shape;203;p14"/>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45-46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5"/>
          <p:cNvSpPr txBox="1"/>
          <p:nvPr/>
        </p:nvSpPr>
        <p:spPr>
          <a:xfrm>
            <a:off x="4577144" y="3341861"/>
            <a:ext cx="7988061" cy="1081087"/>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rgbClr val="535353"/>
              </a:buClr>
              <a:buSzPts val="4000"/>
              <a:buFont typeface="Arial"/>
              <a:buNone/>
            </a:pPr>
            <a:r>
              <a:rPr b="1" lang="ja-JP" sz="4000">
                <a:solidFill>
                  <a:srgbClr val="535353"/>
                </a:solidFill>
              </a:rPr>
              <a:t>６</a:t>
            </a:r>
            <a:r>
              <a:rPr b="1" i="0" lang="ja-JP" sz="4000" u="none" cap="none" strike="noStrike">
                <a:solidFill>
                  <a:srgbClr val="535353"/>
                </a:solidFill>
                <a:latin typeface="Arial"/>
                <a:ea typeface="Arial"/>
                <a:cs typeface="Arial"/>
                <a:sym typeface="Arial"/>
              </a:rPr>
              <a:t>章 シラバスを作成する</a:t>
            </a:r>
            <a:endParaRPr b="1" i="0" sz="4000" u="none" cap="none" strike="noStrike">
              <a:solidFill>
                <a:srgbClr val="535353"/>
              </a:solidFill>
              <a:latin typeface="Arial"/>
              <a:ea typeface="Arial"/>
              <a:cs typeface="Arial"/>
              <a:sym typeface="Arial"/>
            </a:endParaRPr>
          </a:p>
        </p:txBody>
      </p:sp>
      <p:sp>
        <p:nvSpPr>
          <p:cNvPr id="209" name="Google Shape;209;p15"/>
          <p:cNvSpPr txBox="1"/>
          <p:nvPr/>
        </p:nvSpPr>
        <p:spPr>
          <a:xfrm>
            <a:off x="4577144" y="4660135"/>
            <a:ext cx="7579880" cy="1674930"/>
          </a:xfrm>
          <a:prstGeom prst="rect">
            <a:avLst/>
          </a:prstGeom>
          <a:noFill/>
          <a:ln>
            <a:noFill/>
          </a:ln>
        </p:spPr>
        <p:txBody>
          <a:bodyPr anchorCtr="0" anchor="t" bIns="50800" lIns="50800" spcFirstLastPara="1" rIns="50800" wrap="square" tIns="50800">
            <a:normAutofit/>
          </a:bodyPr>
          <a:lstStyle/>
          <a:p>
            <a:pPr indent="0" lvl="0" marL="0" marR="0" rtl="0" algn="l">
              <a:lnSpc>
                <a:spcPct val="13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シラバスの役割と記述内容について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r>
              <a:rPr lang="ja-JP" sz="2400">
                <a:solidFill>
                  <a:schemeClr val="lt2"/>
                </a:solidFill>
              </a:rPr>
              <a:t>特に、</a:t>
            </a:r>
            <a:r>
              <a:rPr b="0" i="0" lang="ja-JP" sz="2400" u="none" cap="none" strike="noStrike">
                <a:solidFill>
                  <a:schemeClr val="lt2"/>
                </a:solidFill>
                <a:latin typeface="Arial"/>
                <a:ea typeface="Arial"/>
                <a:cs typeface="Arial"/>
                <a:sym typeface="Arial"/>
              </a:rPr>
              <a:t>到達目標、成績評価、授業計画に関して記載する際の注意</a:t>
            </a:r>
            <a:r>
              <a:rPr lang="ja-JP" sz="2400">
                <a:solidFill>
                  <a:schemeClr val="lt2"/>
                </a:solidFill>
              </a:rPr>
              <a:t>事項を理解する</a:t>
            </a:r>
            <a:r>
              <a:rPr b="0" i="0" lang="ja-JP" sz="2400" u="none" cap="none" strike="noStrike">
                <a:solidFill>
                  <a:schemeClr val="lt2"/>
                </a:solidFill>
                <a:latin typeface="Arial"/>
                <a:ea typeface="Arial"/>
                <a:cs typeface="Arial"/>
                <a:sym typeface="Arial"/>
              </a:rPr>
              <a:t>。</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６</a:t>
            </a:r>
            <a:r>
              <a:rPr b="1" lang="ja-JP">
                <a:latin typeface="Arial"/>
                <a:ea typeface="Arial"/>
                <a:cs typeface="Arial"/>
                <a:sym typeface="Arial"/>
              </a:rPr>
              <a:t>章 シラバスを作成する①</a:t>
            </a:r>
            <a:endParaRPr b="1">
              <a:latin typeface="Arial"/>
              <a:ea typeface="Arial"/>
              <a:cs typeface="Arial"/>
              <a:sym typeface="Arial"/>
            </a:endParaRPr>
          </a:p>
        </p:txBody>
      </p:sp>
      <p:sp>
        <p:nvSpPr>
          <p:cNvPr id="215" name="Google Shape;215;p16"/>
          <p:cNvSpPr/>
          <p:nvPr/>
        </p:nvSpPr>
        <p:spPr>
          <a:xfrm>
            <a:off x="2317727" y="6341820"/>
            <a:ext cx="3891600" cy="270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16" name="Google Shape;216;p16"/>
          <p:cNvSpPr txBox="1"/>
          <p:nvPr/>
        </p:nvSpPr>
        <p:spPr>
          <a:xfrm>
            <a:off x="4263737" y="2265469"/>
            <a:ext cx="4616648"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シラバスを用意する意義</a:t>
            </a:r>
            <a:endParaRPr b="1" i="0" sz="3200" u="none" cap="none" strike="noStrike">
              <a:solidFill>
                <a:srgbClr val="535353"/>
              </a:solidFill>
              <a:latin typeface="Arial"/>
              <a:ea typeface="Arial"/>
              <a:cs typeface="Arial"/>
              <a:sym typeface="Arial"/>
            </a:endParaRPr>
          </a:p>
        </p:txBody>
      </p:sp>
      <p:sp>
        <p:nvSpPr>
          <p:cNvPr id="217" name="Google Shape;217;p16"/>
          <p:cNvSpPr txBox="1"/>
          <p:nvPr/>
        </p:nvSpPr>
        <p:spPr>
          <a:xfrm>
            <a:off x="2518068" y="6509528"/>
            <a:ext cx="3491340" cy="121058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授業の重要な要素</a:t>
            </a:r>
            <a:br>
              <a:rPr b="1" i="0" lang="ja-JP" sz="2400" u="none" cap="none" strike="noStrike">
                <a:solidFill>
                  <a:srgbClr val="535353"/>
                </a:solidFill>
                <a:latin typeface="Arial"/>
                <a:ea typeface="Arial"/>
                <a:cs typeface="Arial"/>
                <a:sym typeface="Arial"/>
              </a:rPr>
            </a:br>
            <a:r>
              <a:rPr b="0" i="0" lang="ja-JP" sz="2000" u="none" cap="none" strike="noStrike">
                <a:solidFill>
                  <a:srgbClr val="535353"/>
                </a:solidFill>
                <a:latin typeface="Arial"/>
                <a:ea typeface="Arial"/>
                <a:cs typeface="Arial"/>
                <a:sym typeface="Arial"/>
              </a:rPr>
              <a:t>(目標, 授業設計, 学習内容)</a:t>
            </a:r>
            <a:r>
              <a:rPr b="1" i="0" lang="ja-JP" sz="2400" u="none" cap="none" strike="noStrike">
                <a:solidFill>
                  <a:srgbClr val="535353"/>
                </a:solidFill>
                <a:latin typeface="Arial"/>
                <a:ea typeface="Arial"/>
                <a:cs typeface="Arial"/>
                <a:sym typeface="Arial"/>
              </a:rPr>
              <a:t>を</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学生が深く理解できる</a:t>
            </a:r>
            <a:endParaRPr b="1" i="0" sz="2400" u="none" cap="none" strike="noStrike">
              <a:solidFill>
                <a:srgbClr val="535353"/>
              </a:solidFill>
              <a:latin typeface="Arial"/>
              <a:ea typeface="Arial"/>
              <a:cs typeface="Arial"/>
              <a:sym typeface="Arial"/>
            </a:endParaRPr>
          </a:p>
        </p:txBody>
      </p:sp>
      <p:sp>
        <p:nvSpPr>
          <p:cNvPr id="218" name="Google Shape;218;p16"/>
          <p:cNvSpPr/>
          <p:nvPr/>
        </p:nvSpPr>
        <p:spPr>
          <a:xfrm>
            <a:off x="6795053" y="6341368"/>
            <a:ext cx="3891600" cy="270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19" name="Google Shape;219;p16"/>
          <p:cNvSpPr txBox="1"/>
          <p:nvPr/>
        </p:nvSpPr>
        <p:spPr>
          <a:xfrm>
            <a:off x="7704511" y="6633356"/>
            <a:ext cx="2072683"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同僚からFBを</a:t>
            </a:r>
            <a:br>
              <a:rPr b="1" i="0" lang="ja-JP" sz="2400" u="none" cap="none" strike="noStrike">
                <a:solidFill>
                  <a:srgbClr val="535353"/>
                </a:solidFill>
                <a:latin typeface="Arial"/>
                <a:ea typeface="Arial"/>
                <a:cs typeface="Arial"/>
                <a:sym typeface="Arial"/>
              </a:rPr>
            </a:br>
            <a:r>
              <a:rPr b="1" i="0" lang="ja-JP" sz="2400" u="none" cap="none" strike="noStrike">
                <a:solidFill>
                  <a:srgbClr val="535353"/>
                </a:solidFill>
                <a:latin typeface="Arial"/>
                <a:ea typeface="Arial"/>
                <a:cs typeface="Arial"/>
                <a:sym typeface="Arial"/>
              </a:rPr>
              <a:t>得やすい</a:t>
            </a:r>
            <a:endParaRPr b="1" i="0" sz="2400" u="none" cap="none" strike="noStrike">
              <a:solidFill>
                <a:srgbClr val="535353"/>
              </a:solidFill>
              <a:latin typeface="Arial"/>
              <a:ea typeface="Arial"/>
              <a:cs typeface="Arial"/>
              <a:sym typeface="Arial"/>
            </a:endParaRPr>
          </a:p>
        </p:txBody>
      </p:sp>
      <p:sp>
        <p:nvSpPr>
          <p:cNvPr id="220" name="Google Shape;220;p16"/>
          <p:cNvSpPr/>
          <p:nvPr/>
        </p:nvSpPr>
        <p:spPr>
          <a:xfrm>
            <a:off x="337520" y="3265565"/>
            <a:ext cx="3891600" cy="270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1" name="Google Shape;221;p16"/>
          <p:cNvSpPr txBox="1"/>
          <p:nvPr/>
        </p:nvSpPr>
        <p:spPr>
          <a:xfrm>
            <a:off x="727548" y="3528699"/>
            <a:ext cx="318035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学生に期待する成果と</a:t>
            </a:r>
            <a:br>
              <a:rPr b="1" i="0" lang="ja-JP" sz="2400" u="none" cap="none" strike="noStrike">
                <a:solidFill>
                  <a:srgbClr val="535353"/>
                </a:solidFill>
                <a:latin typeface="Arial"/>
                <a:ea typeface="Arial"/>
                <a:cs typeface="Arial"/>
                <a:sym typeface="Arial"/>
              </a:rPr>
            </a:br>
            <a:r>
              <a:rPr b="1" i="0" lang="ja-JP" sz="2400" u="none" cap="none" strike="noStrike">
                <a:solidFill>
                  <a:srgbClr val="535353"/>
                </a:solidFill>
                <a:latin typeface="Arial"/>
                <a:ea typeface="Arial"/>
                <a:cs typeface="Arial"/>
                <a:sym typeface="Arial"/>
              </a:rPr>
              <a:t>教員の熱意を伝達</a:t>
            </a:r>
            <a:endParaRPr b="1" i="0" sz="2400" u="none" cap="none" strike="noStrike">
              <a:solidFill>
                <a:srgbClr val="535353"/>
              </a:solidFill>
              <a:latin typeface="Arial"/>
              <a:ea typeface="Arial"/>
              <a:cs typeface="Arial"/>
              <a:sym typeface="Arial"/>
            </a:endParaRPr>
          </a:p>
        </p:txBody>
      </p:sp>
      <p:sp>
        <p:nvSpPr>
          <p:cNvPr id="222" name="Google Shape;222;p16"/>
          <p:cNvSpPr/>
          <p:nvPr/>
        </p:nvSpPr>
        <p:spPr>
          <a:xfrm>
            <a:off x="4556390" y="3280104"/>
            <a:ext cx="3891600" cy="270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3" name="Google Shape;223;p16"/>
          <p:cNvSpPr txBox="1"/>
          <p:nvPr/>
        </p:nvSpPr>
        <p:spPr>
          <a:xfrm>
            <a:off x="4761536" y="3713365"/>
            <a:ext cx="348813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成績評価の詳細を伝える</a:t>
            </a:r>
            <a:endParaRPr b="1" i="0" sz="2400" u="none" cap="none" strike="noStrike">
              <a:solidFill>
                <a:srgbClr val="535353"/>
              </a:solidFill>
              <a:latin typeface="Arial"/>
              <a:ea typeface="Arial"/>
              <a:cs typeface="Arial"/>
              <a:sym typeface="Arial"/>
            </a:endParaRPr>
          </a:p>
        </p:txBody>
      </p:sp>
      <p:sp>
        <p:nvSpPr>
          <p:cNvPr id="224" name="Google Shape;224;p16"/>
          <p:cNvSpPr/>
          <p:nvPr/>
        </p:nvSpPr>
        <p:spPr>
          <a:xfrm>
            <a:off x="8775260" y="3265565"/>
            <a:ext cx="3891600" cy="270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5" name="Google Shape;225;p16"/>
          <p:cNvSpPr txBox="1"/>
          <p:nvPr/>
        </p:nvSpPr>
        <p:spPr>
          <a:xfrm>
            <a:off x="9558139" y="3557543"/>
            <a:ext cx="225702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学生が自己評価</a:t>
            </a:r>
            <a:br>
              <a:rPr b="1" i="0" lang="ja-JP" sz="2400" u="none" cap="none" strike="noStrike">
                <a:solidFill>
                  <a:srgbClr val="535353"/>
                </a:solidFill>
                <a:latin typeface="Arial"/>
                <a:ea typeface="Arial"/>
                <a:cs typeface="Arial"/>
                <a:sym typeface="Arial"/>
              </a:rPr>
            </a:br>
            <a:r>
              <a:rPr b="1" i="0" lang="ja-JP" sz="2400" u="none" cap="none" strike="noStrike">
                <a:solidFill>
                  <a:srgbClr val="535353"/>
                </a:solidFill>
                <a:latin typeface="Arial"/>
                <a:ea typeface="Arial"/>
                <a:cs typeface="Arial"/>
                <a:sym typeface="Arial"/>
              </a:rPr>
              <a:t>しやすい</a:t>
            </a:r>
            <a:endParaRPr b="1" i="0" sz="2400" u="none" cap="none" strike="noStrike">
              <a:solidFill>
                <a:srgbClr val="535353"/>
              </a:solidFill>
              <a:latin typeface="Arial"/>
              <a:ea typeface="Arial"/>
              <a:cs typeface="Arial"/>
              <a:sym typeface="Arial"/>
            </a:endParaRPr>
          </a:p>
        </p:txBody>
      </p:sp>
      <p:pic>
        <p:nvPicPr>
          <p:cNvPr id="226" name="Google Shape;226;p16"/>
          <p:cNvPicPr preferRelativeResize="0"/>
          <p:nvPr/>
        </p:nvPicPr>
        <p:blipFill rotWithShape="1">
          <a:blip r:embed="rId3">
            <a:alphaModFix/>
          </a:blip>
          <a:srcRect b="0" l="0" r="0" t="0"/>
          <a:stretch/>
        </p:blipFill>
        <p:spPr>
          <a:xfrm>
            <a:off x="5897081" y="4651809"/>
            <a:ext cx="1135955" cy="1135955"/>
          </a:xfrm>
          <a:prstGeom prst="rect">
            <a:avLst/>
          </a:prstGeom>
          <a:noFill/>
          <a:ln>
            <a:noFill/>
          </a:ln>
        </p:spPr>
      </p:pic>
      <p:pic>
        <p:nvPicPr>
          <p:cNvPr id="227" name="Google Shape;227;p16"/>
          <p:cNvPicPr preferRelativeResize="0"/>
          <p:nvPr/>
        </p:nvPicPr>
        <p:blipFill rotWithShape="1">
          <a:blip r:embed="rId4">
            <a:alphaModFix/>
          </a:blip>
          <a:srcRect b="0" l="0" r="0" t="0"/>
          <a:stretch/>
        </p:blipFill>
        <p:spPr>
          <a:xfrm>
            <a:off x="10100164" y="4583765"/>
            <a:ext cx="1242211" cy="1242211"/>
          </a:xfrm>
          <a:prstGeom prst="rect">
            <a:avLst/>
          </a:prstGeom>
          <a:noFill/>
          <a:ln>
            <a:noFill/>
          </a:ln>
        </p:spPr>
      </p:pic>
      <p:pic>
        <p:nvPicPr>
          <p:cNvPr id="228" name="Google Shape;228;p16"/>
          <p:cNvPicPr preferRelativeResize="0"/>
          <p:nvPr/>
        </p:nvPicPr>
        <p:blipFill rotWithShape="1">
          <a:blip r:embed="rId5">
            <a:alphaModFix/>
          </a:blip>
          <a:srcRect b="0" l="0" r="0" t="0"/>
          <a:stretch/>
        </p:blipFill>
        <p:spPr>
          <a:xfrm>
            <a:off x="8173084" y="7835425"/>
            <a:ext cx="1135955" cy="1135955"/>
          </a:xfrm>
          <a:prstGeom prst="rect">
            <a:avLst/>
          </a:prstGeom>
          <a:noFill/>
          <a:ln>
            <a:noFill/>
          </a:ln>
        </p:spPr>
      </p:pic>
      <p:pic>
        <p:nvPicPr>
          <p:cNvPr id="229" name="Google Shape;229;p16"/>
          <p:cNvPicPr preferRelativeResize="0"/>
          <p:nvPr/>
        </p:nvPicPr>
        <p:blipFill rotWithShape="1">
          <a:blip r:embed="rId6">
            <a:alphaModFix/>
          </a:blip>
          <a:srcRect b="0" l="0" r="0" t="0"/>
          <a:stretch/>
        </p:blipFill>
        <p:spPr>
          <a:xfrm>
            <a:off x="1760689" y="4697155"/>
            <a:ext cx="1045262" cy="1045262"/>
          </a:xfrm>
          <a:prstGeom prst="rect">
            <a:avLst/>
          </a:prstGeom>
          <a:noFill/>
          <a:ln>
            <a:noFill/>
          </a:ln>
        </p:spPr>
      </p:pic>
      <p:pic>
        <p:nvPicPr>
          <p:cNvPr id="230" name="Google Shape;230;p16"/>
          <p:cNvPicPr preferRelativeResize="0"/>
          <p:nvPr/>
        </p:nvPicPr>
        <p:blipFill rotWithShape="1">
          <a:blip r:embed="rId7">
            <a:alphaModFix/>
          </a:blip>
          <a:srcRect b="0" l="0" r="0" t="0"/>
          <a:stretch/>
        </p:blipFill>
        <p:spPr>
          <a:xfrm>
            <a:off x="3690000" y="7835877"/>
            <a:ext cx="1147473" cy="1147473"/>
          </a:xfrm>
          <a:prstGeom prst="rect">
            <a:avLst/>
          </a:prstGeom>
          <a:noFill/>
          <a:ln>
            <a:noFill/>
          </a:ln>
        </p:spPr>
      </p:pic>
      <p:sp>
        <p:nvSpPr>
          <p:cNvPr id="231" name="Google Shape;231;p16"/>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p</a:t>
            </a:r>
            <a:r>
              <a:rPr lang="ja-JP">
                <a:solidFill>
                  <a:schemeClr val="lt2"/>
                </a:solidFill>
              </a:rPr>
              <a:t>.</a:t>
            </a:r>
            <a:r>
              <a:rPr b="0" i="0" lang="ja-JP" sz="1400" u="none" cap="none" strike="noStrike">
                <a:solidFill>
                  <a:schemeClr val="lt2"/>
                </a:solidFill>
                <a:latin typeface="Arial"/>
                <a:ea typeface="Arial"/>
                <a:cs typeface="Arial"/>
                <a:sym typeface="Arial"/>
              </a:rPr>
              <a:t>56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rgbClr val="535353"/>
              </a:buClr>
              <a:buSzPts val="4400"/>
              <a:buFont typeface="Arial"/>
              <a:buNone/>
            </a:pPr>
            <a:r>
              <a:rPr b="1" lang="ja-JP">
                <a:solidFill>
                  <a:srgbClr val="535353"/>
                </a:solidFill>
              </a:rPr>
              <a:t>６</a:t>
            </a:r>
            <a:r>
              <a:rPr b="1" lang="ja-JP">
                <a:solidFill>
                  <a:srgbClr val="535353"/>
                </a:solidFill>
                <a:latin typeface="Arial"/>
                <a:ea typeface="Arial"/>
                <a:cs typeface="Arial"/>
                <a:sym typeface="Arial"/>
              </a:rPr>
              <a:t>章 シラバスを作成する②</a:t>
            </a:r>
            <a:endParaRPr/>
          </a:p>
        </p:txBody>
      </p:sp>
      <p:sp>
        <p:nvSpPr>
          <p:cNvPr id="237" name="Google Shape;237;p17"/>
          <p:cNvSpPr txBox="1"/>
          <p:nvPr/>
        </p:nvSpPr>
        <p:spPr>
          <a:xfrm>
            <a:off x="788652" y="3184951"/>
            <a:ext cx="4789773"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1. 授業目的、到達目標を記述する</a:t>
            </a:r>
            <a:endParaRPr b="0" i="0" sz="2400" u="none" cap="none" strike="noStrike">
              <a:solidFill>
                <a:srgbClr val="535353"/>
              </a:solidFill>
              <a:latin typeface="Arial"/>
              <a:ea typeface="Arial"/>
              <a:cs typeface="Arial"/>
              <a:sym typeface="Arial"/>
            </a:endParaRPr>
          </a:p>
        </p:txBody>
      </p:sp>
      <p:sp>
        <p:nvSpPr>
          <p:cNvPr id="238" name="Google Shape;238;p17"/>
          <p:cNvSpPr txBox="1"/>
          <p:nvPr/>
        </p:nvSpPr>
        <p:spPr>
          <a:xfrm>
            <a:off x="740562" y="4246859"/>
            <a:ext cx="4062817" cy="3795911"/>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0"/>
              </a:spcBef>
              <a:spcAft>
                <a:spcPts val="0"/>
              </a:spcAft>
              <a:buClr>
                <a:srgbClr val="535353"/>
              </a:buClr>
              <a:buSzPts val="2400"/>
              <a:buFont typeface="Arial"/>
              <a:buChar char="•"/>
            </a:pPr>
            <a:r>
              <a:rPr b="1" i="0" lang="ja-JP" sz="2400" u="none" cap="none" strike="noStrike">
                <a:solidFill>
                  <a:srgbClr val="535353"/>
                </a:solidFill>
                <a:latin typeface="Arial"/>
                <a:ea typeface="Arial"/>
                <a:cs typeface="Arial"/>
                <a:sym typeface="Arial"/>
              </a:rPr>
              <a:t>到達目標を行動目標で記載する</a:t>
            </a:r>
            <a:endParaRPr b="1"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目的）学生が到達水準を把握で</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きるため</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000000"/>
              </a:buClr>
              <a:buSzPts val="2000"/>
              <a:buFont typeface="Arial"/>
              <a:buNone/>
            </a:pPr>
            <a:r>
              <a:t/>
            </a:r>
            <a:endParaRPr b="0" i="0" sz="2000" u="none" cap="none" strike="noStrike">
              <a:solidFill>
                <a:srgbClr val="535353"/>
              </a:solidFill>
              <a:latin typeface="Arial"/>
              <a:ea typeface="Arial"/>
              <a:cs typeface="Arial"/>
              <a:sym typeface="Arial"/>
            </a:endParaRPr>
          </a:p>
          <a:p>
            <a:pPr indent="-342900" lvl="0" marL="342900" marR="0" rtl="0" algn="l">
              <a:lnSpc>
                <a:spcPct val="125000"/>
              </a:lnSpc>
              <a:spcBef>
                <a:spcPts val="0"/>
              </a:spcBef>
              <a:spcAft>
                <a:spcPts val="0"/>
              </a:spcAft>
              <a:buClr>
                <a:srgbClr val="535353"/>
              </a:buClr>
              <a:buSzPts val="2400"/>
              <a:buFont typeface="Arial"/>
              <a:buChar char="•"/>
            </a:pPr>
            <a:r>
              <a:rPr b="1" i="0" lang="ja-JP" sz="2400" u="none" cap="none" strike="noStrike">
                <a:solidFill>
                  <a:srgbClr val="535353"/>
                </a:solidFill>
                <a:latin typeface="Arial"/>
                <a:ea typeface="Arial"/>
                <a:cs typeface="Arial"/>
                <a:sym typeface="Arial"/>
              </a:rPr>
              <a:t>到達目標が適切かの点検を行う</a:t>
            </a:r>
            <a:endParaRPr b="1"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 　右図のようなチェックリストを</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 　用いる</a:t>
            </a:r>
            <a:endParaRPr b="0" i="0" sz="2000" u="none" cap="none" strike="noStrike">
              <a:solidFill>
                <a:srgbClr val="535353"/>
              </a:solidFill>
              <a:latin typeface="Arial"/>
              <a:ea typeface="Arial"/>
              <a:cs typeface="Arial"/>
              <a:sym typeface="Arial"/>
            </a:endParaRPr>
          </a:p>
        </p:txBody>
      </p:sp>
      <p:sp>
        <p:nvSpPr>
          <p:cNvPr id="239" name="Google Shape;239;p17"/>
          <p:cNvSpPr txBox="1"/>
          <p:nvPr/>
        </p:nvSpPr>
        <p:spPr>
          <a:xfrm>
            <a:off x="740562" y="2253979"/>
            <a:ext cx="4704814" cy="595035"/>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主要な記載項目と留意点</a:t>
            </a:r>
            <a:endParaRPr b="1" i="0" sz="3200" u="none" cap="none" strike="noStrike">
              <a:solidFill>
                <a:srgbClr val="535353"/>
              </a:solidFill>
              <a:latin typeface="Arial"/>
              <a:ea typeface="Arial"/>
              <a:cs typeface="Arial"/>
              <a:sym typeface="Arial"/>
            </a:endParaRPr>
          </a:p>
        </p:txBody>
      </p:sp>
      <p:sp>
        <p:nvSpPr>
          <p:cNvPr id="240" name="Google Shape;240;p17"/>
          <p:cNvSpPr txBox="1"/>
          <p:nvPr/>
        </p:nvSpPr>
        <p:spPr>
          <a:xfrm>
            <a:off x="8430413" y="7767316"/>
            <a:ext cx="3301908" cy="348813"/>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表25 到達目標を点検する視点</a:t>
            </a:r>
            <a:endParaRPr/>
          </a:p>
        </p:txBody>
      </p:sp>
      <p:graphicFrame>
        <p:nvGraphicFramePr>
          <p:cNvPr id="241" name="Google Shape;241;p17"/>
          <p:cNvGraphicFramePr/>
          <p:nvPr/>
        </p:nvGraphicFramePr>
        <p:xfrm>
          <a:off x="5111889" y="4361118"/>
          <a:ext cx="3000000" cy="3000000"/>
        </p:xfrm>
        <a:graphic>
          <a:graphicData uri="http://schemas.openxmlformats.org/drawingml/2006/table">
            <a:tbl>
              <a:tblPr bandRow="1" firstRow="1">
                <a:noFill/>
                <a:tableStyleId>{C68C6DE7-A4D5-498B-960E-B4C383DC63D6}</a:tableStyleId>
              </a:tblPr>
              <a:tblGrid>
                <a:gridCol w="1430575"/>
                <a:gridCol w="1670550"/>
                <a:gridCol w="1881550"/>
                <a:gridCol w="1637775"/>
              </a:tblGrid>
              <a:tr h="338800">
                <a:tc gridSpan="2">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SMARTチェックリスト</a:t>
                      </a:r>
                      <a:endParaRPr/>
                    </a:p>
                  </a:txBody>
                  <a:tcPr marT="45725" marB="45725" marR="91450" marL="91450" anchor="ctr">
                    <a:lnR cap="flat" cmpd="sng" w="9525">
                      <a:solidFill>
                        <a:schemeClr val="lt1"/>
                      </a:solidFill>
                      <a:prstDash val="solid"/>
                      <a:round/>
                      <a:headEnd len="sm" w="sm" type="none"/>
                      <a:tailEnd len="sm" w="sm" type="none"/>
                    </a:lnR>
                    <a:lnB cap="flat" cmpd="sng" w="9525">
                      <a:solidFill>
                        <a:schemeClr val="lt1"/>
                      </a:solidFill>
                      <a:prstDash val="solid"/>
                      <a:round/>
                      <a:headEnd len="sm" w="sm" type="none"/>
                      <a:tailEnd len="sm" w="sm" type="none"/>
                    </a:lnB>
                    <a:solidFill>
                      <a:srgbClr val="A5CAD7"/>
                    </a:solidFill>
                  </a:tcPr>
                </a:tc>
                <a:tc hMerge="1"/>
                <a:tc gridSpan="2">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 RUMBAチェックリスト</a:t>
                      </a:r>
                      <a:endParaRPr/>
                    </a:p>
                  </a:txBody>
                  <a:tcPr marT="45725" marB="45725" marR="91450" marL="91450" anchor="ctr">
                    <a:lnL cap="flat" cmpd="sng" w="9525">
                      <a:solidFill>
                        <a:schemeClr val="lt1"/>
                      </a:solidFill>
                      <a:prstDash val="solid"/>
                      <a:round/>
                      <a:headEnd len="sm" w="sm" type="none"/>
                      <a:tailEnd len="sm" w="sm" type="none"/>
                    </a:lnL>
                    <a:lnB cap="flat" cmpd="sng" w="9525">
                      <a:solidFill>
                        <a:schemeClr val="lt1"/>
                      </a:solidFill>
                      <a:prstDash val="solid"/>
                      <a:round/>
                      <a:headEnd len="sm" w="sm" type="none"/>
                      <a:tailEnd len="sm" w="sm" type="none"/>
                    </a:lnB>
                    <a:solidFill>
                      <a:srgbClr val="A5CAD7"/>
                    </a:solidFill>
                  </a:tcPr>
                </a:tc>
                <a:tc hMerge="1"/>
              </a:tr>
              <a:tr h="585175">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S</a:t>
                      </a:r>
                      <a:r>
                        <a:rPr lang="ja-JP" sz="1600" u="none" cap="none" strike="noStrike">
                          <a:solidFill>
                            <a:srgbClr val="535353"/>
                          </a:solidFill>
                          <a:latin typeface="Arial"/>
                          <a:ea typeface="Arial"/>
                          <a:cs typeface="Arial"/>
                          <a:sym typeface="Arial"/>
                        </a:rPr>
                        <a:t>pecific</a:t>
                      </a:r>
                      <a:endParaRPr sz="1600" u="none" cap="none" strike="noStrike">
                        <a:solidFill>
                          <a:srgbClr val="535353"/>
                        </a:solidFill>
                        <a:latin typeface="Arial"/>
                        <a:ea typeface="Arial"/>
                        <a:cs typeface="Arial"/>
                        <a:sym typeface="Arial"/>
                      </a:endParaRPr>
                    </a:p>
                  </a:txBody>
                  <a:tcPr marT="45725" marB="45725" marR="91450" marL="91450" anchor="ctr">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具体的である</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R</a:t>
                      </a:r>
                      <a:r>
                        <a:rPr lang="ja-JP" sz="1600" u="none" cap="none" strike="noStrike">
                          <a:solidFill>
                            <a:srgbClr val="535353"/>
                          </a:solidFill>
                          <a:latin typeface="Arial"/>
                          <a:ea typeface="Arial"/>
                          <a:cs typeface="Arial"/>
                          <a:sym typeface="Arial"/>
                        </a:rPr>
                        <a:t>eal</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現実的である</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r>
              <a:tr h="585175">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M</a:t>
                      </a:r>
                      <a:r>
                        <a:rPr lang="ja-JP" sz="1600" u="none" cap="none" strike="noStrike">
                          <a:solidFill>
                            <a:srgbClr val="535353"/>
                          </a:solidFill>
                          <a:latin typeface="Arial"/>
                          <a:ea typeface="Arial"/>
                          <a:cs typeface="Arial"/>
                          <a:sym typeface="Arial"/>
                        </a:rPr>
                        <a:t>easurable</a:t>
                      </a:r>
                      <a:endParaRPr sz="1600" u="none" cap="none" strike="noStrike">
                        <a:solidFill>
                          <a:srgbClr val="535353"/>
                        </a:solidFill>
                        <a:latin typeface="Arial"/>
                        <a:ea typeface="Arial"/>
                        <a:cs typeface="Arial"/>
                        <a:sym typeface="Arial"/>
                      </a:endParaRPr>
                    </a:p>
                  </a:txBody>
                  <a:tcPr marT="45725" marB="45725" marR="91450" marL="91450" anchor="ctr">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測定可能である</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U</a:t>
                      </a:r>
                      <a:r>
                        <a:rPr lang="ja-JP" sz="1600" u="none" cap="none" strike="noStrike">
                          <a:solidFill>
                            <a:srgbClr val="535353"/>
                          </a:solidFill>
                          <a:latin typeface="Arial"/>
                          <a:ea typeface="Arial"/>
                          <a:cs typeface="Arial"/>
                          <a:sym typeface="Arial"/>
                        </a:rPr>
                        <a:t>nderstandable</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理解可能である</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85175">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A</a:t>
                      </a:r>
                      <a:r>
                        <a:rPr lang="ja-JP" sz="1600" u="none" cap="none" strike="noStrike">
                          <a:solidFill>
                            <a:srgbClr val="535353"/>
                          </a:solidFill>
                          <a:latin typeface="Arial"/>
                          <a:ea typeface="Arial"/>
                          <a:cs typeface="Arial"/>
                          <a:sym typeface="Arial"/>
                        </a:rPr>
                        <a:t>chievable</a:t>
                      </a:r>
                      <a:endParaRPr sz="1600" u="none" cap="none" strike="noStrike">
                        <a:solidFill>
                          <a:srgbClr val="535353"/>
                        </a:solidFill>
                        <a:latin typeface="Arial"/>
                        <a:ea typeface="Arial"/>
                        <a:cs typeface="Arial"/>
                        <a:sym typeface="Arial"/>
                      </a:endParaRPr>
                    </a:p>
                  </a:txBody>
                  <a:tcPr marT="45725" marB="45725" marR="91450" marL="91450" anchor="ctr">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達成可能である</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M</a:t>
                      </a:r>
                      <a:r>
                        <a:rPr lang="ja-JP" sz="1600" u="none" cap="none" strike="noStrike">
                          <a:solidFill>
                            <a:srgbClr val="535353"/>
                          </a:solidFill>
                          <a:latin typeface="Arial"/>
                          <a:ea typeface="Arial"/>
                          <a:cs typeface="Arial"/>
                          <a:sym typeface="Arial"/>
                        </a:rPr>
                        <a:t>easurable</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測定可能である</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2F2F2"/>
                    </a:solidFill>
                  </a:tcPr>
                </a:tc>
              </a:tr>
              <a:tr h="585175">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R</a:t>
                      </a:r>
                      <a:r>
                        <a:rPr lang="ja-JP" sz="1600" u="none" cap="none" strike="noStrike">
                          <a:solidFill>
                            <a:srgbClr val="535353"/>
                          </a:solidFill>
                          <a:latin typeface="Arial"/>
                          <a:ea typeface="Arial"/>
                          <a:cs typeface="Arial"/>
                          <a:sym typeface="Arial"/>
                        </a:rPr>
                        <a:t>elevant</a:t>
                      </a:r>
                      <a:endParaRPr sz="1600" u="none" cap="none" strike="noStrike">
                        <a:solidFill>
                          <a:srgbClr val="535353"/>
                        </a:solidFill>
                        <a:latin typeface="Arial"/>
                        <a:ea typeface="Arial"/>
                        <a:cs typeface="Arial"/>
                        <a:sym typeface="Arial"/>
                      </a:endParaRPr>
                    </a:p>
                  </a:txBody>
                  <a:tcPr marT="45725" marB="45725" marR="91450" marL="91450" anchor="ctr">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関連性があり、妥当である</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B</a:t>
                      </a:r>
                      <a:r>
                        <a:rPr lang="ja-JP" sz="1600" u="none" cap="none" strike="noStrike">
                          <a:solidFill>
                            <a:srgbClr val="535353"/>
                          </a:solidFill>
                          <a:latin typeface="Arial"/>
                          <a:ea typeface="Arial"/>
                          <a:cs typeface="Arial"/>
                          <a:sym typeface="Arial"/>
                        </a:rPr>
                        <a:t>ehavioral</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行動可能である</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85175">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T</a:t>
                      </a:r>
                      <a:r>
                        <a:rPr lang="ja-JP" sz="1600" u="none" cap="none" strike="noStrike">
                          <a:solidFill>
                            <a:srgbClr val="535353"/>
                          </a:solidFill>
                          <a:latin typeface="Arial"/>
                          <a:ea typeface="Arial"/>
                          <a:cs typeface="Arial"/>
                          <a:sym typeface="Arial"/>
                        </a:rPr>
                        <a:t>ime-bound</a:t>
                      </a:r>
                      <a:endParaRPr sz="1600" u="none" cap="none" strike="noStrike">
                        <a:solidFill>
                          <a:srgbClr val="535353"/>
                        </a:solidFill>
                        <a:latin typeface="Arial"/>
                        <a:ea typeface="Arial"/>
                        <a:cs typeface="Arial"/>
                        <a:sym typeface="Arial"/>
                      </a:endParaRPr>
                    </a:p>
                  </a:txBody>
                  <a:tcPr marT="45725" marB="45725" marR="91450" marL="91450" anchor="ctr">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達成される期限が明白である</a:t>
                      </a:r>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b="1" lang="ja-JP" sz="1600" u="none" cap="none" strike="noStrike">
                          <a:solidFill>
                            <a:srgbClr val="535353"/>
                          </a:solidFill>
                          <a:latin typeface="Arial"/>
                          <a:ea typeface="Arial"/>
                          <a:cs typeface="Arial"/>
                          <a:sym typeface="Arial"/>
                        </a:rPr>
                        <a:t>A</a:t>
                      </a:r>
                      <a:r>
                        <a:rPr lang="ja-JP" sz="1600" u="none" cap="none" strike="noStrike">
                          <a:solidFill>
                            <a:srgbClr val="535353"/>
                          </a:solidFill>
                          <a:latin typeface="Arial"/>
                          <a:ea typeface="Arial"/>
                          <a:cs typeface="Arial"/>
                          <a:sym typeface="Arial"/>
                        </a:rPr>
                        <a:t>chievable</a:t>
                      </a:r>
                      <a:endParaRPr sz="1600" u="none" cap="none" strike="noStrike">
                        <a:solidFill>
                          <a:srgbClr val="535353"/>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solidFill>
                      <a:srgbClr val="F2F2F2"/>
                    </a:solidFill>
                  </a:tcPr>
                </a:tc>
                <a:tc>
                  <a:txBody>
                    <a:bodyPr/>
                    <a:lstStyle/>
                    <a:p>
                      <a:pPr indent="0" lvl="0" marL="0" marR="0" rtl="0" algn="l">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達成可能である</a:t>
                      </a:r>
                      <a:endParaRPr/>
                    </a:p>
                  </a:txBody>
                  <a:tcPr marT="45725" marB="45725" marR="91450" marL="91450" anchor="ctr">
                    <a:lnL cap="flat" cmpd="sng" w="9525">
                      <a:solidFill>
                        <a:schemeClr val="lt1"/>
                      </a:solidFill>
                      <a:prstDash val="solid"/>
                      <a:round/>
                      <a:headEnd len="sm" w="sm" type="none"/>
                      <a:tailEnd len="sm" w="sm" type="none"/>
                    </a:lnL>
                    <a:lnT cap="flat" cmpd="sng" w="9525">
                      <a:solidFill>
                        <a:schemeClr val="lt1"/>
                      </a:solidFill>
                      <a:prstDash val="solid"/>
                      <a:round/>
                      <a:headEnd len="sm" w="sm" type="none"/>
                      <a:tailEnd len="sm" w="sm" type="none"/>
                    </a:lnT>
                    <a:solidFill>
                      <a:srgbClr val="F2F2F2"/>
                    </a:solidFill>
                  </a:tcPr>
                </a:tc>
              </a:tr>
            </a:tbl>
          </a:graphicData>
        </a:graphic>
      </p:graphicFrame>
      <p:sp>
        <p:nvSpPr>
          <p:cNvPr id="242" name="Google Shape;242;p17"/>
          <p:cNvSpPr txBox="1"/>
          <p:nvPr/>
        </p:nvSpPr>
        <p:spPr>
          <a:xfrm>
            <a:off x="6068982" y="8095103"/>
            <a:ext cx="5663340" cy="318036"/>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rgbClr val="535353"/>
              </a:buClr>
              <a:buSzPts val="1400"/>
              <a:buFont typeface="Arial"/>
              <a:buNone/>
            </a:pPr>
            <a:r>
              <a:rPr b="0" i="0" lang="ja-JP" sz="1400" u="none" cap="none" strike="noStrike">
                <a:solidFill>
                  <a:srgbClr val="535353"/>
                </a:solidFill>
                <a:latin typeface="Arial"/>
                <a:ea typeface="Arial"/>
                <a:cs typeface="Arial"/>
                <a:sym typeface="Arial"/>
              </a:rPr>
              <a:t>出所 Barnett(1999)、Bovend’Eerdt et al.(2009)を参考に作成</a:t>
            </a:r>
            <a:endParaRPr b="0" i="0" sz="1400" u="none" cap="none" strike="noStrike">
              <a:solidFill>
                <a:srgbClr val="535353"/>
              </a:solidFill>
              <a:latin typeface="Arial"/>
              <a:ea typeface="Arial"/>
              <a:cs typeface="Arial"/>
              <a:sym typeface="Arial"/>
            </a:endParaRPr>
          </a:p>
        </p:txBody>
      </p:sp>
      <p:sp>
        <p:nvSpPr>
          <p:cNvPr id="243" name="Google Shape;243;p17"/>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60-62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8"/>
          <p:cNvSpPr txBox="1"/>
          <p:nvPr/>
        </p:nvSpPr>
        <p:spPr>
          <a:xfrm>
            <a:off x="788652" y="3894591"/>
            <a:ext cx="10480430" cy="471924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・成績評価の決定方法</a:t>
            </a:r>
            <a:r>
              <a:rPr b="0" i="0" lang="ja-JP" sz="2000" u="none" cap="none" strike="noStrike">
                <a:solidFill>
                  <a:srgbClr val="535353"/>
                </a:solidFill>
                <a:latin typeface="Arial"/>
                <a:ea typeface="Arial"/>
                <a:cs typeface="Arial"/>
                <a:sym typeface="Arial"/>
              </a:rPr>
              <a:t>　</a:t>
            </a:r>
            <a:r>
              <a:rPr b="0" i="0" lang="ja-JP" sz="1200" u="none" cap="none" strike="noStrike">
                <a:solidFill>
                  <a:srgbClr val="535353"/>
                </a:solidFill>
                <a:latin typeface="Arial"/>
                <a:ea typeface="Arial"/>
                <a:cs typeface="Arial"/>
                <a:sym typeface="Arial"/>
              </a:rPr>
              <a:t>Walvoord and Anderson (2010)</a:t>
            </a:r>
            <a:endParaRPr/>
          </a:p>
          <a:p>
            <a:pPr indent="0" lvl="0" marL="0" marR="0" rtl="0" algn="l">
              <a:lnSpc>
                <a:spcPct val="125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1. 各評価方法の重み付けを示す</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2. 素点を積み上げる方法</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000000"/>
              </a:buClr>
              <a:buSzPts val="2000"/>
              <a:buFont typeface="Arial"/>
              <a:buNone/>
            </a:pPr>
            <a:r>
              <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・合格基準を伝え、その基準に合わせた課題をつくる</a:t>
            </a:r>
            <a:endParaRPr b="1"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　例）標準的な学生が授業に参加して学習に取り組めばCが取れる</a:t>
            </a:r>
            <a:endParaRPr b="0" i="0" sz="16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000000"/>
              </a:buClr>
              <a:buSzPts val="2000"/>
              <a:buFont typeface="Arial"/>
              <a:buNone/>
            </a:pPr>
            <a:r>
              <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・学習プロセスを評価する</a:t>
            </a:r>
            <a:endParaRPr b="1"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　例) 授業ノート、ディスカッション参加度</a:t>
            </a:r>
            <a:endParaRPr b="0" i="0" sz="16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000000"/>
              </a:buClr>
              <a:buSzPts val="2000"/>
              <a:buFont typeface="Arial"/>
              <a:buNone/>
            </a:pPr>
            <a:r>
              <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・ボーナスとペナルティの設定</a:t>
            </a:r>
            <a:endParaRPr b="1"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1600"/>
              <a:buFont typeface="Arial"/>
              <a:buNone/>
            </a:pPr>
            <a:r>
              <a:rPr b="0" i="0" lang="ja-JP" sz="1600" u="none" cap="none" strike="noStrike">
                <a:solidFill>
                  <a:srgbClr val="535353"/>
                </a:solidFill>
                <a:latin typeface="Arial"/>
                <a:ea typeface="Arial"/>
                <a:cs typeface="Arial"/>
                <a:sym typeface="Arial"/>
              </a:rPr>
              <a:t>　例) 一日遅れごとに減点、未提出学生へ代替課題の機会</a:t>
            </a:r>
            <a:endParaRPr b="0" i="0" sz="1600" u="none" cap="none" strike="noStrike">
              <a:solidFill>
                <a:srgbClr val="535353"/>
              </a:solidFill>
              <a:latin typeface="Arial"/>
              <a:ea typeface="Arial"/>
              <a:cs typeface="Arial"/>
              <a:sym typeface="Arial"/>
            </a:endParaRPr>
          </a:p>
        </p:txBody>
      </p:sp>
      <p:sp>
        <p:nvSpPr>
          <p:cNvPr id="249" name="Google Shape;249;p18"/>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６</a:t>
            </a:r>
            <a:r>
              <a:rPr b="1" lang="ja-JP">
                <a:latin typeface="Arial"/>
                <a:ea typeface="Arial"/>
                <a:cs typeface="Arial"/>
                <a:sym typeface="Arial"/>
              </a:rPr>
              <a:t>章 シラバスを作成する③</a:t>
            </a:r>
            <a:endParaRPr/>
          </a:p>
        </p:txBody>
      </p:sp>
      <p:sp>
        <p:nvSpPr>
          <p:cNvPr id="250" name="Google Shape;250;p18"/>
          <p:cNvSpPr txBox="1"/>
          <p:nvPr/>
        </p:nvSpPr>
        <p:spPr>
          <a:xfrm>
            <a:off x="740562" y="2044119"/>
            <a:ext cx="4704814" cy="595035"/>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主要な記載項目と留意点</a:t>
            </a:r>
            <a:endParaRPr b="1" i="0" sz="3200" u="none" cap="none" strike="noStrike">
              <a:solidFill>
                <a:srgbClr val="535353"/>
              </a:solidFill>
              <a:latin typeface="Arial"/>
              <a:ea typeface="Arial"/>
              <a:cs typeface="Arial"/>
              <a:sym typeface="Arial"/>
            </a:endParaRPr>
          </a:p>
        </p:txBody>
      </p:sp>
      <p:sp>
        <p:nvSpPr>
          <p:cNvPr id="251" name="Google Shape;251;p18"/>
          <p:cNvSpPr txBox="1"/>
          <p:nvPr/>
        </p:nvSpPr>
        <p:spPr>
          <a:xfrm>
            <a:off x="788650" y="2975100"/>
            <a:ext cx="5327700" cy="4719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2. 成績評価の方法と基準を記載</a:t>
            </a:r>
            <a:r>
              <a:rPr lang="ja-JP" sz="2400">
                <a:solidFill>
                  <a:srgbClr val="535353"/>
                </a:solidFill>
              </a:rPr>
              <a:t>する</a:t>
            </a:r>
            <a:endParaRPr b="0" i="0" sz="2400" u="none" cap="none" strike="noStrike">
              <a:solidFill>
                <a:srgbClr val="535353"/>
              </a:solidFill>
              <a:latin typeface="Arial"/>
              <a:ea typeface="Arial"/>
              <a:cs typeface="Arial"/>
              <a:sym typeface="Arial"/>
            </a:endParaRPr>
          </a:p>
        </p:txBody>
      </p:sp>
      <p:sp>
        <p:nvSpPr>
          <p:cNvPr id="252" name="Google Shape;252;p18"/>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62-68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9"/>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６章 シラバスを作成する③</a:t>
            </a:r>
            <a:endParaRPr/>
          </a:p>
        </p:txBody>
      </p:sp>
      <p:sp>
        <p:nvSpPr>
          <p:cNvPr id="258" name="Google Shape;258;p19"/>
          <p:cNvSpPr txBox="1"/>
          <p:nvPr/>
        </p:nvSpPr>
        <p:spPr>
          <a:xfrm>
            <a:off x="740562" y="2598749"/>
            <a:ext cx="4704814" cy="595035"/>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主要な記載項目と留意点</a:t>
            </a:r>
            <a:endParaRPr b="1" i="0" sz="3200" u="none" cap="none" strike="noStrike">
              <a:solidFill>
                <a:srgbClr val="535353"/>
              </a:solidFill>
              <a:latin typeface="Arial"/>
              <a:ea typeface="Arial"/>
              <a:cs typeface="Arial"/>
              <a:sym typeface="Arial"/>
            </a:endParaRPr>
          </a:p>
        </p:txBody>
      </p:sp>
      <p:sp>
        <p:nvSpPr>
          <p:cNvPr id="259" name="Google Shape;259;p19"/>
          <p:cNvSpPr txBox="1"/>
          <p:nvPr/>
        </p:nvSpPr>
        <p:spPr>
          <a:xfrm>
            <a:off x="788652" y="3529721"/>
            <a:ext cx="2635337"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400"/>
              <a:buFont typeface="Arial"/>
              <a:buNone/>
            </a:pPr>
            <a:r>
              <a:rPr b="0" i="0" lang="ja-JP" sz="2400" u="none" cap="none" strike="noStrike">
                <a:solidFill>
                  <a:srgbClr val="535353"/>
                </a:solidFill>
                <a:latin typeface="Arial"/>
                <a:ea typeface="Arial"/>
                <a:cs typeface="Arial"/>
                <a:sym typeface="Arial"/>
              </a:rPr>
              <a:t>3. 授業計画を示す</a:t>
            </a:r>
            <a:endParaRPr b="0" i="0" sz="2400" u="none" cap="none" strike="noStrike">
              <a:solidFill>
                <a:srgbClr val="535353"/>
              </a:solidFill>
              <a:latin typeface="Arial"/>
              <a:ea typeface="Arial"/>
              <a:cs typeface="Arial"/>
              <a:sym typeface="Arial"/>
            </a:endParaRPr>
          </a:p>
        </p:txBody>
      </p:sp>
      <p:sp>
        <p:nvSpPr>
          <p:cNvPr id="260" name="Google Shape;260;p19"/>
          <p:cNvSpPr txBox="1"/>
          <p:nvPr/>
        </p:nvSpPr>
        <p:spPr>
          <a:xfrm>
            <a:off x="788652" y="4627095"/>
            <a:ext cx="10480500" cy="26655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・学習支援を目的にする</a:t>
            </a:r>
            <a:r>
              <a:rPr b="0" i="0" lang="ja-JP" sz="2400" u="none" cap="none" strike="noStrike">
                <a:solidFill>
                  <a:srgbClr val="535353"/>
                </a:solidFill>
                <a:latin typeface="Arial"/>
                <a:ea typeface="Arial"/>
                <a:cs typeface="Arial"/>
                <a:sym typeface="Arial"/>
              </a:rPr>
              <a:t>　</a:t>
            </a:r>
            <a:r>
              <a:rPr b="0" i="0" lang="ja-JP" sz="1200" u="none" cap="none" strike="noStrike">
                <a:solidFill>
                  <a:srgbClr val="535353"/>
                </a:solidFill>
                <a:latin typeface="Arial"/>
                <a:ea typeface="Arial"/>
                <a:cs typeface="Arial"/>
                <a:sym typeface="Arial"/>
              </a:rPr>
              <a:t>Davis(2009)</a:t>
            </a:r>
            <a:endParaRPr/>
          </a:p>
          <a:p>
            <a:pPr indent="0" lvl="0" marL="0" marR="0" rtl="0" algn="l">
              <a:lnSpc>
                <a:spcPct val="125000"/>
              </a:lnSpc>
              <a:spcBef>
                <a:spcPts val="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例）特に重要な回を明示、内容を予告、キーワード提示</a:t>
            </a:r>
            <a:endParaRPr b="0" i="0" sz="18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000000"/>
              </a:buClr>
              <a:buSzPts val="2400"/>
              <a:buFont typeface="Arial"/>
              <a:buNone/>
            </a:pPr>
            <a:r>
              <a:t/>
            </a:r>
            <a:endParaRPr b="0"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・授業時間外の学習活動を示す</a:t>
            </a:r>
            <a:endParaRPr b="1"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000000"/>
              </a:buClr>
              <a:buSzPts val="2400"/>
              <a:buFont typeface="Arial"/>
              <a:buNone/>
            </a:pPr>
            <a:r>
              <a:t/>
            </a:r>
            <a:endParaRPr b="0" i="0" sz="2400" u="none" cap="none" strike="noStrike">
              <a:solidFill>
                <a:srgbClr val="535353"/>
              </a:solidFill>
              <a:latin typeface="Arial"/>
              <a:ea typeface="Arial"/>
              <a:cs typeface="Arial"/>
              <a:sym typeface="Arial"/>
            </a:endParaRPr>
          </a:p>
          <a:p>
            <a:pPr indent="0" lvl="0" marL="0" marR="0" rtl="0" algn="l">
              <a:lnSpc>
                <a:spcPct val="125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・学習プロセスを図式化</a:t>
            </a:r>
            <a:r>
              <a:rPr b="1" lang="ja-JP" sz="2400">
                <a:solidFill>
                  <a:srgbClr val="535353"/>
                </a:solidFill>
              </a:rPr>
              <a:t>する</a:t>
            </a:r>
            <a:endParaRPr b="1" i="0" sz="2400" u="none" cap="none" strike="noStrike">
              <a:solidFill>
                <a:srgbClr val="535353"/>
              </a:solidFill>
              <a:latin typeface="Arial"/>
              <a:ea typeface="Arial"/>
              <a:cs typeface="Arial"/>
              <a:sym typeface="Arial"/>
            </a:endParaRPr>
          </a:p>
        </p:txBody>
      </p:sp>
      <p:pic>
        <p:nvPicPr>
          <p:cNvPr id="261" name="Google Shape;261;p19"/>
          <p:cNvPicPr preferRelativeResize="0"/>
          <p:nvPr/>
        </p:nvPicPr>
        <p:blipFill rotWithShape="1">
          <a:blip r:embed="rId3">
            <a:alphaModFix/>
          </a:blip>
          <a:srcRect b="0" l="0" r="0" t="0"/>
          <a:stretch/>
        </p:blipFill>
        <p:spPr>
          <a:xfrm>
            <a:off x="8408729" y="4812989"/>
            <a:ext cx="2571271" cy="2571271"/>
          </a:xfrm>
          <a:prstGeom prst="rect">
            <a:avLst/>
          </a:prstGeom>
          <a:noFill/>
          <a:ln>
            <a:noFill/>
          </a:ln>
        </p:spPr>
      </p:pic>
      <p:sp>
        <p:nvSpPr>
          <p:cNvPr id="262" name="Google Shape;262;p19"/>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62-68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0"/>
          <p:cNvSpPr txBox="1"/>
          <p:nvPr/>
        </p:nvSpPr>
        <p:spPr>
          <a:xfrm>
            <a:off x="4577144" y="3341861"/>
            <a:ext cx="7988061" cy="1081087"/>
          </a:xfrm>
          <a:prstGeom prst="rect">
            <a:avLst/>
          </a:prstGeom>
          <a:noFill/>
          <a:ln>
            <a:noFill/>
          </a:ln>
        </p:spPr>
        <p:txBody>
          <a:bodyPr anchorCtr="0" anchor="ctr" bIns="50800" lIns="50800" spcFirstLastPara="1" rIns="50800" wrap="square" tIns="50800">
            <a:normAutofit fontScale="85000"/>
          </a:bodyPr>
          <a:lstStyle/>
          <a:p>
            <a:pPr indent="0" lvl="0" marL="0" marR="0" rtl="0" algn="l">
              <a:lnSpc>
                <a:spcPct val="100000"/>
              </a:lnSpc>
              <a:spcBef>
                <a:spcPts val="0"/>
              </a:spcBef>
              <a:spcAft>
                <a:spcPts val="0"/>
              </a:spcAft>
              <a:buClr>
                <a:srgbClr val="535353"/>
              </a:buClr>
              <a:buSzPct val="100000"/>
              <a:buFont typeface="Arial"/>
              <a:buNone/>
            </a:pPr>
            <a:r>
              <a:rPr b="1" lang="ja-JP" sz="4400">
                <a:solidFill>
                  <a:srgbClr val="535353"/>
                </a:solidFill>
              </a:rPr>
              <a:t>７</a:t>
            </a:r>
            <a:r>
              <a:rPr b="1" i="0" lang="ja-JP" sz="4400" u="none" cap="none" strike="noStrike">
                <a:solidFill>
                  <a:srgbClr val="535353"/>
                </a:solidFill>
                <a:latin typeface="Arial"/>
                <a:ea typeface="Arial"/>
                <a:cs typeface="Arial"/>
                <a:sym typeface="Arial"/>
              </a:rPr>
              <a:t>章 授業設計を見直して改善する</a:t>
            </a:r>
            <a:endParaRPr b="1" i="0" sz="4400" u="none" cap="none" strike="noStrike">
              <a:solidFill>
                <a:srgbClr val="535353"/>
              </a:solidFill>
              <a:latin typeface="Arial"/>
              <a:ea typeface="Arial"/>
              <a:cs typeface="Arial"/>
              <a:sym typeface="Arial"/>
            </a:endParaRPr>
          </a:p>
        </p:txBody>
      </p:sp>
      <p:sp>
        <p:nvSpPr>
          <p:cNvPr id="268" name="Google Shape;268;p20"/>
          <p:cNvSpPr txBox="1"/>
          <p:nvPr/>
        </p:nvSpPr>
        <p:spPr>
          <a:xfrm>
            <a:off x="4577144" y="4660135"/>
            <a:ext cx="7579880" cy="1674930"/>
          </a:xfrm>
          <a:prstGeom prst="rect">
            <a:avLst/>
          </a:prstGeom>
          <a:noFill/>
          <a:ln>
            <a:noFill/>
          </a:ln>
        </p:spPr>
        <p:txBody>
          <a:bodyPr anchorCtr="0" anchor="t" bIns="50800" lIns="50800" spcFirstLastPara="1" rIns="50800" wrap="square" tIns="50800">
            <a:normAutofit/>
          </a:bodyPr>
          <a:lstStyle/>
          <a:p>
            <a:pPr indent="0" lvl="0" marL="0" marR="0" rtl="0" algn="l">
              <a:lnSpc>
                <a:spcPct val="13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授業設計を見直して改善するための情報収集、シラバスの見直し、授業設計</a:t>
            </a:r>
            <a:r>
              <a:rPr lang="ja-JP" sz="2400">
                <a:solidFill>
                  <a:schemeClr val="lt2"/>
                </a:solidFill>
              </a:rPr>
              <a:t>について</a:t>
            </a:r>
            <a:r>
              <a:rPr b="0" i="0" lang="ja-JP" sz="2400" u="none" cap="none" strike="noStrike">
                <a:solidFill>
                  <a:schemeClr val="lt2"/>
                </a:solidFill>
                <a:latin typeface="Arial"/>
                <a:ea typeface="Arial"/>
                <a:cs typeface="Arial"/>
                <a:sym typeface="Arial"/>
              </a:rPr>
              <a:t>学ぶ</a:t>
            </a:r>
            <a:r>
              <a:rPr lang="ja-JP" sz="2400">
                <a:solidFill>
                  <a:schemeClr val="lt2"/>
                </a:solidFill>
              </a:rPr>
              <a:t>方法</a:t>
            </a:r>
            <a:r>
              <a:rPr b="0" i="0" lang="ja-JP" sz="2400" u="none" cap="none" strike="noStrike">
                <a:solidFill>
                  <a:schemeClr val="lt2"/>
                </a:solidFill>
                <a:latin typeface="Arial"/>
                <a:ea typeface="Arial"/>
                <a:cs typeface="Arial"/>
                <a:sym typeface="Arial"/>
              </a:rPr>
              <a:t>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７</a:t>
            </a:r>
            <a:r>
              <a:rPr b="1" lang="ja-JP">
                <a:latin typeface="Arial"/>
                <a:ea typeface="Arial"/>
                <a:cs typeface="Arial"/>
                <a:sym typeface="Arial"/>
              </a:rPr>
              <a:t>章 授業設計を見直して改善する①</a:t>
            </a:r>
            <a:endParaRPr b="1">
              <a:latin typeface="Arial"/>
              <a:ea typeface="Arial"/>
              <a:cs typeface="Arial"/>
              <a:sym typeface="Arial"/>
            </a:endParaRPr>
          </a:p>
        </p:txBody>
      </p:sp>
      <p:sp>
        <p:nvSpPr>
          <p:cNvPr id="274" name="Google Shape;274;p21"/>
          <p:cNvSpPr/>
          <p:nvPr/>
        </p:nvSpPr>
        <p:spPr>
          <a:xfrm>
            <a:off x="2810259" y="626203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75" name="Google Shape;275;p21"/>
          <p:cNvSpPr txBox="1"/>
          <p:nvPr/>
        </p:nvSpPr>
        <p:spPr>
          <a:xfrm>
            <a:off x="2384218" y="2265469"/>
            <a:ext cx="8375691"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授業開始直後に学生から集める情報　</a:t>
            </a:r>
            <a:r>
              <a:rPr b="0" i="0" lang="ja-JP" sz="1200" u="none" cap="none" strike="noStrike">
                <a:solidFill>
                  <a:srgbClr val="535353"/>
                </a:solidFill>
                <a:latin typeface="Arial"/>
                <a:ea typeface="Arial"/>
                <a:cs typeface="Arial"/>
                <a:sym typeface="Arial"/>
              </a:rPr>
              <a:t>(池田ほか2001)</a:t>
            </a:r>
            <a:endParaRPr b="0" i="0" sz="3200" u="none" cap="none" strike="noStrike">
              <a:solidFill>
                <a:srgbClr val="535353"/>
              </a:solidFill>
              <a:latin typeface="Arial"/>
              <a:ea typeface="Arial"/>
              <a:cs typeface="Arial"/>
              <a:sym typeface="Arial"/>
            </a:endParaRPr>
          </a:p>
        </p:txBody>
      </p:sp>
      <p:sp>
        <p:nvSpPr>
          <p:cNvPr id="276" name="Google Shape;276;p21"/>
          <p:cNvSpPr txBox="1"/>
          <p:nvPr/>
        </p:nvSpPr>
        <p:spPr>
          <a:xfrm>
            <a:off x="3062442" y="6442433"/>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学生自身の学習態度</a:t>
            </a:r>
            <a:endParaRPr b="1" i="0" sz="2400" u="none" cap="none" strike="noStrike">
              <a:solidFill>
                <a:srgbClr val="535353"/>
              </a:solidFill>
              <a:latin typeface="Arial"/>
              <a:ea typeface="Arial"/>
              <a:cs typeface="Arial"/>
              <a:sym typeface="Arial"/>
            </a:endParaRPr>
          </a:p>
        </p:txBody>
      </p:sp>
      <p:sp>
        <p:nvSpPr>
          <p:cNvPr id="277" name="Google Shape;277;p21"/>
          <p:cNvSpPr/>
          <p:nvPr/>
        </p:nvSpPr>
        <p:spPr>
          <a:xfrm>
            <a:off x="6916188" y="626203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78" name="Google Shape;278;p21"/>
          <p:cNvSpPr txBox="1"/>
          <p:nvPr/>
        </p:nvSpPr>
        <p:spPr>
          <a:xfrm>
            <a:off x="7476150" y="6442433"/>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教室環境・設備</a:t>
            </a:r>
            <a:endParaRPr b="1" i="0" sz="2400" u="none" cap="none" strike="noStrike">
              <a:solidFill>
                <a:srgbClr val="535353"/>
              </a:solidFill>
              <a:latin typeface="Arial"/>
              <a:ea typeface="Arial"/>
              <a:cs typeface="Arial"/>
              <a:sym typeface="Arial"/>
            </a:endParaRPr>
          </a:p>
        </p:txBody>
      </p:sp>
      <p:sp>
        <p:nvSpPr>
          <p:cNvPr id="279" name="Google Shape;279;p21"/>
          <p:cNvSpPr/>
          <p:nvPr/>
        </p:nvSpPr>
        <p:spPr>
          <a:xfrm>
            <a:off x="751308" y="3440567"/>
            <a:ext cx="3376949" cy="21962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80" name="Google Shape;280;p21"/>
          <p:cNvSpPr txBox="1"/>
          <p:nvPr/>
        </p:nvSpPr>
        <p:spPr>
          <a:xfrm>
            <a:off x="1003493" y="3696318"/>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教師のスキルや態度</a:t>
            </a:r>
            <a:endParaRPr b="1" i="0" sz="2400" u="none" cap="none" strike="noStrike">
              <a:solidFill>
                <a:srgbClr val="535353"/>
              </a:solidFill>
              <a:latin typeface="Arial"/>
              <a:ea typeface="Arial"/>
              <a:cs typeface="Arial"/>
              <a:sym typeface="Arial"/>
            </a:endParaRPr>
          </a:p>
        </p:txBody>
      </p:sp>
      <p:sp>
        <p:nvSpPr>
          <p:cNvPr id="281" name="Google Shape;281;p21"/>
          <p:cNvSpPr/>
          <p:nvPr/>
        </p:nvSpPr>
        <p:spPr>
          <a:xfrm>
            <a:off x="4776582" y="344219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82" name="Google Shape;282;p21"/>
          <p:cNvSpPr txBox="1"/>
          <p:nvPr/>
        </p:nvSpPr>
        <p:spPr>
          <a:xfrm>
            <a:off x="5644321" y="3622593"/>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授業の内容</a:t>
            </a:r>
            <a:endParaRPr b="1" i="0" sz="2400" u="none" cap="none" strike="noStrike">
              <a:solidFill>
                <a:srgbClr val="535353"/>
              </a:solidFill>
              <a:latin typeface="Arial"/>
              <a:ea typeface="Arial"/>
              <a:cs typeface="Arial"/>
              <a:sym typeface="Arial"/>
            </a:endParaRPr>
          </a:p>
        </p:txBody>
      </p:sp>
      <p:sp>
        <p:nvSpPr>
          <p:cNvPr id="283" name="Google Shape;283;p21"/>
          <p:cNvSpPr/>
          <p:nvPr/>
        </p:nvSpPr>
        <p:spPr>
          <a:xfrm>
            <a:off x="8882511" y="344219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84" name="Google Shape;284;p21"/>
          <p:cNvSpPr txBox="1"/>
          <p:nvPr/>
        </p:nvSpPr>
        <p:spPr>
          <a:xfrm>
            <a:off x="9288586" y="3622593"/>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授業時間外の学習</a:t>
            </a:r>
            <a:endParaRPr b="1" i="0" sz="2400" u="none" cap="none" strike="noStrike">
              <a:solidFill>
                <a:srgbClr val="535353"/>
              </a:solidFill>
              <a:latin typeface="Arial"/>
              <a:ea typeface="Arial"/>
              <a:cs typeface="Arial"/>
              <a:sym typeface="Arial"/>
            </a:endParaRPr>
          </a:p>
        </p:txBody>
      </p:sp>
      <p:pic>
        <p:nvPicPr>
          <p:cNvPr id="285" name="Google Shape;285;p21"/>
          <p:cNvPicPr preferRelativeResize="0"/>
          <p:nvPr/>
        </p:nvPicPr>
        <p:blipFill rotWithShape="1">
          <a:blip r:embed="rId3">
            <a:alphaModFix/>
          </a:blip>
          <a:srcRect b="0" l="0" r="0" t="0"/>
          <a:stretch/>
        </p:blipFill>
        <p:spPr>
          <a:xfrm>
            <a:off x="1859310" y="4336311"/>
            <a:ext cx="1160943" cy="1160943"/>
          </a:xfrm>
          <a:prstGeom prst="rect">
            <a:avLst/>
          </a:prstGeom>
          <a:noFill/>
          <a:ln>
            <a:noFill/>
          </a:ln>
        </p:spPr>
      </p:pic>
      <p:pic>
        <p:nvPicPr>
          <p:cNvPr id="286" name="Google Shape;286;p21"/>
          <p:cNvPicPr preferRelativeResize="0"/>
          <p:nvPr/>
        </p:nvPicPr>
        <p:blipFill rotWithShape="1">
          <a:blip r:embed="rId4">
            <a:alphaModFix/>
          </a:blip>
          <a:srcRect b="0" l="0" r="0" t="0"/>
          <a:stretch/>
        </p:blipFill>
        <p:spPr>
          <a:xfrm>
            <a:off x="7986097" y="7101796"/>
            <a:ext cx="1237129" cy="1237129"/>
          </a:xfrm>
          <a:prstGeom prst="rect">
            <a:avLst/>
          </a:prstGeom>
          <a:noFill/>
          <a:ln>
            <a:noFill/>
          </a:ln>
        </p:spPr>
      </p:pic>
      <p:pic>
        <p:nvPicPr>
          <p:cNvPr id="287" name="Google Shape;287;p21"/>
          <p:cNvPicPr preferRelativeResize="0"/>
          <p:nvPr/>
        </p:nvPicPr>
        <p:blipFill rotWithShape="1">
          <a:blip r:embed="rId5">
            <a:alphaModFix/>
          </a:blip>
          <a:srcRect b="0" l="0" r="0" t="0"/>
          <a:stretch/>
        </p:blipFill>
        <p:spPr>
          <a:xfrm>
            <a:off x="5837526" y="4289254"/>
            <a:ext cx="1255059" cy="1255059"/>
          </a:xfrm>
          <a:prstGeom prst="rect">
            <a:avLst/>
          </a:prstGeom>
          <a:noFill/>
          <a:ln>
            <a:noFill/>
          </a:ln>
        </p:spPr>
      </p:pic>
      <p:pic>
        <p:nvPicPr>
          <p:cNvPr id="288" name="Google Shape;288;p21"/>
          <p:cNvPicPr preferRelativeResize="0"/>
          <p:nvPr/>
        </p:nvPicPr>
        <p:blipFill rotWithShape="1">
          <a:blip r:embed="rId6">
            <a:alphaModFix/>
          </a:blip>
          <a:srcRect b="0" l="0" r="0" t="0"/>
          <a:stretch/>
        </p:blipFill>
        <p:spPr>
          <a:xfrm>
            <a:off x="3911868" y="7133495"/>
            <a:ext cx="1173729" cy="1173729"/>
          </a:xfrm>
          <a:prstGeom prst="rect">
            <a:avLst/>
          </a:prstGeom>
          <a:noFill/>
          <a:ln>
            <a:noFill/>
          </a:ln>
        </p:spPr>
      </p:pic>
      <p:pic>
        <p:nvPicPr>
          <p:cNvPr id="289" name="Google Shape;289;p21"/>
          <p:cNvPicPr preferRelativeResize="0"/>
          <p:nvPr/>
        </p:nvPicPr>
        <p:blipFill rotWithShape="1">
          <a:blip r:embed="rId7">
            <a:alphaModFix/>
          </a:blip>
          <a:srcRect b="0" l="0" r="0" t="0"/>
          <a:stretch/>
        </p:blipFill>
        <p:spPr>
          <a:xfrm>
            <a:off x="9948774" y="4320718"/>
            <a:ext cx="1244421" cy="1244421"/>
          </a:xfrm>
          <a:prstGeom prst="rect">
            <a:avLst/>
          </a:prstGeom>
          <a:noFill/>
          <a:ln>
            <a:noFill/>
          </a:ln>
        </p:spPr>
      </p:pic>
      <p:sp>
        <p:nvSpPr>
          <p:cNvPr id="290" name="Google Shape;290;p21"/>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p.72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2"/>
          <p:cNvSpPr/>
          <p:nvPr/>
        </p:nvSpPr>
        <p:spPr>
          <a:xfrm>
            <a:off x="788651" y="4445720"/>
            <a:ext cx="3376949" cy="21962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6" name="Google Shape;296;p22"/>
          <p:cNvSpPr/>
          <p:nvPr/>
        </p:nvSpPr>
        <p:spPr>
          <a:xfrm>
            <a:off x="4813925" y="4447352"/>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7" name="Google Shape;297;p22"/>
          <p:cNvSpPr/>
          <p:nvPr/>
        </p:nvSpPr>
        <p:spPr>
          <a:xfrm>
            <a:off x="8839201" y="4431233"/>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8" name="Google Shape;298;p22"/>
          <p:cNvSpPr txBox="1"/>
          <p:nvPr/>
        </p:nvSpPr>
        <p:spPr>
          <a:xfrm>
            <a:off x="1656387" y="4627507"/>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アンケート</a:t>
            </a:r>
            <a:endParaRPr b="1" i="0" sz="2400" u="none" cap="none" strike="noStrike">
              <a:solidFill>
                <a:srgbClr val="535353"/>
              </a:solidFill>
              <a:latin typeface="Arial"/>
              <a:ea typeface="Arial"/>
              <a:cs typeface="Arial"/>
              <a:sym typeface="Arial"/>
            </a:endParaRPr>
          </a:p>
        </p:txBody>
      </p:sp>
      <p:sp>
        <p:nvSpPr>
          <p:cNvPr id="299" name="Google Shape;299;p22"/>
          <p:cNvSpPr txBox="1"/>
          <p:nvPr/>
        </p:nvSpPr>
        <p:spPr>
          <a:xfrm>
            <a:off x="5373889" y="4627746"/>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学生と直接話す</a:t>
            </a:r>
            <a:endParaRPr b="1" i="0" sz="2400" u="none" cap="none" strike="noStrike">
              <a:solidFill>
                <a:srgbClr val="535353"/>
              </a:solidFill>
              <a:latin typeface="Arial"/>
              <a:ea typeface="Arial"/>
              <a:cs typeface="Arial"/>
              <a:sym typeface="Arial"/>
            </a:endParaRPr>
          </a:p>
        </p:txBody>
      </p:sp>
      <p:sp>
        <p:nvSpPr>
          <p:cNvPr id="300" name="Google Shape;300;p22"/>
          <p:cNvSpPr txBox="1"/>
          <p:nvPr/>
        </p:nvSpPr>
        <p:spPr>
          <a:xfrm>
            <a:off x="9553049" y="4627507"/>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参観者を招く</a:t>
            </a:r>
            <a:endParaRPr b="1" i="0" sz="2400" u="none" cap="none" strike="noStrike">
              <a:solidFill>
                <a:srgbClr val="535353"/>
              </a:solidFill>
              <a:latin typeface="Arial"/>
              <a:ea typeface="Arial"/>
              <a:cs typeface="Arial"/>
              <a:sym typeface="Arial"/>
            </a:endParaRPr>
          </a:p>
        </p:txBody>
      </p:sp>
      <p:sp>
        <p:nvSpPr>
          <p:cNvPr id="301" name="Google Shape;301;p22"/>
          <p:cNvSpPr txBox="1"/>
          <p:nvPr/>
        </p:nvSpPr>
        <p:spPr>
          <a:xfrm>
            <a:off x="4219659" y="3088429"/>
            <a:ext cx="4704813"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見直しのための情報収集</a:t>
            </a:r>
            <a:endParaRPr b="1" i="0" sz="3200" u="none" cap="none" strike="noStrike">
              <a:solidFill>
                <a:srgbClr val="535353"/>
              </a:solidFill>
              <a:latin typeface="Arial"/>
              <a:ea typeface="Arial"/>
              <a:cs typeface="Arial"/>
              <a:sym typeface="Arial"/>
            </a:endParaRPr>
          </a:p>
        </p:txBody>
      </p:sp>
      <p:sp>
        <p:nvSpPr>
          <p:cNvPr id="302" name="Google Shape;302;p2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7章 授業設計を見直して改善する②</a:t>
            </a:r>
            <a:endParaRPr/>
          </a:p>
        </p:txBody>
      </p:sp>
      <p:pic>
        <p:nvPicPr>
          <p:cNvPr id="303" name="Google Shape;303;p22"/>
          <p:cNvPicPr preferRelativeResize="0"/>
          <p:nvPr/>
        </p:nvPicPr>
        <p:blipFill rotWithShape="1">
          <a:blip r:embed="rId3">
            <a:alphaModFix/>
          </a:blip>
          <a:srcRect b="0" l="0" r="0" t="0"/>
          <a:stretch/>
        </p:blipFill>
        <p:spPr>
          <a:xfrm>
            <a:off x="1866953" y="5247545"/>
            <a:ext cx="1314693" cy="1314693"/>
          </a:xfrm>
          <a:prstGeom prst="rect">
            <a:avLst/>
          </a:prstGeom>
          <a:noFill/>
          <a:ln>
            <a:noFill/>
          </a:ln>
        </p:spPr>
      </p:pic>
      <p:pic>
        <p:nvPicPr>
          <p:cNvPr id="304" name="Google Shape;304;p22"/>
          <p:cNvPicPr preferRelativeResize="0"/>
          <p:nvPr/>
        </p:nvPicPr>
        <p:blipFill rotWithShape="1">
          <a:blip r:embed="rId4">
            <a:alphaModFix/>
          </a:blip>
          <a:srcRect b="0" l="0" r="0" t="0"/>
          <a:stretch/>
        </p:blipFill>
        <p:spPr>
          <a:xfrm>
            <a:off x="5820229" y="5247545"/>
            <a:ext cx="1372196" cy="1372196"/>
          </a:xfrm>
          <a:prstGeom prst="rect">
            <a:avLst/>
          </a:prstGeom>
          <a:noFill/>
          <a:ln>
            <a:noFill/>
          </a:ln>
        </p:spPr>
      </p:pic>
      <p:pic>
        <p:nvPicPr>
          <p:cNvPr id="305" name="Google Shape;305;p22"/>
          <p:cNvPicPr preferRelativeResize="0"/>
          <p:nvPr/>
        </p:nvPicPr>
        <p:blipFill rotWithShape="1">
          <a:blip r:embed="rId5">
            <a:alphaModFix/>
          </a:blip>
          <a:srcRect b="0" l="0" r="0" t="0"/>
          <a:stretch/>
        </p:blipFill>
        <p:spPr>
          <a:xfrm>
            <a:off x="9692514" y="5068368"/>
            <a:ext cx="1654790" cy="1654790"/>
          </a:xfrm>
          <a:prstGeom prst="rect">
            <a:avLst/>
          </a:prstGeom>
          <a:noFill/>
          <a:ln>
            <a:noFill/>
          </a:ln>
        </p:spPr>
      </p:pic>
      <p:sp>
        <p:nvSpPr>
          <p:cNvPr id="306" name="Google Shape;306;p22"/>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73-74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3"/>
          <p:cNvSpPr/>
          <p:nvPr/>
        </p:nvSpPr>
        <p:spPr>
          <a:xfrm>
            <a:off x="2581659" y="626203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2" name="Google Shape;312;p23"/>
          <p:cNvSpPr txBox="1"/>
          <p:nvPr/>
        </p:nvSpPr>
        <p:spPr>
          <a:xfrm>
            <a:off x="4058560" y="2265469"/>
            <a:ext cx="5027017"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シラバスの見直しと考え方</a:t>
            </a:r>
            <a:endParaRPr b="1" i="0" sz="3200" u="none" cap="none" strike="noStrike">
              <a:solidFill>
                <a:srgbClr val="535353"/>
              </a:solidFill>
              <a:latin typeface="Arial"/>
              <a:ea typeface="Arial"/>
              <a:cs typeface="Arial"/>
              <a:sym typeface="Arial"/>
            </a:endParaRPr>
          </a:p>
        </p:txBody>
      </p:sp>
      <p:sp>
        <p:nvSpPr>
          <p:cNvPr id="313" name="Google Shape;313;p23"/>
          <p:cNvSpPr txBox="1"/>
          <p:nvPr/>
        </p:nvSpPr>
        <p:spPr>
          <a:xfrm>
            <a:off x="3295509" y="6442433"/>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コースパック</a:t>
            </a:r>
            <a:endParaRPr b="1" i="0" sz="2400" u="none" cap="none" strike="noStrike">
              <a:solidFill>
                <a:srgbClr val="535353"/>
              </a:solidFill>
              <a:latin typeface="Arial"/>
              <a:ea typeface="Arial"/>
              <a:cs typeface="Arial"/>
              <a:sym typeface="Arial"/>
            </a:endParaRPr>
          </a:p>
        </p:txBody>
      </p:sp>
      <p:sp>
        <p:nvSpPr>
          <p:cNvPr id="314" name="Google Shape;314;p23"/>
          <p:cNvSpPr/>
          <p:nvPr/>
        </p:nvSpPr>
        <p:spPr>
          <a:xfrm>
            <a:off x="7144788" y="6262039"/>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5" name="Google Shape;315;p23"/>
          <p:cNvSpPr txBox="1"/>
          <p:nvPr/>
        </p:nvSpPr>
        <p:spPr>
          <a:xfrm>
            <a:off x="7858640" y="6442433"/>
            <a:ext cx="194925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ウェブサイト</a:t>
            </a:r>
            <a:endParaRPr b="1" i="0" sz="2400" u="none" cap="none" strike="noStrike">
              <a:solidFill>
                <a:srgbClr val="535353"/>
              </a:solidFill>
              <a:latin typeface="Arial"/>
              <a:ea typeface="Arial"/>
              <a:cs typeface="Arial"/>
              <a:sym typeface="Arial"/>
            </a:endParaRPr>
          </a:p>
        </p:txBody>
      </p:sp>
      <p:sp>
        <p:nvSpPr>
          <p:cNvPr id="316" name="Google Shape;316;p23"/>
          <p:cNvSpPr/>
          <p:nvPr/>
        </p:nvSpPr>
        <p:spPr>
          <a:xfrm>
            <a:off x="2581659" y="3440567"/>
            <a:ext cx="3376949" cy="21962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7" name="Google Shape;317;p23"/>
          <p:cNvSpPr txBox="1"/>
          <p:nvPr/>
        </p:nvSpPr>
        <p:spPr>
          <a:xfrm>
            <a:off x="2833842" y="3630502"/>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ルーブリックの活用</a:t>
            </a:r>
            <a:endParaRPr b="1" i="0" sz="2400" u="none" cap="none" strike="noStrike">
              <a:solidFill>
                <a:srgbClr val="535353"/>
              </a:solidFill>
              <a:latin typeface="Arial"/>
              <a:ea typeface="Arial"/>
              <a:cs typeface="Arial"/>
              <a:sym typeface="Arial"/>
            </a:endParaRPr>
          </a:p>
        </p:txBody>
      </p:sp>
      <p:sp>
        <p:nvSpPr>
          <p:cNvPr id="318" name="Google Shape;318;p23"/>
          <p:cNvSpPr/>
          <p:nvPr/>
        </p:nvSpPr>
        <p:spPr>
          <a:xfrm>
            <a:off x="7144788" y="3419633"/>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9" name="Google Shape;319;p23"/>
          <p:cNvSpPr txBox="1"/>
          <p:nvPr/>
        </p:nvSpPr>
        <p:spPr>
          <a:xfrm>
            <a:off x="7242782" y="3630502"/>
            <a:ext cx="31803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数年単位で充実させる</a:t>
            </a:r>
            <a:endParaRPr b="1" i="0" sz="2400" u="none" cap="none" strike="noStrike">
              <a:solidFill>
                <a:srgbClr val="535353"/>
              </a:solidFill>
              <a:latin typeface="Arial"/>
              <a:ea typeface="Arial"/>
              <a:cs typeface="Arial"/>
              <a:sym typeface="Arial"/>
            </a:endParaRPr>
          </a:p>
        </p:txBody>
      </p:sp>
      <p:sp>
        <p:nvSpPr>
          <p:cNvPr id="320" name="Google Shape;320;p23"/>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7章 授業設計を見直して改善する③</a:t>
            </a:r>
            <a:endParaRPr/>
          </a:p>
        </p:txBody>
      </p:sp>
      <p:pic>
        <p:nvPicPr>
          <p:cNvPr id="321" name="Google Shape;321;p23"/>
          <p:cNvPicPr preferRelativeResize="0"/>
          <p:nvPr/>
        </p:nvPicPr>
        <p:blipFill rotWithShape="1">
          <a:blip r:embed="rId3">
            <a:alphaModFix/>
          </a:blip>
          <a:srcRect b="0" l="0" r="0" t="0"/>
          <a:stretch/>
        </p:blipFill>
        <p:spPr>
          <a:xfrm>
            <a:off x="8106910" y="7064896"/>
            <a:ext cx="1452701" cy="1452701"/>
          </a:xfrm>
          <a:prstGeom prst="rect">
            <a:avLst/>
          </a:prstGeom>
          <a:noFill/>
          <a:ln>
            <a:noFill/>
          </a:ln>
        </p:spPr>
      </p:pic>
      <p:pic>
        <p:nvPicPr>
          <p:cNvPr id="322" name="Google Shape;322;p23"/>
          <p:cNvPicPr preferRelativeResize="0"/>
          <p:nvPr/>
        </p:nvPicPr>
        <p:blipFill rotWithShape="1">
          <a:blip r:embed="rId4">
            <a:alphaModFix/>
          </a:blip>
          <a:srcRect b="0" l="0" r="0" t="0"/>
          <a:stretch/>
        </p:blipFill>
        <p:spPr>
          <a:xfrm>
            <a:off x="3695598" y="7077072"/>
            <a:ext cx="1380565" cy="1380565"/>
          </a:xfrm>
          <a:prstGeom prst="rect">
            <a:avLst/>
          </a:prstGeom>
          <a:noFill/>
          <a:ln>
            <a:noFill/>
          </a:ln>
        </p:spPr>
      </p:pic>
      <p:pic>
        <p:nvPicPr>
          <p:cNvPr id="323" name="Google Shape;323;p23"/>
          <p:cNvPicPr preferRelativeResize="0"/>
          <p:nvPr/>
        </p:nvPicPr>
        <p:blipFill rotWithShape="1">
          <a:blip r:embed="rId5">
            <a:alphaModFix/>
          </a:blip>
          <a:srcRect b="0" l="0" r="0" t="0"/>
          <a:stretch/>
        </p:blipFill>
        <p:spPr>
          <a:xfrm>
            <a:off x="3600259" y="4227404"/>
            <a:ext cx="1339748" cy="1339748"/>
          </a:xfrm>
          <a:prstGeom prst="rect">
            <a:avLst/>
          </a:prstGeom>
          <a:noFill/>
          <a:ln>
            <a:noFill/>
          </a:ln>
        </p:spPr>
      </p:pic>
      <p:pic>
        <p:nvPicPr>
          <p:cNvPr id="324" name="Google Shape;324;p23"/>
          <p:cNvPicPr preferRelativeResize="0"/>
          <p:nvPr/>
        </p:nvPicPr>
        <p:blipFill rotWithShape="1">
          <a:blip r:embed="rId6">
            <a:alphaModFix/>
          </a:blip>
          <a:srcRect b="0" l="0" r="0" t="0"/>
          <a:stretch/>
        </p:blipFill>
        <p:spPr>
          <a:xfrm>
            <a:off x="8106910" y="4146419"/>
            <a:ext cx="1441757" cy="1441757"/>
          </a:xfrm>
          <a:prstGeom prst="rect">
            <a:avLst/>
          </a:prstGeom>
          <a:noFill/>
          <a:ln>
            <a:noFill/>
          </a:ln>
        </p:spPr>
      </p:pic>
      <p:sp>
        <p:nvSpPr>
          <p:cNvPr id="325" name="Google Shape;325;p23"/>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74-79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4"/>
          <p:cNvSpPr/>
          <p:nvPr/>
        </p:nvSpPr>
        <p:spPr>
          <a:xfrm>
            <a:off x="788651" y="4445720"/>
            <a:ext cx="3376949" cy="21962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1" name="Google Shape;331;p24"/>
          <p:cNvSpPr/>
          <p:nvPr/>
        </p:nvSpPr>
        <p:spPr>
          <a:xfrm>
            <a:off x="4813925" y="4447352"/>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2" name="Google Shape;332;p24"/>
          <p:cNvSpPr/>
          <p:nvPr/>
        </p:nvSpPr>
        <p:spPr>
          <a:xfrm>
            <a:off x="8839201" y="4431233"/>
            <a:ext cx="3376949" cy="2217167"/>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3" name="Google Shape;333;p24"/>
          <p:cNvSpPr txBox="1"/>
          <p:nvPr/>
        </p:nvSpPr>
        <p:spPr>
          <a:xfrm>
            <a:off x="1348615" y="4641511"/>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リフレクション</a:t>
            </a:r>
            <a:endParaRPr b="1" i="0" sz="2400" u="none" cap="none" strike="noStrike">
              <a:solidFill>
                <a:srgbClr val="535353"/>
              </a:solidFill>
              <a:latin typeface="Arial"/>
              <a:ea typeface="Arial"/>
              <a:cs typeface="Arial"/>
              <a:sym typeface="Arial"/>
            </a:endParaRPr>
          </a:p>
        </p:txBody>
      </p:sp>
      <p:sp>
        <p:nvSpPr>
          <p:cNvPr id="334" name="Google Shape;334;p24"/>
          <p:cNvSpPr txBox="1"/>
          <p:nvPr/>
        </p:nvSpPr>
        <p:spPr>
          <a:xfrm>
            <a:off x="5681663" y="4640838"/>
            <a:ext cx="164147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同僚と話す</a:t>
            </a:r>
            <a:endParaRPr b="1" i="0" sz="2400" u="none" cap="none" strike="noStrike">
              <a:solidFill>
                <a:srgbClr val="535353"/>
              </a:solidFill>
              <a:latin typeface="Arial"/>
              <a:ea typeface="Arial"/>
              <a:cs typeface="Arial"/>
              <a:sym typeface="Arial"/>
            </a:endParaRPr>
          </a:p>
        </p:txBody>
      </p:sp>
      <p:sp>
        <p:nvSpPr>
          <p:cNvPr id="335" name="Google Shape;335;p24"/>
          <p:cNvSpPr txBox="1"/>
          <p:nvPr/>
        </p:nvSpPr>
        <p:spPr>
          <a:xfrm>
            <a:off x="9860830" y="4641509"/>
            <a:ext cx="133369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研修参加</a:t>
            </a:r>
            <a:endParaRPr b="1" i="0" sz="2400" u="none" cap="none" strike="noStrike">
              <a:solidFill>
                <a:srgbClr val="535353"/>
              </a:solidFill>
              <a:latin typeface="Arial"/>
              <a:ea typeface="Arial"/>
              <a:cs typeface="Arial"/>
              <a:sym typeface="Arial"/>
            </a:endParaRPr>
          </a:p>
        </p:txBody>
      </p:sp>
      <p:sp>
        <p:nvSpPr>
          <p:cNvPr id="336" name="Google Shape;336;p24"/>
          <p:cNvSpPr txBox="1"/>
          <p:nvPr/>
        </p:nvSpPr>
        <p:spPr>
          <a:xfrm>
            <a:off x="4257334" y="3088429"/>
            <a:ext cx="462947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授業設計を学ぶ　</a:t>
            </a:r>
            <a:r>
              <a:rPr b="0" i="0" lang="ja-JP" sz="1200" u="none" cap="none" strike="noStrike">
                <a:solidFill>
                  <a:srgbClr val="535353"/>
                </a:solidFill>
                <a:latin typeface="Arial"/>
                <a:ea typeface="Arial"/>
                <a:cs typeface="Arial"/>
                <a:sym typeface="Arial"/>
              </a:rPr>
              <a:t>ショーン (2001)</a:t>
            </a:r>
            <a:endParaRPr b="0" i="0" sz="3200" u="none" cap="none" strike="noStrike">
              <a:solidFill>
                <a:srgbClr val="535353"/>
              </a:solidFill>
              <a:latin typeface="Arial"/>
              <a:ea typeface="Arial"/>
              <a:cs typeface="Arial"/>
              <a:sym typeface="Arial"/>
            </a:endParaRPr>
          </a:p>
        </p:txBody>
      </p:sp>
      <p:sp>
        <p:nvSpPr>
          <p:cNvPr id="337" name="Google Shape;337;p24"/>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7章 授業設計を見直して改善する④</a:t>
            </a:r>
            <a:endParaRPr/>
          </a:p>
        </p:txBody>
      </p:sp>
      <p:pic>
        <p:nvPicPr>
          <p:cNvPr id="338" name="Google Shape;338;p24"/>
          <p:cNvPicPr preferRelativeResize="0"/>
          <p:nvPr/>
        </p:nvPicPr>
        <p:blipFill rotWithShape="1">
          <a:blip r:embed="rId3">
            <a:alphaModFix/>
          </a:blip>
          <a:srcRect b="0" l="0" r="0" t="0"/>
          <a:stretch/>
        </p:blipFill>
        <p:spPr>
          <a:xfrm>
            <a:off x="5854891" y="5232555"/>
            <a:ext cx="1434353" cy="1434353"/>
          </a:xfrm>
          <a:prstGeom prst="rect">
            <a:avLst/>
          </a:prstGeom>
          <a:noFill/>
          <a:ln>
            <a:noFill/>
          </a:ln>
        </p:spPr>
      </p:pic>
      <p:pic>
        <p:nvPicPr>
          <p:cNvPr id="339" name="Google Shape;339;p24"/>
          <p:cNvPicPr preferRelativeResize="0"/>
          <p:nvPr/>
        </p:nvPicPr>
        <p:blipFill rotWithShape="1">
          <a:blip r:embed="rId4">
            <a:alphaModFix/>
          </a:blip>
          <a:srcRect b="0" l="0" r="0" t="0"/>
          <a:stretch/>
        </p:blipFill>
        <p:spPr>
          <a:xfrm>
            <a:off x="9953804" y="5438583"/>
            <a:ext cx="1147750" cy="1147750"/>
          </a:xfrm>
          <a:prstGeom prst="rect">
            <a:avLst/>
          </a:prstGeom>
          <a:noFill/>
          <a:ln>
            <a:noFill/>
          </a:ln>
        </p:spPr>
      </p:pic>
      <p:pic>
        <p:nvPicPr>
          <p:cNvPr id="340" name="Google Shape;340;p24"/>
          <p:cNvPicPr preferRelativeResize="0"/>
          <p:nvPr/>
        </p:nvPicPr>
        <p:blipFill rotWithShape="1">
          <a:blip r:embed="rId5">
            <a:alphaModFix/>
          </a:blip>
          <a:srcRect b="0" l="0" r="0" t="0"/>
          <a:stretch/>
        </p:blipFill>
        <p:spPr>
          <a:xfrm>
            <a:off x="1876489" y="5394065"/>
            <a:ext cx="1201271" cy="1201271"/>
          </a:xfrm>
          <a:prstGeom prst="rect">
            <a:avLst/>
          </a:prstGeom>
          <a:noFill/>
          <a:ln>
            <a:noFill/>
          </a:ln>
        </p:spPr>
      </p:pic>
      <p:sp>
        <p:nvSpPr>
          <p:cNvPr id="341" name="Google Shape;341;p24"/>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80-81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5"/>
          <p:cNvSpPr txBox="1"/>
          <p:nvPr/>
        </p:nvSpPr>
        <p:spPr>
          <a:xfrm>
            <a:off x="4577144" y="3030965"/>
            <a:ext cx="7988061" cy="1081087"/>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rgbClr val="535353"/>
              </a:buClr>
              <a:buSzPts val="3600"/>
              <a:buFont typeface="Arial"/>
              <a:buNone/>
            </a:pPr>
            <a:r>
              <a:rPr b="1" lang="ja-JP" sz="3600">
                <a:solidFill>
                  <a:srgbClr val="535353"/>
                </a:solidFill>
              </a:rPr>
              <a:t>８</a:t>
            </a:r>
            <a:r>
              <a:rPr b="1" i="0" lang="ja-JP" sz="3600" u="none" cap="none" strike="noStrike">
                <a:solidFill>
                  <a:srgbClr val="535353"/>
                </a:solidFill>
                <a:latin typeface="Arial"/>
                <a:ea typeface="Arial"/>
                <a:cs typeface="Arial"/>
                <a:sym typeface="Arial"/>
              </a:rPr>
              <a:t>章 授業時間外の学習を充実させる</a:t>
            </a:r>
            <a:endParaRPr b="1" i="0" sz="3600" u="none" cap="none" strike="noStrike">
              <a:solidFill>
                <a:srgbClr val="535353"/>
              </a:solidFill>
              <a:latin typeface="Arial"/>
              <a:ea typeface="Arial"/>
              <a:cs typeface="Arial"/>
              <a:sym typeface="Arial"/>
            </a:endParaRPr>
          </a:p>
        </p:txBody>
      </p:sp>
      <p:sp>
        <p:nvSpPr>
          <p:cNvPr id="347" name="Google Shape;347;p25"/>
          <p:cNvSpPr txBox="1"/>
          <p:nvPr/>
        </p:nvSpPr>
        <p:spPr>
          <a:xfrm>
            <a:off x="4577144" y="4349238"/>
            <a:ext cx="7746474" cy="2527049"/>
          </a:xfrm>
          <a:prstGeom prst="rect">
            <a:avLst/>
          </a:prstGeom>
          <a:noFill/>
          <a:ln>
            <a:noFill/>
          </a:ln>
        </p:spPr>
        <p:txBody>
          <a:bodyPr anchorCtr="0" anchor="t" bIns="50800" lIns="50800" spcFirstLastPara="1" rIns="50800" wrap="square" tIns="50800">
            <a:noAutofit/>
          </a:bodyPr>
          <a:lstStyle/>
          <a:p>
            <a:pPr indent="0" lvl="0" marL="0" marR="0" rtl="0" algn="l">
              <a:lnSpc>
                <a:spcPct val="12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学生の自主性に依存し過ぎず、充実した授業時間外の学習を促せるような工夫や設計について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a:p>
            <a:pPr indent="0" lvl="0" marL="0" marR="0" rtl="0" algn="l">
              <a:lnSpc>
                <a:spcPct val="12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日本の大学生の学習時間の短さが明らかになったこともあり、政策的にも授業時間外学習の促進を求められている。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6"/>
          <p:cNvSpPr/>
          <p:nvPr/>
        </p:nvSpPr>
        <p:spPr>
          <a:xfrm>
            <a:off x="2196592" y="6159050"/>
            <a:ext cx="3851114" cy="251647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3" name="Google Shape;353;p26"/>
          <p:cNvSpPr txBox="1"/>
          <p:nvPr/>
        </p:nvSpPr>
        <p:spPr>
          <a:xfrm>
            <a:off x="3764415" y="2265469"/>
            <a:ext cx="5615320"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授業時間外学習の適切な条件</a:t>
            </a:r>
            <a:endParaRPr b="1" i="0" sz="3200" u="none" cap="none" strike="noStrike">
              <a:solidFill>
                <a:srgbClr val="535353"/>
              </a:solidFill>
              <a:latin typeface="Arial"/>
              <a:ea typeface="Arial"/>
              <a:cs typeface="Arial"/>
              <a:sym typeface="Arial"/>
            </a:endParaRPr>
          </a:p>
        </p:txBody>
      </p:sp>
      <p:sp>
        <p:nvSpPr>
          <p:cNvPr id="354" name="Google Shape;354;p26"/>
          <p:cNvSpPr txBox="1"/>
          <p:nvPr/>
        </p:nvSpPr>
        <p:spPr>
          <a:xfrm>
            <a:off x="2531969" y="6420083"/>
            <a:ext cx="31803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達成可能なレベルと量</a:t>
            </a:r>
            <a:endParaRPr b="1" i="0" sz="2400" u="none" cap="none" strike="noStrike">
              <a:solidFill>
                <a:srgbClr val="535353"/>
              </a:solidFill>
              <a:latin typeface="Arial"/>
              <a:ea typeface="Arial"/>
              <a:cs typeface="Arial"/>
              <a:sym typeface="Arial"/>
            </a:endParaRPr>
          </a:p>
        </p:txBody>
      </p:sp>
      <p:sp>
        <p:nvSpPr>
          <p:cNvPr id="355" name="Google Shape;355;p26"/>
          <p:cNvSpPr/>
          <p:nvPr/>
        </p:nvSpPr>
        <p:spPr>
          <a:xfrm>
            <a:off x="6957094" y="6097147"/>
            <a:ext cx="3851114" cy="251647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6" name="Google Shape;356;p26"/>
          <p:cNvSpPr txBox="1"/>
          <p:nvPr/>
        </p:nvSpPr>
        <p:spPr>
          <a:xfrm>
            <a:off x="7456936" y="6420083"/>
            <a:ext cx="2872582"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フィードバック機会</a:t>
            </a:r>
            <a:endParaRPr b="1" i="0" sz="2400" u="none" cap="none" strike="noStrike">
              <a:solidFill>
                <a:srgbClr val="535353"/>
              </a:solidFill>
              <a:latin typeface="Arial"/>
              <a:ea typeface="Arial"/>
              <a:cs typeface="Arial"/>
              <a:sym typeface="Arial"/>
            </a:endParaRPr>
          </a:p>
        </p:txBody>
      </p:sp>
      <p:sp>
        <p:nvSpPr>
          <p:cNvPr id="357" name="Google Shape;357;p26"/>
          <p:cNvSpPr/>
          <p:nvPr/>
        </p:nvSpPr>
        <p:spPr>
          <a:xfrm>
            <a:off x="2196593" y="3278501"/>
            <a:ext cx="3851114" cy="249271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8" name="Google Shape;358;p26"/>
          <p:cNvSpPr txBox="1"/>
          <p:nvPr/>
        </p:nvSpPr>
        <p:spPr>
          <a:xfrm>
            <a:off x="2531969" y="3546659"/>
            <a:ext cx="31803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学習目標に沿っている</a:t>
            </a:r>
            <a:endParaRPr b="1" i="0" sz="2400" u="none" cap="none" strike="noStrike">
              <a:solidFill>
                <a:srgbClr val="535353"/>
              </a:solidFill>
              <a:latin typeface="Arial"/>
              <a:ea typeface="Arial"/>
              <a:cs typeface="Arial"/>
              <a:sym typeface="Arial"/>
            </a:endParaRPr>
          </a:p>
        </p:txBody>
      </p:sp>
      <p:sp>
        <p:nvSpPr>
          <p:cNvPr id="359" name="Google Shape;359;p26"/>
          <p:cNvSpPr/>
          <p:nvPr/>
        </p:nvSpPr>
        <p:spPr>
          <a:xfrm>
            <a:off x="6957094" y="3254741"/>
            <a:ext cx="3851114" cy="2516472"/>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60" name="Google Shape;360;p26"/>
          <p:cNvSpPr txBox="1"/>
          <p:nvPr/>
        </p:nvSpPr>
        <p:spPr>
          <a:xfrm>
            <a:off x="7134174" y="3543302"/>
            <a:ext cx="3488134"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授業内学習とのつながり</a:t>
            </a:r>
            <a:endParaRPr b="1" i="0" sz="2400" u="none" cap="none" strike="noStrike">
              <a:solidFill>
                <a:srgbClr val="535353"/>
              </a:solidFill>
              <a:latin typeface="Arial"/>
              <a:ea typeface="Arial"/>
              <a:cs typeface="Arial"/>
              <a:sym typeface="Arial"/>
            </a:endParaRPr>
          </a:p>
        </p:txBody>
      </p:sp>
      <p:sp>
        <p:nvSpPr>
          <p:cNvPr id="361" name="Google Shape;361;p2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8章 授業時間外の学習を充実させる①</a:t>
            </a:r>
            <a:endParaRPr/>
          </a:p>
        </p:txBody>
      </p:sp>
      <p:pic>
        <p:nvPicPr>
          <p:cNvPr id="362" name="Google Shape;362;p26"/>
          <p:cNvPicPr preferRelativeResize="0"/>
          <p:nvPr/>
        </p:nvPicPr>
        <p:blipFill rotWithShape="1">
          <a:blip r:embed="rId3">
            <a:alphaModFix/>
          </a:blip>
          <a:srcRect b="0" l="0" r="0" t="0"/>
          <a:stretch/>
        </p:blipFill>
        <p:spPr>
          <a:xfrm>
            <a:off x="8271010" y="4294970"/>
            <a:ext cx="1244421" cy="1244421"/>
          </a:xfrm>
          <a:prstGeom prst="rect">
            <a:avLst/>
          </a:prstGeom>
          <a:noFill/>
          <a:ln>
            <a:noFill/>
          </a:ln>
        </p:spPr>
      </p:pic>
      <p:pic>
        <p:nvPicPr>
          <p:cNvPr id="363" name="Google Shape;363;p26"/>
          <p:cNvPicPr preferRelativeResize="0"/>
          <p:nvPr/>
        </p:nvPicPr>
        <p:blipFill rotWithShape="1">
          <a:blip r:embed="rId4">
            <a:alphaModFix/>
          </a:blip>
          <a:srcRect b="0" l="0" r="0" t="0"/>
          <a:stretch/>
        </p:blipFill>
        <p:spPr>
          <a:xfrm>
            <a:off x="8311849" y="7139477"/>
            <a:ext cx="1244421" cy="1244421"/>
          </a:xfrm>
          <a:prstGeom prst="rect">
            <a:avLst/>
          </a:prstGeom>
          <a:noFill/>
          <a:ln>
            <a:noFill/>
          </a:ln>
        </p:spPr>
      </p:pic>
      <p:pic>
        <p:nvPicPr>
          <p:cNvPr id="364" name="Google Shape;364;p26"/>
          <p:cNvPicPr preferRelativeResize="0"/>
          <p:nvPr/>
        </p:nvPicPr>
        <p:blipFill rotWithShape="1">
          <a:blip r:embed="rId5">
            <a:alphaModFix/>
          </a:blip>
          <a:srcRect b="0" l="0" r="0" t="0"/>
          <a:stretch/>
        </p:blipFill>
        <p:spPr>
          <a:xfrm>
            <a:off x="3418980" y="7058524"/>
            <a:ext cx="1406325" cy="1406325"/>
          </a:xfrm>
          <a:prstGeom prst="rect">
            <a:avLst/>
          </a:prstGeom>
          <a:noFill/>
          <a:ln>
            <a:noFill/>
          </a:ln>
        </p:spPr>
      </p:pic>
      <p:pic>
        <p:nvPicPr>
          <p:cNvPr id="365" name="Google Shape;365;p26"/>
          <p:cNvPicPr preferRelativeResize="0"/>
          <p:nvPr/>
        </p:nvPicPr>
        <p:blipFill rotWithShape="1">
          <a:blip r:embed="rId6">
            <a:alphaModFix/>
          </a:blip>
          <a:srcRect b="0" l="0" r="0" t="0"/>
          <a:stretch/>
        </p:blipFill>
        <p:spPr>
          <a:xfrm>
            <a:off x="3512653" y="4220958"/>
            <a:ext cx="1218976" cy="1218976"/>
          </a:xfrm>
          <a:prstGeom prst="rect">
            <a:avLst/>
          </a:prstGeom>
          <a:noFill/>
          <a:ln>
            <a:noFill/>
          </a:ln>
        </p:spPr>
      </p:pic>
      <p:sp>
        <p:nvSpPr>
          <p:cNvPr id="366" name="Google Shape;366;p26"/>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85-86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8章 授業時間外の学習を充実させる②</a:t>
            </a:r>
            <a:endParaRPr/>
          </a:p>
        </p:txBody>
      </p:sp>
      <p:sp>
        <p:nvSpPr>
          <p:cNvPr id="372" name="Google Shape;372;p27"/>
          <p:cNvSpPr/>
          <p:nvPr/>
        </p:nvSpPr>
        <p:spPr>
          <a:xfrm>
            <a:off x="360811" y="3362190"/>
            <a:ext cx="3338334" cy="579983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3" name="Google Shape;373;p27"/>
          <p:cNvSpPr/>
          <p:nvPr/>
        </p:nvSpPr>
        <p:spPr>
          <a:xfrm>
            <a:off x="4453508" y="3362190"/>
            <a:ext cx="3854341" cy="57998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4" name="Google Shape;374;p27"/>
          <p:cNvSpPr/>
          <p:nvPr/>
        </p:nvSpPr>
        <p:spPr>
          <a:xfrm>
            <a:off x="9070454" y="3362190"/>
            <a:ext cx="3567860" cy="579983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5" name="Google Shape;375;p27"/>
          <p:cNvSpPr txBox="1"/>
          <p:nvPr/>
        </p:nvSpPr>
        <p:spPr>
          <a:xfrm>
            <a:off x="902116" y="3796325"/>
            <a:ext cx="2234586" cy="41036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1. 教授戦略の選択</a:t>
            </a:r>
            <a:endParaRPr b="1" i="0" sz="2000" u="none" cap="none" strike="noStrike">
              <a:solidFill>
                <a:srgbClr val="535353"/>
              </a:solidFill>
              <a:latin typeface="Arial"/>
              <a:ea typeface="Arial"/>
              <a:cs typeface="Arial"/>
              <a:sym typeface="Arial"/>
            </a:endParaRPr>
          </a:p>
        </p:txBody>
      </p:sp>
      <p:sp>
        <p:nvSpPr>
          <p:cNvPr id="376" name="Google Shape;376;p27"/>
          <p:cNvSpPr txBox="1"/>
          <p:nvPr/>
        </p:nvSpPr>
        <p:spPr>
          <a:xfrm>
            <a:off x="5256871" y="3642438"/>
            <a:ext cx="2491068" cy="718145"/>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2. 授業時間外の</a:t>
            </a:r>
            <a:endParaRPr b="1" i="0" sz="2000" u="none" cap="none" strike="noStrike">
              <a:solidFill>
                <a:srgbClr val="535353"/>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000"/>
              <a:buFont typeface="Arial"/>
              <a:buNone/>
            </a:pPr>
            <a:r>
              <a:rPr b="1" i="0" lang="ja-JP" sz="2000" u="none" cap="none" strike="noStrike">
                <a:solidFill>
                  <a:schemeClr val="lt1"/>
                </a:solidFill>
                <a:latin typeface="Arial"/>
                <a:ea typeface="Arial"/>
                <a:cs typeface="Arial"/>
                <a:sym typeface="Arial"/>
              </a:rPr>
              <a:t>2. </a:t>
            </a:r>
            <a:r>
              <a:rPr b="1" i="0" lang="ja-JP" sz="2000" u="none" cap="none" strike="noStrike">
                <a:solidFill>
                  <a:srgbClr val="535353"/>
                </a:solidFill>
                <a:latin typeface="Arial"/>
                <a:ea typeface="Arial"/>
                <a:cs typeface="Arial"/>
                <a:sym typeface="Arial"/>
              </a:rPr>
              <a:t>学習活動を決める</a:t>
            </a:r>
            <a:endParaRPr b="1" i="0" sz="2000" u="none" cap="none" strike="noStrike">
              <a:solidFill>
                <a:srgbClr val="535353"/>
              </a:solidFill>
              <a:latin typeface="Arial"/>
              <a:ea typeface="Arial"/>
              <a:cs typeface="Arial"/>
              <a:sym typeface="Arial"/>
            </a:endParaRPr>
          </a:p>
        </p:txBody>
      </p:sp>
      <p:sp>
        <p:nvSpPr>
          <p:cNvPr id="377" name="Google Shape;377;p27"/>
          <p:cNvSpPr txBox="1"/>
          <p:nvPr/>
        </p:nvSpPr>
        <p:spPr>
          <a:xfrm>
            <a:off x="9719744" y="3796325"/>
            <a:ext cx="2234586" cy="410369"/>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000"/>
              <a:buFont typeface="Arial"/>
              <a:buNone/>
            </a:pPr>
            <a:r>
              <a:rPr b="1" i="0" lang="ja-JP" sz="2000" u="none" cap="none" strike="noStrike">
                <a:solidFill>
                  <a:srgbClr val="535353"/>
                </a:solidFill>
                <a:latin typeface="Arial"/>
                <a:ea typeface="Arial"/>
                <a:cs typeface="Arial"/>
                <a:sym typeface="Arial"/>
              </a:rPr>
              <a:t>3. 学習課題の準備</a:t>
            </a:r>
            <a:endParaRPr b="1" i="0" sz="2000" u="none" cap="none" strike="noStrike">
              <a:solidFill>
                <a:srgbClr val="535353"/>
              </a:solidFill>
              <a:latin typeface="Arial"/>
              <a:ea typeface="Arial"/>
              <a:cs typeface="Arial"/>
              <a:sym typeface="Arial"/>
            </a:endParaRPr>
          </a:p>
        </p:txBody>
      </p:sp>
      <p:sp>
        <p:nvSpPr>
          <p:cNvPr id="378" name="Google Shape;378;p27"/>
          <p:cNvSpPr/>
          <p:nvPr/>
        </p:nvSpPr>
        <p:spPr>
          <a:xfrm rot="-8096685">
            <a:off x="3725651" y="5634903"/>
            <a:ext cx="400256" cy="400257"/>
          </a:xfrm>
          <a:prstGeom prst="rtTriangle">
            <a:avLst/>
          </a:prstGeom>
          <a:solidFill>
            <a:srgbClr val="535353"/>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79" name="Google Shape;379;p27"/>
          <p:cNvSpPr/>
          <p:nvPr/>
        </p:nvSpPr>
        <p:spPr>
          <a:xfrm rot="-8096685">
            <a:off x="8342597" y="5629552"/>
            <a:ext cx="400256" cy="400257"/>
          </a:xfrm>
          <a:prstGeom prst="rtTriangle">
            <a:avLst/>
          </a:prstGeom>
          <a:solidFill>
            <a:srgbClr val="535353"/>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80" name="Google Shape;380;p27"/>
          <p:cNvSpPr txBox="1"/>
          <p:nvPr/>
        </p:nvSpPr>
        <p:spPr>
          <a:xfrm>
            <a:off x="492722" y="4206690"/>
            <a:ext cx="3150033" cy="4719241"/>
          </a:xfrm>
          <a:prstGeom prst="rect">
            <a:avLst/>
          </a:prstGeom>
          <a:noFill/>
          <a:ln>
            <a:noFill/>
          </a:ln>
        </p:spPr>
        <p:txBody>
          <a:bodyPr anchorCtr="0" anchor="ctr" bIns="50800" lIns="50800" spcFirstLastPara="1" rIns="50800" wrap="square" tIns="50800">
            <a:spAutoFit/>
          </a:bodyPr>
          <a:lstStyle/>
          <a:p>
            <a:pPr indent="-457200" lvl="0" marL="457200" marR="0" rtl="0" algn="l">
              <a:lnSpc>
                <a:spcPct val="125000"/>
              </a:lnSpc>
              <a:spcBef>
                <a:spcPts val="1200"/>
              </a:spcBef>
              <a:spcAft>
                <a:spcPts val="0"/>
              </a:spcAft>
              <a:buClr>
                <a:srgbClr val="535353"/>
              </a:buClr>
              <a:buSzPts val="2000"/>
              <a:buFont typeface="Arial"/>
              <a:buAutoNum type="arabicPeriod"/>
            </a:pPr>
            <a:r>
              <a:rPr b="0" i="0" lang="ja-JP" sz="2000" u="none" cap="none" strike="noStrike">
                <a:solidFill>
                  <a:srgbClr val="535353"/>
                </a:solidFill>
                <a:latin typeface="Arial"/>
                <a:ea typeface="Arial"/>
                <a:cs typeface="Arial"/>
                <a:sym typeface="Arial"/>
              </a:rPr>
              <a:t>講義-読解-テスト</a:t>
            </a:r>
            <a:endParaRPr b="0" i="0" sz="2000" u="none" cap="none" strike="noStrike">
              <a:solidFill>
                <a:srgbClr val="535353"/>
              </a:solidFill>
              <a:latin typeface="Arial"/>
              <a:ea typeface="Arial"/>
              <a:cs typeface="Arial"/>
              <a:sym typeface="Arial"/>
            </a:endParaRPr>
          </a:p>
          <a:p>
            <a:pPr indent="-457200" lvl="0" marL="457200" marR="0" rtl="0" algn="l">
              <a:lnSpc>
                <a:spcPct val="125000"/>
              </a:lnSpc>
              <a:spcBef>
                <a:spcPts val="1200"/>
              </a:spcBef>
              <a:spcAft>
                <a:spcPts val="0"/>
              </a:spcAft>
              <a:buClr>
                <a:srgbClr val="535353"/>
              </a:buClr>
              <a:buSzPts val="2000"/>
              <a:buFont typeface="Arial"/>
              <a:buAutoNum type="arabicPeriod"/>
            </a:pPr>
            <a:r>
              <a:rPr b="0" i="0" lang="ja-JP" sz="2000" u="none" cap="none" strike="noStrike">
                <a:solidFill>
                  <a:srgbClr val="535353"/>
                </a:solidFill>
                <a:latin typeface="Arial"/>
                <a:ea typeface="Arial"/>
                <a:cs typeface="Arial"/>
                <a:sym typeface="Arial"/>
              </a:rPr>
              <a:t>読解-ライティング-ディスカッション</a:t>
            </a:r>
            <a:endParaRPr b="0" i="0" sz="2000" u="none" cap="none" strike="noStrike">
              <a:solidFill>
                <a:srgbClr val="535353"/>
              </a:solidFill>
              <a:latin typeface="Arial"/>
              <a:ea typeface="Arial"/>
              <a:cs typeface="Arial"/>
              <a:sym typeface="Arial"/>
            </a:endParaRPr>
          </a:p>
          <a:p>
            <a:pPr indent="-457200" lvl="0" marL="457200" marR="0" rtl="0" algn="l">
              <a:lnSpc>
                <a:spcPct val="125000"/>
              </a:lnSpc>
              <a:spcBef>
                <a:spcPts val="1200"/>
              </a:spcBef>
              <a:spcAft>
                <a:spcPts val="0"/>
              </a:spcAft>
              <a:buClr>
                <a:srgbClr val="535353"/>
              </a:buClr>
              <a:buSzPts val="2000"/>
              <a:buFont typeface="Arial"/>
              <a:buAutoNum type="arabicPeriod"/>
            </a:pPr>
            <a:r>
              <a:rPr b="0" i="0" lang="ja-JP" sz="2000" u="none" cap="none" strike="noStrike">
                <a:solidFill>
                  <a:srgbClr val="535353"/>
                </a:solidFill>
                <a:latin typeface="Arial"/>
                <a:ea typeface="Arial"/>
                <a:cs typeface="Arial"/>
                <a:sym typeface="Arial"/>
              </a:rPr>
              <a:t>フィールドワーク-読解/ディスカッション</a:t>
            </a:r>
            <a:endParaRPr b="0" i="0" sz="2000" u="none" cap="none" strike="noStrike">
              <a:solidFill>
                <a:srgbClr val="535353"/>
              </a:solidFill>
              <a:latin typeface="Arial"/>
              <a:ea typeface="Arial"/>
              <a:cs typeface="Arial"/>
              <a:sym typeface="Arial"/>
            </a:endParaRPr>
          </a:p>
          <a:p>
            <a:pPr indent="-457200" lvl="0" marL="457200" marR="0" rtl="0" algn="l">
              <a:lnSpc>
                <a:spcPct val="125000"/>
              </a:lnSpc>
              <a:spcBef>
                <a:spcPts val="1200"/>
              </a:spcBef>
              <a:spcAft>
                <a:spcPts val="0"/>
              </a:spcAft>
              <a:buClr>
                <a:srgbClr val="535353"/>
              </a:buClr>
              <a:buSzPts val="2000"/>
              <a:buFont typeface="Arial"/>
              <a:buAutoNum type="arabicPeriod"/>
            </a:pPr>
            <a:r>
              <a:rPr b="0" i="0" lang="ja-JP" sz="2000" u="none" cap="none" strike="noStrike">
                <a:solidFill>
                  <a:srgbClr val="535353"/>
                </a:solidFill>
                <a:latin typeface="Arial"/>
                <a:ea typeface="Arial"/>
                <a:cs typeface="Arial"/>
                <a:sym typeface="Arial"/>
              </a:rPr>
              <a:t>講義-フィールドワーク/観察–ライティング</a:t>
            </a:r>
            <a:endParaRPr b="0" i="0" sz="2000" u="none" cap="none" strike="noStrike">
              <a:solidFill>
                <a:srgbClr val="535353"/>
              </a:solidFill>
              <a:latin typeface="Arial"/>
              <a:ea typeface="Arial"/>
              <a:cs typeface="Arial"/>
              <a:sym typeface="Arial"/>
            </a:endParaRPr>
          </a:p>
          <a:p>
            <a:pPr indent="-457200" lvl="0" marL="457200" marR="0" rtl="0" algn="l">
              <a:lnSpc>
                <a:spcPct val="125000"/>
              </a:lnSpc>
              <a:spcBef>
                <a:spcPts val="1200"/>
              </a:spcBef>
              <a:spcAft>
                <a:spcPts val="0"/>
              </a:spcAft>
              <a:buClr>
                <a:srgbClr val="535353"/>
              </a:buClr>
              <a:buSzPts val="2000"/>
              <a:buFont typeface="Arial"/>
              <a:buAutoNum type="arabicPeriod"/>
            </a:pPr>
            <a:r>
              <a:rPr b="0" i="0" lang="ja-JP" sz="2000" u="none" cap="none" strike="noStrike">
                <a:solidFill>
                  <a:srgbClr val="535353"/>
                </a:solidFill>
                <a:latin typeface="Arial"/>
                <a:ea typeface="Arial"/>
                <a:cs typeface="Arial"/>
                <a:sym typeface="Arial"/>
              </a:rPr>
              <a:t>読解-個人テスト–グループテスト –  問題演習</a:t>
            </a:r>
            <a:endParaRPr b="0" i="0" sz="2000" u="none" cap="none" strike="noStrike">
              <a:solidFill>
                <a:srgbClr val="535353"/>
              </a:solidFill>
              <a:latin typeface="Arial"/>
              <a:ea typeface="Arial"/>
              <a:cs typeface="Arial"/>
              <a:sym typeface="Arial"/>
            </a:endParaRPr>
          </a:p>
        </p:txBody>
      </p:sp>
      <p:sp>
        <p:nvSpPr>
          <p:cNvPr id="381" name="Google Shape;381;p27"/>
          <p:cNvSpPr txBox="1"/>
          <p:nvPr/>
        </p:nvSpPr>
        <p:spPr>
          <a:xfrm>
            <a:off x="9292505" y="4360583"/>
            <a:ext cx="3160030" cy="3642023"/>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学生の視点で課題を設計することが重要</a:t>
            </a:r>
            <a:endParaRPr b="0" i="0" sz="2000" u="none" cap="none" strike="noStrike">
              <a:solidFill>
                <a:srgbClr val="535353"/>
              </a:solidFill>
              <a:latin typeface="Arial"/>
              <a:ea typeface="Arial"/>
              <a:cs typeface="Arial"/>
              <a:sym typeface="Arial"/>
            </a:endParaRPr>
          </a:p>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学生が授業時間外に達成可能な量とレベルにする</a:t>
            </a:r>
            <a:endParaRPr b="0" i="0" sz="2000" u="none" cap="none" strike="noStrike">
              <a:solidFill>
                <a:srgbClr val="535353"/>
              </a:solidFill>
              <a:latin typeface="Arial"/>
              <a:ea typeface="Arial"/>
              <a:cs typeface="Arial"/>
              <a:sym typeface="Arial"/>
            </a:endParaRPr>
          </a:p>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課題遂行に必要な教材へのアクセスが学生に可能かも考慮する</a:t>
            </a:r>
            <a:endParaRPr b="0" i="0" sz="2000" u="none" cap="none" strike="noStrike">
              <a:solidFill>
                <a:srgbClr val="535353"/>
              </a:solidFill>
              <a:latin typeface="Arial"/>
              <a:ea typeface="Arial"/>
              <a:cs typeface="Arial"/>
              <a:sym typeface="Arial"/>
            </a:endParaRPr>
          </a:p>
        </p:txBody>
      </p:sp>
      <p:sp>
        <p:nvSpPr>
          <p:cNvPr id="382" name="Google Shape;382;p27"/>
          <p:cNvSpPr txBox="1"/>
          <p:nvPr/>
        </p:nvSpPr>
        <p:spPr>
          <a:xfrm>
            <a:off x="2336939" y="2265469"/>
            <a:ext cx="8470267"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教授戦略をもとにした授業時間外の学習設計</a:t>
            </a:r>
            <a:endParaRPr b="1" i="0" sz="3200" u="none" cap="none" strike="noStrike">
              <a:solidFill>
                <a:srgbClr val="535353"/>
              </a:solidFill>
              <a:latin typeface="Arial"/>
              <a:ea typeface="Arial"/>
              <a:cs typeface="Arial"/>
              <a:sym typeface="Arial"/>
            </a:endParaRPr>
          </a:p>
        </p:txBody>
      </p:sp>
      <p:graphicFrame>
        <p:nvGraphicFramePr>
          <p:cNvPr id="383" name="Google Shape;383;p27"/>
          <p:cNvGraphicFramePr/>
          <p:nvPr/>
        </p:nvGraphicFramePr>
        <p:xfrm>
          <a:off x="4641598" y="5083424"/>
          <a:ext cx="3000000" cy="3000000"/>
        </p:xfrm>
        <a:graphic>
          <a:graphicData uri="http://schemas.openxmlformats.org/drawingml/2006/table">
            <a:tbl>
              <a:tblPr bandRow="1" firstRow="1">
                <a:noFill/>
                <a:tableStyleId>{C68C6DE7-A4D5-498B-960E-B4C383DC63D6}</a:tableStyleId>
              </a:tblPr>
              <a:tblGrid>
                <a:gridCol w="844800"/>
                <a:gridCol w="369325"/>
                <a:gridCol w="369325"/>
                <a:gridCol w="369325"/>
                <a:gridCol w="369325"/>
                <a:gridCol w="369325"/>
                <a:gridCol w="369325"/>
                <a:gridCol w="369325"/>
              </a:tblGrid>
              <a:tr h="801325">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授業</a:t>
                      </a:r>
                      <a:endParaRPr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時間内</a:t>
                      </a:r>
                      <a:endParaRPr sz="1600" u="none" cap="none" strike="noStrike">
                        <a:solidFill>
                          <a:srgbClr val="535353"/>
                        </a:solidFill>
                        <a:latin typeface="Arial"/>
                        <a:ea typeface="Arial"/>
                        <a:cs typeface="Arial"/>
                        <a:sym typeface="Arial"/>
                      </a:endParaRPr>
                    </a:p>
                  </a:txBody>
                  <a:tcPr marT="45725" marB="45725" marR="91450" marL="91450" anchor="ctr">
                    <a:lnR cap="flat" cmpd="sng" w="19050">
                      <a:solidFill>
                        <a:schemeClr val="lt1"/>
                      </a:solidFill>
                      <a:prstDash val="solid"/>
                      <a:round/>
                      <a:headEnd len="sm" w="sm" type="none"/>
                      <a:tailEnd len="sm" w="sm" type="none"/>
                    </a:lnR>
                    <a:lnB cap="flat" cmpd="sng" w="19050">
                      <a:solidFill>
                        <a:schemeClr val="lt1"/>
                      </a:solidFill>
                      <a:prstDash val="solid"/>
                      <a:round/>
                      <a:headEnd len="sm" w="sm" type="none"/>
                      <a:tailEnd len="sm" w="sm" type="none"/>
                    </a:lnB>
                    <a:solidFill>
                      <a:srgbClr val="A5CAD7"/>
                    </a:solidFill>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講義</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講義</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講義</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B cap="flat" cmpd="sng" w="19050">
                      <a:solidFill>
                        <a:schemeClr val="lt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B cap="flat" cmpd="sng" w="1905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テスト</a:t>
                      </a:r>
                      <a:endParaRPr/>
                    </a:p>
                  </a:txBody>
                  <a:tcPr marT="45725" marB="45725" marR="91450" marL="91450" anchor="ctr">
                    <a:lnL cap="flat" cmpd="sng" w="19050">
                      <a:solidFill>
                        <a:schemeClr val="lt1"/>
                      </a:solidFill>
                      <a:prstDash val="solid"/>
                      <a:round/>
                      <a:headEnd len="sm" w="sm" type="none"/>
                      <a:tailEnd len="sm" w="sm" type="none"/>
                    </a:lnL>
                    <a:lnB cap="flat" cmpd="sng" w="19050">
                      <a:solidFill>
                        <a:schemeClr val="lt1"/>
                      </a:solidFill>
                      <a:prstDash val="solid"/>
                      <a:round/>
                      <a:headEnd len="sm" w="sm" type="none"/>
                      <a:tailEnd len="sm" w="sm" type="none"/>
                    </a:lnB>
                    <a:solidFill>
                      <a:srgbClr val="F2F2F2"/>
                    </a:solidFill>
                  </a:tcPr>
                </a:tc>
              </a:tr>
              <a:tr h="801325">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授業</a:t>
                      </a:r>
                      <a:endParaRPr sz="16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時間外</a:t>
                      </a:r>
                      <a:endParaRPr sz="1600" u="none" cap="none" strike="noStrike">
                        <a:solidFill>
                          <a:srgbClr val="535353"/>
                        </a:solidFill>
                        <a:latin typeface="Arial"/>
                        <a:ea typeface="Arial"/>
                        <a:cs typeface="Arial"/>
                        <a:sym typeface="Arial"/>
                      </a:endParaRPr>
                    </a:p>
                  </a:txBody>
                  <a:tcPr marT="45725" marB="45725" marR="91450" marL="91450" anchor="ctr">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solidFill>
                      <a:srgbClr val="A5CAD7"/>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読解</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solidFill>
                      <a:srgbClr val="EDEDED"/>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読解</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solidFill>
                      <a:srgbClr val="EDEDED"/>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535353"/>
                        </a:buClr>
                        <a:buSzPts val="1600"/>
                        <a:buFont typeface="Arial"/>
                        <a:buNone/>
                      </a:pPr>
                      <a:r>
                        <a:rPr lang="ja-JP" sz="1600" u="none" cap="none" strike="noStrike">
                          <a:solidFill>
                            <a:srgbClr val="535353"/>
                          </a:solidFill>
                          <a:latin typeface="Arial"/>
                          <a:ea typeface="Arial"/>
                          <a:cs typeface="Arial"/>
                          <a:sym typeface="Arial"/>
                        </a:rPr>
                        <a:t>読解</a:t>
                      </a:r>
                      <a:endParaRPr/>
                    </a:p>
                  </a:txBody>
                  <a:tcPr marT="45725" marB="45725" marR="91450" marL="91450"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solidFill>
                      <a:srgbClr val="EDEDED"/>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535353"/>
                        </a:solidFill>
                        <a:latin typeface="Arial"/>
                        <a:ea typeface="Arial"/>
                        <a:cs typeface="Arial"/>
                        <a:sym typeface="Arial"/>
                      </a:endParaRPr>
                    </a:p>
                  </a:txBody>
                  <a:tcPr marT="45725" marB="45725" marR="91450" marL="91450" anchor="ctr">
                    <a:lnL cap="flat" cmpd="sng" w="19050">
                      <a:solidFill>
                        <a:schemeClr val="lt1"/>
                      </a:solidFill>
                      <a:prstDash val="solid"/>
                      <a:round/>
                      <a:headEnd len="sm" w="sm" type="none"/>
                      <a:tailEnd len="sm" w="sm" type="none"/>
                    </a:lnL>
                    <a:lnT cap="flat" cmpd="sng" w="19050">
                      <a:solidFill>
                        <a:schemeClr val="lt1"/>
                      </a:solidFill>
                      <a:prstDash val="solid"/>
                      <a:round/>
                      <a:headEnd len="sm" w="sm" type="none"/>
                      <a:tailEnd len="sm" w="sm" type="none"/>
                    </a:lnT>
                  </a:tcPr>
                </a:tc>
              </a:tr>
            </a:tbl>
          </a:graphicData>
        </a:graphic>
      </p:graphicFrame>
      <p:sp>
        <p:nvSpPr>
          <p:cNvPr id="384" name="Google Shape;384;p27"/>
          <p:cNvSpPr txBox="1"/>
          <p:nvPr/>
        </p:nvSpPr>
        <p:spPr>
          <a:xfrm>
            <a:off x="5020365" y="7333481"/>
            <a:ext cx="3103414" cy="287258"/>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出所　フィンク2011、P.153を参考に作成</a:t>
            </a:r>
            <a:endParaRPr/>
          </a:p>
        </p:txBody>
      </p:sp>
      <p:sp>
        <p:nvSpPr>
          <p:cNvPr id="385" name="Google Shape;385;p27"/>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87-90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28"/>
          <p:cNvSpPr/>
          <p:nvPr/>
        </p:nvSpPr>
        <p:spPr>
          <a:xfrm>
            <a:off x="1073421" y="3364502"/>
            <a:ext cx="5128595" cy="548132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91" name="Google Shape;391;p28"/>
          <p:cNvSpPr/>
          <p:nvPr/>
        </p:nvSpPr>
        <p:spPr>
          <a:xfrm>
            <a:off x="6780689" y="3364501"/>
            <a:ext cx="5132478" cy="5481324"/>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92" name="Google Shape;392;p28"/>
          <p:cNvSpPr txBox="1"/>
          <p:nvPr/>
        </p:nvSpPr>
        <p:spPr>
          <a:xfrm>
            <a:off x="1342714" y="4610691"/>
            <a:ext cx="4572773" cy="2641749"/>
          </a:xfrm>
          <a:prstGeom prst="rect">
            <a:avLst/>
          </a:prstGeom>
          <a:noFill/>
          <a:ln>
            <a:noFill/>
          </a:ln>
        </p:spPr>
        <p:txBody>
          <a:bodyPr anchorCtr="0" anchor="t" bIns="50800" lIns="50800" spcFirstLastPara="1" rIns="50800" wrap="square" tIns="50800">
            <a:spAutoFit/>
          </a:bodyPr>
          <a:lstStyle/>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学生の課題遂行を促す工夫を設計段階から組み込む</a:t>
            </a:r>
            <a:endParaRPr b="0" i="0" sz="2000" u="none" cap="none" strike="noStrike">
              <a:solidFill>
                <a:srgbClr val="535353"/>
              </a:solidFill>
              <a:latin typeface="Arial"/>
              <a:ea typeface="Arial"/>
              <a:cs typeface="Arial"/>
              <a:sym typeface="Arial"/>
            </a:endParaRPr>
          </a:p>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学習活動の成果を可視化</a:t>
            </a:r>
            <a:endParaRPr b="0" i="0" sz="2000" u="none" cap="none" strike="noStrike">
              <a:solidFill>
                <a:srgbClr val="535353"/>
              </a:solidFill>
              <a:latin typeface="Arial"/>
              <a:ea typeface="Arial"/>
              <a:cs typeface="Arial"/>
              <a:sym typeface="Arial"/>
            </a:endParaRPr>
          </a:p>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学習活動の成果を授業時間内に活用</a:t>
            </a:r>
            <a:endParaRPr b="0" i="0" sz="2000" u="none" cap="none" strike="noStrike">
              <a:solidFill>
                <a:srgbClr val="535353"/>
              </a:solidFill>
              <a:latin typeface="Arial"/>
              <a:ea typeface="Arial"/>
              <a:cs typeface="Arial"/>
              <a:sym typeface="Arial"/>
            </a:endParaRPr>
          </a:p>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フィードバックを与える</a:t>
            </a:r>
            <a:endParaRPr b="0" i="0" sz="2000" u="none" cap="none" strike="noStrike">
              <a:solidFill>
                <a:srgbClr val="535353"/>
              </a:solidFill>
              <a:latin typeface="Arial"/>
              <a:ea typeface="Arial"/>
              <a:cs typeface="Arial"/>
              <a:sym typeface="Arial"/>
            </a:endParaRPr>
          </a:p>
        </p:txBody>
      </p:sp>
      <p:sp>
        <p:nvSpPr>
          <p:cNvPr id="393" name="Google Shape;393;p28"/>
          <p:cNvSpPr txBox="1"/>
          <p:nvPr/>
        </p:nvSpPr>
        <p:spPr>
          <a:xfrm>
            <a:off x="7111492" y="4610691"/>
            <a:ext cx="4462760" cy="3749744"/>
          </a:xfrm>
          <a:prstGeom prst="rect">
            <a:avLst/>
          </a:prstGeom>
          <a:noFill/>
          <a:ln>
            <a:noFill/>
          </a:ln>
        </p:spPr>
        <p:txBody>
          <a:bodyPr anchorCtr="0" anchor="t" bIns="50800" lIns="50800" spcFirstLastPara="1" rIns="50800" wrap="square" tIns="50800">
            <a:spAutoFit/>
          </a:bodyPr>
          <a:lstStyle/>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学生のスケジュールに合わせて内容と分量を決める</a:t>
            </a:r>
            <a:endParaRPr b="0" i="0" sz="2000" u="none" cap="none" strike="noStrike">
              <a:solidFill>
                <a:srgbClr val="535353"/>
              </a:solidFill>
              <a:latin typeface="Arial"/>
              <a:ea typeface="Arial"/>
              <a:cs typeface="Arial"/>
              <a:sym typeface="Arial"/>
            </a:endParaRPr>
          </a:p>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受講者の一部に課題を課す</a:t>
            </a:r>
            <a:endParaRPr b="0" i="0" sz="2000" u="none" cap="none" strike="noStrike">
              <a:solidFill>
                <a:srgbClr val="535353"/>
              </a:solidFill>
              <a:latin typeface="Arial"/>
              <a:ea typeface="Arial"/>
              <a:cs typeface="Arial"/>
              <a:sym typeface="Arial"/>
            </a:endParaRPr>
          </a:p>
          <a:p>
            <a:pPr indent="-342900" lvl="0" marL="342900" marR="0" rtl="0" algn="l">
              <a:lnSpc>
                <a:spcPct val="100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グループ学習への準備をする</a:t>
            </a:r>
            <a:endParaRPr b="0" i="0" sz="2000" u="none" cap="none" strike="noStrike">
              <a:solidFill>
                <a:srgbClr val="535353"/>
              </a:solidFill>
              <a:latin typeface="Arial"/>
              <a:ea typeface="Arial"/>
              <a:cs typeface="Arial"/>
              <a:sym typeface="Arial"/>
            </a:endParaRPr>
          </a:p>
          <a:p>
            <a:pPr indent="0" lvl="2" marL="0" marR="0" rtl="0" algn="l">
              <a:lnSpc>
                <a:spcPct val="100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1. グループ分けを授業中に行う</a:t>
            </a:r>
            <a:endParaRPr b="0" i="0" sz="1800" u="none" cap="none" strike="noStrike">
              <a:solidFill>
                <a:srgbClr val="535353"/>
              </a:solidFill>
              <a:latin typeface="Arial"/>
              <a:ea typeface="Arial"/>
              <a:cs typeface="Arial"/>
              <a:sym typeface="Arial"/>
            </a:endParaRPr>
          </a:p>
          <a:p>
            <a:pPr indent="0" lvl="1" marL="0" marR="0" rtl="0" algn="l">
              <a:lnSpc>
                <a:spcPct val="100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2. 人間関係の構築を促す</a:t>
            </a:r>
            <a:endParaRPr b="0" i="0" sz="1800" u="none" cap="none" strike="noStrike">
              <a:solidFill>
                <a:srgbClr val="535353"/>
              </a:solidFill>
              <a:latin typeface="Arial"/>
              <a:ea typeface="Arial"/>
              <a:cs typeface="Arial"/>
              <a:sym typeface="Arial"/>
            </a:endParaRPr>
          </a:p>
          <a:p>
            <a:pPr indent="0" lvl="1" marL="0" marR="0" rtl="0" algn="l">
              <a:lnSpc>
                <a:spcPct val="100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3. メンバーの役割と責任を明確にする</a:t>
            </a:r>
            <a:endParaRPr b="0" i="0" sz="1800" u="none" cap="none" strike="noStrike">
              <a:solidFill>
                <a:srgbClr val="535353"/>
              </a:solidFill>
              <a:latin typeface="Arial"/>
              <a:ea typeface="Arial"/>
              <a:cs typeface="Arial"/>
              <a:sym typeface="Arial"/>
            </a:endParaRPr>
          </a:p>
          <a:p>
            <a:pPr indent="0" lvl="1" marL="0" marR="0" rtl="0" algn="l">
              <a:lnSpc>
                <a:spcPct val="100000"/>
              </a:lnSpc>
              <a:spcBef>
                <a:spcPts val="1200"/>
              </a:spcBef>
              <a:spcAft>
                <a:spcPts val="0"/>
              </a:spcAft>
              <a:buClr>
                <a:srgbClr val="535353"/>
              </a:buClr>
              <a:buSzPts val="1800"/>
              <a:buFont typeface="Arial"/>
              <a:buNone/>
            </a:pPr>
            <a:r>
              <a:rPr b="0" i="0" lang="ja-JP" sz="1800" u="none" cap="none" strike="noStrike">
                <a:solidFill>
                  <a:srgbClr val="535353"/>
                </a:solidFill>
                <a:latin typeface="Arial"/>
                <a:ea typeface="Arial"/>
                <a:cs typeface="Arial"/>
                <a:sym typeface="Arial"/>
              </a:rPr>
              <a:t>　4. 学習スペースの告知をする</a:t>
            </a:r>
            <a:endParaRPr b="0" i="0" sz="1800" u="none" cap="none" strike="noStrike">
              <a:solidFill>
                <a:srgbClr val="535353"/>
              </a:solidFill>
              <a:latin typeface="Arial"/>
              <a:ea typeface="Arial"/>
              <a:cs typeface="Arial"/>
              <a:sym typeface="Arial"/>
            </a:endParaRPr>
          </a:p>
        </p:txBody>
      </p:sp>
      <p:sp>
        <p:nvSpPr>
          <p:cNvPr id="394" name="Google Shape;394;p28"/>
          <p:cNvSpPr txBox="1"/>
          <p:nvPr/>
        </p:nvSpPr>
        <p:spPr>
          <a:xfrm>
            <a:off x="1535579" y="3853432"/>
            <a:ext cx="418704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授業時間外の学習課題を工夫</a:t>
            </a:r>
            <a:endParaRPr b="1" i="0" sz="2400" u="none" cap="none" strike="noStrike">
              <a:solidFill>
                <a:srgbClr val="535353"/>
              </a:solidFill>
              <a:latin typeface="Arial"/>
              <a:ea typeface="Arial"/>
              <a:cs typeface="Arial"/>
              <a:sym typeface="Arial"/>
            </a:endParaRPr>
          </a:p>
        </p:txBody>
      </p:sp>
      <p:sp>
        <p:nvSpPr>
          <p:cNvPr id="395" name="Google Shape;395;p28"/>
          <p:cNvSpPr txBox="1"/>
          <p:nvPr/>
        </p:nvSpPr>
        <p:spPr>
          <a:xfrm>
            <a:off x="7720633" y="3853432"/>
            <a:ext cx="324447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授業時間外設計の配慮</a:t>
            </a:r>
            <a:endParaRPr/>
          </a:p>
        </p:txBody>
      </p:sp>
      <p:sp>
        <p:nvSpPr>
          <p:cNvPr id="396" name="Google Shape;396;p28"/>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8章 授業時間外の学習を充実させる③</a:t>
            </a:r>
            <a:endParaRPr/>
          </a:p>
        </p:txBody>
      </p:sp>
      <p:sp>
        <p:nvSpPr>
          <p:cNvPr id="397" name="Google Shape;397;p28"/>
          <p:cNvSpPr txBox="1"/>
          <p:nvPr/>
        </p:nvSpPr>
        <p:spPr>
          <a:xfrm>
            <a:off x="3801291" y="2265469"/>
            <a:ext cx="5541582"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授業時間外学習の工夫と配慮</a:t>
            </a:r>
            <a:endParaRPr b="1" i="0" sz="3200" u="none" cap="none" strike="noStrike">
              <a:solidFill>
                <a:srgbClr val="535353"/>
              </a:solidFill>
              <a:latin typeface="Arial"/>
              <a:ea typeface="Arial"/>
              <a:cs typeface="Arial"/>
              <a:sym typeface="Arial"/>
            </a:endParaRPr>
          </a:p>
        </p:txBody>
      </p:sp>
      <p:sp>
        <p:nvSpPr>
          <p:cNvPr id="398" name="Google Shape;398;p28"/>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90-93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29"/>
          <p:cNvSpPr txBox="1"/>
          <p:nvPr/>
        </p:nvSpPr>
        <p:spPr>
          <a:xfrm>
            <a:off x="4577144" y="3341861"/>
            <a:ext cx="7988061" cy="1081087"/>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rgbClr val="535353"/>
              </a:buClr>
              <a:buSzPts val="4000"/>
              <a:buFont typeface="Arial"/>
              <a:buNone/>
            </a:pPr>
            <a:r>
              <a:rPr b="1" lang="ja-JP" sz="4000">
                <a:solidFill>
                  <a:srgbClr val="535353"/>
                </a:solidFill>
              </a:rPr>
              <a:t>９</a:t>
            </a:r>
            <a:r>
              <a:rPr b="1" i="0" lang="ja-JP" sz="4000" u="none" cap="none" strike="noStrike">
                <a:solidFill>
                  <a:srgbClr val="535353"/>
                </a:solidFill>
                <a:latin typeface="Arial"/>
                <a:ea typeface="Arial"/>
                <a:cs typeface="Arial"/>
                <a:sym typeface="Arial"/>
              </a:rPr>
              <a:t>章 教材を準備</a:t>
            </a:r>
            <a:endParaRPr b="1" i="0" sz="4000" u="none" cap="none" strike="noStrike">
              <a:solidFill>
                <a:srgbClr val="535353"/>
              </a:solidFill>
              <a:latin typeface="Arial"/>
              <a:ea typeface="Arial"/>
              <a:cs typeface="Arial"/>
              <a:sym typeface="Arial"/>
            </a:endParaRPr>
          </a:p>
        </p:txBody>
      </p:sp>
      <p:sp>
        <p:nvSpPr>
          <p:cNvPr id="404" name="Google Shape;404;p29"/>
          <p:cNvSpPr txBox="1"/>
          <p:nvPr/>
        </p:nvSpPr>
        <p:spPr>
          <a:xfrm>
            <a:off x="4577144" y="4660135"/>
            <a:ext cx="7579880" cy="1674930"/>
          </a:xfrm>
          <a:prstGeom prst="rect">
            <a:avLst/>
          </a:prstGeom>
          <a:noFill/>
          <a:ln>
            <a:noFill/>
          </a:ln>
        </p:spPr>
        <p:txBody>
          <a:bodyPr anchorCtr="0" anchor="t" bIns="50800" lIns="50800" spcFirstLastPara="1" rIns="50800" wrap="square" tIns="50800">
            <a:noAutofit/>
          </a:bodyPr>
          <a:lstStyle/>
          <a:p>
            <a:pPr indent="0" lvl="0" marL="0" marR="0" rtl="0" algn="l">
              <a:lnSpc>
                <a:spcPct val="125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教材の種類を理解した上でどう選択・配列していくかについ</a:t>
            </a:r>
            <a:r>
              <a:rPr lang="ja-JP" sz="2400">
                <a:solidFill>
                  <a:schemeClr val="lt2"/>
                </a:solidFill>
              </a:rPr>
              <a:t>理解</a:t>
            </a:r>
            <a:r>
              <a:rPr b="0" i="0" lang="ja-JP" sz="2400" u="none" cap="none" strike="noStrike">
                <a:solidFill>
                  <a:schemeClr val="lt2"/>
                </a:solidFill>
                <a:latin typeface="Arial"/>
                <a:ea typeface="Arial"/>
                <a:cs typeface="Arial"/>
                <a:sym typeface="Arial"/>
              </a:rPr>
              <a:t>する。優れた教材は学生の学習を促すことができるが、一方で適していない教材の選択は学生の理解を妨げることもある。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９</a:t>
            </a:r>
            <a:r>
              <a:rPr b="1" lang="ja-JP">
                <a:latin typeface="Arial"/>
                <a:ea typeface="Arial"/>
                <a:cs typeface="Arial"/>
                <a:sym typeface="Arial"/>
              </a:rPr>
              <a:t>章 教材の準備①</a:t>
            </a:r>
            <a:endParaRPr/>
          </a:p>
        </p:txBody>
      </p:sp>
      <p:sp>
        <p:nvSpPr>
          <p:cNvPr id="410" name="Google Shape;410;p30"/>
          <p:cNvSpPr/>
          <p:nvPr/>
        </p:nvSpPr>
        <p:spPr>
          <a:xfrm>
            <a:off x="2308614" y="6257618"/>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1" name="Google Shape;411;p30"/>
          <p:cNvSpPr txBox="1"/>
          <p:nvPr/>
        </p:nvSpPr>
        <p:spPr>
          <a:xfrm>
            <a:off x="3469454" y="2265469"/>
            <a:ext cx="6205225"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教材の5つの分類方法　</a:t>
            </a:r>
            <a:r>
              <a:rPr b="0" i="0" lang="ja-JP" sz="1200" u="none" cap="none" strike="noStrike">
                <a:solidFill>
                  <a:srgbClr val="535353"/>
                </a:solidFill>
                <a:latin typeface="Arial"/>
                <a:ea typeface="Arial"/>
                <a:cs typeface="Arial"/>
                <a:sym typeface="Arial"/>
              </a:rPr>
              <a:t>日本教材学会編 (2013)</a:t>
            </a:r>
            <a:endParaRPr b="0" i="0" sz="3200" u="none" cap="none" strike="noStrike">
              <a:solidFill>
                <a:srgbClr val="535353"/>
              </a:solidFill>
              <a:latin typeface="Arial"/>
              <a:ea typeface="Arial"/>
              <a:cs typeface="Arial"/>
              <a:sym typeface="Arial"/>
            </a:endParaRPr>
          </a:p>
        </p:txBody>
      </p:sp>
      <p:sp>
        <p:nvSpPr>
          <p:cNvPr id="412" name="Google Shape;412;p30"/>
          <p:cNvSpPr txBox="1"/>
          <p:nvPr/>
        </p:nvSpPr>
        <p:spPr>
          <a:xfrm>
            <a:off x="2308613" y="6423633"/>
            <a:ext cx="3795911" cy="84125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講義用、練習用、</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実験・実習、調べ学習教材</a:t>
            </a:r>
            <a:endParaRPr b="1" i="0" sz="2400" u="none" cap="none" strike="noStrike">
              <a:solidFill>
                <a:srgbClr val="535353"/>
              </a:solidFill>
              <a:latin typeface="Arial"/>
              <a:ea typeface="Arial"/>
              <a:cs typeface="Arial"/>
              <a:sym typeface="Arial"/>
            </a:endParaRPr>
          </a:p>
        </p:txBody>
      </p:sp>
      <p:sp>
        <p:nvSpPr>
          <p:cNvPr id="413" name="Google Shape;413;p30"/>
          <p:cNvSpPr/>
          <p:nvPr/>
        </p:nvSpPr>
        <p:spPr>
          <a:xfrm>
            <a:off x="6916187" y="6262038"/>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4" name="Google Shape;414;p30"/>
          <p:cNvSpPr txBox="1"/>
          <p:nvPr/>
        </p:nvSpPr>
        <p:spPr>
          <a:xfrm>
            <a:off x="7677673" y="6423633"/>
            <a:ext cx="2257028" cy="84125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印刷、パック、</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オンライン教材</a:t>
            </a:r>
            <a:endParaRPr b="1" i="0" sz="2400" u="none" cap="none" strike="noStrike">
              <a:solidFill>
                <a:srgbClr val="535353"/>
              </a:solidFill>
              <a:latin typeface="Arial"/>
              <a:ea typeface="Arial"/>
              <a:cs typeface="Arial"/>
              <a:sym typeface="Arial"/>
            </a:endParaRPr>
          </a:p>
        </p:txBody>
      </p:sp>
      <p:sp>
        <p:nvSpPr>
          <p:cNvPr id="415" name="Google Shape;415;p30"/>
          <p:cNvSpPr/>
          <p:nvPr/>
        </p:nvSpPr>
        <p:spPr>
          <a:xfrm>
            <a:off x="547511" y="3442071"/>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6" name="Google Shape;416;p30"/>
          <p:cNvSpPr txBox="1"/>
          <p:nvPr/>
        </p:nvSpPr>
        <p:spPr>
          <a:xfrm>
            <a:off x="849605" y="3628586"/>
            <a:ext cx="31803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言語、視覚、実物教材</a:t>
            </a:r>
            <a:endParaRPr b="1" i="0" sz="2400" u="none" cap="none" strike="noStrike">
              <a:solidFill>
                <a:srgbClr val="535353"/>
              </a:solidFill>
              <a:latin typeface="Arial"/>
              <a:ea typeface="Arial"/>
              <a:cs typeface="Arial"/>
              <a:sym typeface="Arial"/>
            </a:endParaRPr>
          </a:p>
        </p:txBody>
      </p:sp>
      <p:sp>
        <p:nvSpPr>
          <p:cNvPr id="417" name="Google Shape;417;p30"/>
          <p:cNvSpPr/>
          <p:nvPr/>
        </p:nvSpPr>
        <p:spPr>
          <a:xfrm>
            <a:off x="4612400" y="3442071"/>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18" name="Google Shape;418;p30"/>
          <p:cNvSpPr txBox="1"/>
          <p:nvPr/>
        </p:nvSpPr>
        <p:spPr>
          <a:xfrm>
            <a:off x="5373886" y="3624951"/>
            <a:ext cx="225702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習得、活用教材</a:t>
            </a:r>
            <a:endParaRPr b="1" i="0" sz="2400" u="none" cap="none" strike="noStrike">
              <a:solidFill>
                <a:srgbClr val="535353"/>
              </a:solidFill>
              <a:latin typeface="Arial"/>
              <a:ea typeface="Arial"/>
              <a:cs typeface="Arial"/>
              <a:sym typeface="Arial"/>
            </a:endParaRPr>
          </a:p>
        </p:txBody>
      </p:sp>
      <p:sp>
        <p:nvSpPr>
          <p:cNvPr id="419" name="Google Shape;419;p30"/>
          <p:cNvSpPr/>
          <p:nvPr/>
        </p:nvSpPr>
        <p:spPr>
          <a:xfrm>
            <a:off x="8882510" y="3442198"/>
            <a:ext cx="3780000" cy="234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0" name="Google Shape;420;p30"/>
          <p:cNvSpPr txBox="1"/>
          <p:nvPr/>
        </p:nvSpPr>
        <p:spPr>
          <a:xfrm>
            <a:off x="9182330" y="3624951"/>
            <a:ext cx="318035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課題、道具、資料教材</a:t>
            </a:r>
            <a:endParaRPr b="1" i="0" sz="2400" u="none" cap="none" strike="noStrike">
              <a:solidFill>
                <a:srgbClr val="535353"/>
              </a:solidFill>
              <a:latin typeface="Arial"/>
              <a:ea typeface="Arial"/>
              <a:cs typeface="Arial"/>
              <a:sym typeface="Arial"/>
            </a:endParaRPr>
          </a:p>
        </p:txBody>
      </p:sp>
      <p:pic>
        <p:nvPicPr>
          <p:cNvPr id="421" name="Google Shape;421;p30"/>
          <p:cNvPicPr preferRelativeResize="0"/>
          <p:nvPr/>
        </p:nvPicPr>
        <p:blipFill rotWithShape="1">
          <a:blip r:embed="rId3">
            <a:alphaModFix/>
          </a:blip>
          <a:srcRect b="0" l="0" r="0" t="0"/>
          <a:stretch/>
        </p:blipFill>
        <p:spPr>
          <a:xfrm>
            <a:off x="1674820" y="4250792"/>
            <a:ext cx="1525382" cy="1525382"/>
          </a:xfrm>
          <a:prstGeom prst="rect">
            <a:avLst/>
          </a:prstGeom>
          <a:noFill/>
          <a:ln>
            <a:noFill/>
          </a:ln>
        </p:spPr>
      </p:pic>
      <p:pic>
        <p:nvPicPr>
          <p:cNvPr id="422" name="Google Shape;422;p30"/>
          <p:cNvPicPr preferRelativeResize="0"/>
          <p:nvPr/>
        </p:nvPicPr>
        <p:blipFill rotWithShape="1">
          <a:blip r:embed="rId4">
            <a:alphaModFix/>
          </a:blip>
          <a:srcRect b="0" l="0" r="0" t="0"/>
          <a:stretch/>
        </p:blipFill>
        <p:spPr>
          <a:xfrm>
            <a:off x="8414187" y="7535410"/>
            <a:ext cx="936645" cy="936645"/>
          </a:xfrm>
          <a:prstGeom prst="rect">
            <a:avLst/>
          </a:prstGeom>
          <a:noFill/>
          <a:ln>
            <a:noFill/>
          </a:ln>
        </p:spPr>
      </p:pic>
      <p:pic>
        <p:nvPicPr>
          <p:cNvPr id="423" name="Google Shape;423;p30"/>
          <p:cNvPicPr preferRelativeResize="0"/>
          <p:nvPr/>
        </p:nvPicPr>
        <p:blipFill rotWithShape="1">
          <a:blip r:embed="rId5">
            <a:alphaModFix/>
          </a:blip>
          <a:srcRect b="0" l="0" r="0" t="0"/>
          <a:stretch/>
        </p:blipFill>
        <p:spPr>
          <a:xfrm>
            <a:off x="10221127" y="4459056"/>
            <a:ext cx="1108853" cy="1108853"/>
          </a:xfrm>
          <a:prstGeom prst="rect">
            <a:avLst/>
          </a:prstGeom>
          <a:noFill/>
          <a:ln>
            <a:noFill/>
          </a:ln>
        </p:spPr>
      </p:pic>
      <p:pic>
        <p:nvPicPr>
          <p:cNvPr id="424" name="Google Shape;424;p30"/>
          <p:cNvPicPr preferRelativeResize="0"/>
          <p:nvPr/>
        </p:nvPicPr>
        <p:blipFill rotWithShape="1">
          <a:blip r:embed="rId6">
            <a:alphaModFix/>
          </a:blip>
          <a:srcRect b="0" l="0" r="0" t="0"/>
          <a:stretch/>
        </p:blipFill>
        <p:spPr>
          <a:xfrm>
            <a:off x="5647875" y="4164607"/>
            <a:ext cx="1566679" cy="1566679"/>
          </a:xfrm>
          <a:prstGeom prst="rect">
            <a:avLst/>
          </a:prstGeom>
          <a:noFill/>
          <a:ln>
            <a:noFill/>
          </a:ln>
        </p:spPr>
      </p:pic>
      <p:pic>
        <p:nvPicPr>
          <p:cNvPr id="425" name="Google Shape;425;p30"/>
          <p:cNvPicPr preferRelativeResize="0"/>
          <p:nvPr/>
        </p:nvPicPr>
        <p:blipFill rotWithShape="1">
          <a:blip r:embed="rId7">
            <a:alphaModFix/>
          </a:blip>
          <a:srcRect b="0" l="0" r="0" t="0"/>
          <a:stretch/>
        </p:blipFill>
        <p:spPr>
          <a:xfrm>
            <a:off x="3580049" y="7325705"/>
            <a:ext cx="1237129" cy="1237129"/>
          </a:xfrm>
          <a:prstGeom prst="rect">
            <a:avLst/>
          </a:prstGeom>
          <a:noFill/>
          <a:ln>
            <a:noFill/>
          </a:ln>
        </p:spPr>
      </p:pic>
      <p:sp>
        <p:nvSpPr>
          <p:cNvPr id="426" name="Google Shape;426;p30"/>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95-96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９</a:t>
            </a:r>
            <a:r>
              <a:rPr b="1" lang="ja-JP">
                <a:latin typeface="Arial"/>
                <a:ea typeface="Arial"/>
                <a:cs typeface="Arial"/>
                <a:sym typeface="Arial"/>
              </a:rPr>
              <a:t>章 教材の準備②</a:t>
            </a:r>
            <a:endParaRPr/>
          </a:p>
        </p:txBody>
      </p:sp>
      <p:sp>
        <p:nvSpPr>
          <p:cNvPr id="432" name="Google Shape;432;p31"/>
          <p:cNvSpPr/>
          <p:nvPr/>
        </p:nvSpPr>
        <p:spPr>
          <a:xfrm>
            <a:off x="493510" y="4287610"/>
            <a:ext cx="3780000" cy="252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33" name="Google Shape;433;p31"/>
          <p:cNvSpPr/>
          <p:nvPr/>
        </p:nvSpPr>
        <p:spPr>
          <a:xfrm>
            <a:off x="4612016" y="4287610"/>
            <a:ext cx="3780000" cy="252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34" name="Google Shape;434;p31"/>
          <p:cNvSpPr/>
          <p:nvPr/>
        </p:nvSpPr>
        <p:spPr>
          <a:xfrm>
            <a:off x="8730522" y="4287610"/>
            <a:ext cx="3780000" cy="2520000"/>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35" name="Google Shape;435;p31"/>
          <p:cNvSpPr txBox="1"/>
          <p:nvPr/>
        </p:nvSpPr>
        <p:spPr>
          <a:xfrm>
            <a:off x="1194727" y="4516805"/>
            <a:ext cx="2564806"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学習目標の達成に</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役立つものである</a:t>
            </a:r>
            <a:endParaRPr b="1" i="0" sz="2400" u="none" cap="none" strike="noStrike">
              <a:solidFill>
                <a:srgbClr val="535353"/>
              </a:solidFill>
              <a:latin typeface="Arial"/>
              <a:ea typeface="Arial"/>
              <a:cs typeface="Arial"/>
              <a:sym typeface="Arial"/>
            </a:endParaRPr>
          </a:p>
        </p:txBody>
      </p:sp>
      <p:sp>
        <p:nvSpPr>
          <p:cNvPr id="436" name="Google Shape;436;p31"/>
          <p:cNvSpPr txBox="1"/>
          <p:nvPr/>
        </p:nvSpPr>
        <p:spPr>
          <a:xfrm>
            <a:off x="4758333" y="4516803"/>
            <a:ext cx="3488134"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学問分野の研究の知見に</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沿ったものである</a:t>
            </a:r>
            <a:endParaRPr b="1" i="0" sz="2400" u="none" cap="none" strike="noStrike">
              <a:solidFill>
                <a:srgbClr val="535353"/>
              </a:solidFill>
              <a:latin typeface="Arial"/>
              <a:ea typeface="Arial"/>
              <a:cs typeface="Arial"/>
              <a:sym typeface="Arial"/>
            </a:endParaRPr>
          </a:p>
        </p:txBody>
      </p:sp>
      <p:sp>
        <p:nvSpPr>
          <p:cNvPr id="437" name="Google Shape;437;p31"/>
          <p:cNvSpPr txBox="1"/>
          <p:nvPr/>
        </p:nvSpPr>
        <p:spPr>
          <a:xfrm>
            <a:off x="9338118" y="4516803"/>
            <a:ext cx="2564806"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興味や関心を</a:t>
            </a:r>
            <a:endParaRPr b="1" i="0" sz="2400" u="none" cap="none" strike="noStrike">
              <a:solidFill>
                <a:srgbClr val="535353"/>
              </a:solidFill>
              <a:latin typeface="Arial"/>
              <a:ea typeface="Arial"/>
              <a:cs typeface="Arial"/>
              <a:sym typeface="Arial"/>
            </a:endParaRPr>
          </a:p>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高めるものである</a:t>
            </a:r>
            <a:endParaRPr b="1" i="0" sz="2400" u="none" cap="none" strike="noStrike">
              <a:solidFill>
                <a:srgbClr val="535353"/>
              </a:solidFill>
              <a:latin typeface="Arial"/>
              <a:ea typeface="Arial"/>
              <a:cs typeface="Arial"/>
              <a:sym typeface="Arial"/>
            </a:endParaRPr>
          </a:p>
        </p:txBody>
      </p:sp>
      <p:sp>
        <p:nvSpPr>
          <p:cNvPr id="438" name="Google Shape;438;p31"/>
          <p:cNvSpPr txBox="1"/>
          <p:nvPr/>
        </p:nvSpPr>
        <p:spPr>
          <a:xfrm>
            <a:off x="3453428" y="3088429"/>
            <a:ext cx="6237284"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適切な教材を選択する3つの観点</a:t>
            </a:r>
            <a:endParaRPr b="1" i="0" sz="3200" u="none" cap="none" strike="noStrike">
              <a:solidFill>
                <a:srgbClr val="535353"/>
              </a:solidFill>
              <a:latin typeface="Arial"/>
              <a:ea typeface="Arial"/>
              <a:cs typeface="Arial"/>
              <a:sym typeface="Arial"/>
            </a:endParaRPr>
          </a:p>
        </p:txBody>
      </p:sp>
      <p:pic>
        <p:nvPicPr>
          <p:cNvPr id="439" name="Google Shape;439;p31"/>
          <p:cNvPicPr preferRelativeResize="0"/>
          <p:nvPr/>
        </p:nvPicPr>
        <p:blipFill rotWithShape="1">
          <a:blip r:embed="rId3">
            <a:alphaModFix/>
          </a:blip>
          <a:srcRect b="0" l="0" r="0" t="0"/>
          <a:stretch/>
        </p:blipFill>
        <p:spPr>
          <a:xfrm>
            <a:off x="1851604" y="5587256"/>
            <a:ext cx="1063812" cy="1063812"/>
          </a:xfrm>
          <a:prstGeom prst="rect">
            <a:avLst/>
          </a:prstGeom>
          <a:noFill/>
          <a:ln>
            <a:noFill/>
          </a:ln>
        </p:spPr>
      </p:pic>
      <p:pic>
        <p:nvPicPr>
          <p:cNvPr id="440" name="Google Shape;440;p31"/>
          <p:cNvPicPr preferRelativeResize="0"/>
          <p:nvPr/>
        </p:nvPicPr>
        <p:blipFill rotWithShape="1">
          <a:blip r:embed="rId4">
            <a:alphaModFix/>
          </a:blip>
          <a:srcRect b="0" l="0" r="0" t="0"/>
          <a:stretch/>
        </p:blipFill>
        <p:spPr>
          <a:xfrm>
            <a:off x="10163322" y="5661961"/>
            <a:ext cx="914399" cy="914399"/>
          </a:xfrm>
          <a:prstGeom prst="rect">
            <a:avLst/>
          </a:prstGeom>
          <a:noFill/>
          <a:ln>
            <a:noFill/>
          </a:ln>
        </p:spPr>
      </p:pic>
      <p:pic>
        <p:nvPicPr>
          <p:cNvPr id="441" name="Google Shape;441;p31"/>
          <p:cNvPicPr preferRelativeResize="0"/>
          <p:nvPr/>
        </p:nvPicPr>
        <p:blipFill rotWithShape="1">
          <a:blip r:embed="rId5">
            <a:alphaModFix/>
          </a:blip>
          <a:srcRect b="0" l="0" r="0" t="0"/>
          <a:stretch/>
        </p:blipFill>
        <p:spPr>
          <a:xfrm>
            <a:off x="5856727" y="5473873"/>
            <a:ext cx="1290577" cy="1290577"/>
          </a:xfrm>
          <a:prstGeom prst="rect">
            <a:avLst/>
          </a:prstGeom>
          <a:noFill/>
          <a:ln>
            <a:noFill/>
          </a:ln>
        </p:spPr>
      </p:pic>
      <p:sp>
        <p:nvSpPr>
          <p:cNvPr id="442" name="Google Shape;442;p31"/>
          <p:cNvSpPr txBox="1"/>
          <p:nvPr/>
        </p:nvSpPr>
        <p:spPr>
          <a:xfrm>
            <a:off x="10808208" y="9180000"/>
            <a:ext cx="20718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p.96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2"/>
          <p:cNvSpPr txBox="1"/>
          <p:nvPr/>
        </p:nvSpPr>
        <p:spPr>
          <a:xfrm>
            <a:off x="5056436" y="2265469"/>
            <a:ext cx="303127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3200"/>
              <a:buFont typeface="Arial"/>
              <a:buNone/>
            </a:pPr>
            <a:r>
              <a:rPr b="1" i="0" lang="ja-JP" sz="3200" u="none" cap="none" strike="noStrike">
                <a:solidFill>
                  <a:srgbClr val="535353"/>
                </a:solidFill>
                <a:latin typeface="Arial"/>
                <a:ea typeface="Arial"/>
                <a:cs typeface="Arial"/>
                <a:sym typeface="Arial"/>
              </a:rPr>
              <a:t>教科書について</a:t>
            </a:r>
            <a:endParaRPr b="1" i="0" sz="3200" u="none" cap="none" strike="noStrike">
              <a:solidFill>
                <a:srgbClr val="535353"/>
              </a:solidFill>
              <a:latin typeface="Arial"/>
              <a:ea typeface="Arial"/>
              <a:cs typeface="Arial"/>
              <a:sym typeface="Arial"/>
            </a:endParaRPr>
          </a:p>
        </p:txBody>
      </p:sp>
      <p:sp>
        <p:nvSpPr>
          <p:cNvPr id="448" name="Google Shape;448;p32"/>
          <p:cNvSpPr/>
          <p:nvPr/>
        </p:nvSpPr>
        <p:spPr>
          <a:xfrm>
            <a:off x="484325" y="3323925"/>
            <a:ext cx="3850922" cy="543506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49" name="Google Shape;449;p32"/>
          <p:cNvSpPr/>
          <p:nvPr/>
        </p:nvSpPr>
        <p:spPr>
          <a:xfrm>
            <a:off x="4626783" y="3323925"/>
            <a:ext cx="3864720" cy="543506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50" name="Google Shape;450;p32"/>
          <p:cNvSpPr/>
          <p:nvPr/>
        </p:nvSpPr>
        <p:spPr>
          <a:xfrm>
            <a:off x="8788881" y="3323925"/>
            <a:ext cx="3864719" cy="5435063"/>
          </a:xfrm>
          <a:prstGeom prst="rect">
            <a:avLst/>
          </a:prstGeom>
          <a:solidFill>
            <a:schemeClr val="lt1"/>
          </a:solidFill>
          <a:ln cap="flat" cmpd="sng" w="9525">
            <a:solidFill>
              <a:srgbClr val="535353"/>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51" name="Google Shape;451;p32"/>
          <p:cNvSpPr txBox="1"/>
          <p:nvPr/>
        </p:nvSpPr>
        <p:spPr>
          <a:xfrm>
            <a:off x="1127383" y="3770012"/>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位置付けの明確化</a:t>
            </a:r>
            <a:endParaRPr b="1" i="0" sz="2400" u="none" cap="none" strike="noStrike">
              <a:solidFill>
                <a:srgbClr val="535353"/>
              </a:solidFill>
              <a:latin typeface="Arial"/>
              <a:ea typeface="Arial"/>
              <a:cs typeface="Arial"/>
              <a:sym typeface="Arial"/>
            </a:endParaRPr>
          </a:p>
        </p:txBody>
      </p:sp>
      <p:sp>
        <p:nvSpPr>
          <p:cNvPr id="452" name="Google Shape;452;p32"/>
          <p:cNvSpPr txBox="1"/>
          <p:nvPr/>
        </p:nvSpPr>
        <p:spPr>
          <a:xfrm>
            <a:off x="5246403" y="3770013"/>
            <a:ext cx="2564806"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教科書の選択基準</a:t>
            </a:r>
            <a:endParaRPr b="1" i="0" sz="2400" u="none" cap="none" strike="noStrike">
              <a:solidFill>
                <a:srgbClr val="535353"/>
              </a:solidFill>
              <a:latin typeface="Arial"/>
              <a:ea typeface="Arial"/>
              <a:cs typeface="Arial"/>
              <a:sym typeface="Arial"/>
            </a:endParaRPr>
          </a:p>
        </p:txBody>
      </p:sp>
      <p:sp>
        <p:nvSpPr>
          <p:cNvPr id="453" name="Google Shape;453;p32"/>
          <p:cNvSpPr txBox="1"/>
          <p:nvPr/>
        </p:nvSpPr>
        <p:spPr>
          <a:xfrm>
            <a:off x="8946836" y="3770012"/>
            <a:ext cx="3488135"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535353"/>
              </a:buClr>
              <a:buSzPts val="2400"/>
              <a:buFont typeface="Arial"/>
              <a:buNone/>
            </a:pPr>
            <a:r>
              <a:rPr b="1" i="0" lang="ja-JP" sz="2400" u="none" cap="none" strike="noStrike">
                <a:solidFill>
                  <a:srgbClr val="535353"/>
                </a:solidFill>
                <a:latin typeface="Arial"/>
                <a:ea typeface="Arial"/>
                <a:cs typeface="Arial"/>
                <a:sym typeface="Arial"/>
              </a:rPr>
              <a:t>参考書、既存文献の活用</a:t>
            </a:r>
            <a:endParaRPr b="1" i="0" sz="2400" u="none" cap="none" strike="noStrike">
              <a:solidFill>
                <a:srgbClr val="535353"/>
              </a:solidFill>
              <a:latin typeface="Arial"/>
              <a:ea typeface="Arial"/>
              <a:cs typeface="Arial"/>
              <a:sym typeface="Arial"/>
            </a:endParaRPr>
          </a:p>
        </p:txBody>
      </p:sp>
      <p:sp>
        <p:nvSpPr>
          <p:cNvPr id="454" name="Google Shape;454;p32"/>
          <p:cNvSpPr txBox="1"/>
          <p:nvPr/>
        </p:nvSpPr>
        <p:spPr>
          <a:xfrm>
            <a:off x="679502" y="4472980"/>
            <a:ext cx="3655745" cy="1564531"/>
          </a:xfrm>
          <a:prstGeom prst="rect">
            <a:avLst/>
          </a:prstGeom>
          <a:noFill/>
          <a:ln>
            <a:noFill/>
          </a:ln>
        </p:spPr>
        <p:txBody>
          <a:bodyPr anchorCtr="0" anchor="t" bIns="50800" lIns="50800" spcFirstLastPara="1" rIns="50800" wrap="square" tIns="50800">
            <a:spAutoFit/>
          </a:bodyPr>
          <a:lstStyle/>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主教材か副教材か選択する</a:t>
            </a:r>
            <a:endParaRPr b="0" i="0" sz="2000" u="none" cap="none" strike="noStrike">
              <a:solidFill>
                <a:srgbClr val="535353"/>
              </a:solidFill>
              <a:latin typeface="Arial"/>
              <a:ea typeface="Arial"/>
              <a:cs typeface="Arial"/>
              <a:sym typeface="Arial"/>
            </a:endParaRPr>
          </a:p>
          <a:p>
            <a:pPr indent="-342900" lvl="0" marL="342900" marR="0" rtl="0" algn="l">
              <a:lnSpc>
                <a:spcPct val="125000"/>
              </a:lnSpc>
              <a:spcBef>
                <a:spcPts val="1200"/>
              </a:spcBef>
              <a:spcAft>
                <a:spcPts val="0"/>
              </a:spcAft>
              <a:buClr>
                <a:srgbClr val="535353"/>
              </a:buClr>
              <a:buSzPts val="2000"/>
              <a:buFont typeface="Arial"/>
              <a:buChar char="•"/>
            </a:pPr>
            <a:r>
              <a:rPr b="0" i="0" lang="ja-JP" sz="2000" u="none" cap="none" strike="noStrike">
                <a:solidFill>
                  <a:srgbClr val="535353"/>
                </a:solidFill>
                <a:latin typeface="Arial"/>
                <a:ea typeface="Arial"/>
                <a:cs typeface="Arial"/>
                <a:sym typeface="Arial"/>
              </a:rPr>
              <a:t>教科書に指定したが使わないという事態を避ける</a:t>
            </a:r>
            <a:endParaRPr b="0" i="0" sz="2000" u="none" cap="none" strike="noStrike">
              <a:solidFill>
                <a:srgbClr val="535353"/>
              </a:solidFill>
              <a:latin typeface="Arial"/>
              <a:ea typeface="Arial"/>
              <a:cs typeface="Arial"/>
              <a:sym typeface="Arial"/>
            </a:endParaRPr>
          </a:p>
        </p:txBody>
      </p:sp>
      <p:sp>
        <p:nvSpPr>
          <p:cNvPr id="455" name="Google Shape;455;p32"/>
          <p:cNvSpPr txBox="1"/>
          <p:nvPr/>
        </p:nvSpPr>
        <p:spPr>
          <a:xfrm>
            <a:off x="8901000" y="4555595"/>
            <a:ext cx="3655800" cy="2488500"/>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rgbClr val="535353"/>
              </a:buClr>
              <a:buSzPts val="2000"/>
              <a:buFont typeface="Arial"/>
              <a:buChar char="•"/>
            </a:pPr>
            <a:r>
              <a:rPr lang="ja-JP" sz="2000">
                <a:solidFill>
                  <a:srgbClr val="1B2733"/>
                </a:solidFill>
                <a:highlight>
                  <a:srgbClr val="FFFFFF"/>
                </a:highlight>
              </a:rPr>
              <a:t>情報を多様な方法で提示し、最新の研究動向や成果も盛り込むようにする。</a:t>
            </a:r>
            <a:endParaRPr sz="2000">
              <a:solidFill>
                <a:srgbClr val="1B2733"/>
              </a:solidFill>
              <a:highlight>
                <a:srgbClr val="FFFFFF"/>
              </a:highlight>
            </a:endParaRPr>
          </a:p>
          <a:p>
            <a:pPr indent="-342900" lvl="0" marL="342900" marR="0" rtl="0" algn="l">
              <a:lnSpc>
                <a:spcPct val="125000"/>
              </a:lnSpc>
              <a:spcBef>
                <a:spcPts val="1200"/>
              </a:spcBef>
              <a:spcAft>
                <a:spcPts val="0"/>
              </a:spcAft>
              <a:buClr>
                <a:srgbClr val="535353"/>
              </a:buClr>
              <a:buSzPts val="2000"/>
              <a:buFont typeface="Arial"/>
              <a:buChar char="•"/>
            </a:pPr>
            <a:r>
              <a:rPr lang="ja-JP" sz="2000">
                <a:solidFill>
                  <a:srgbClr val="1B2733"/>
                </a:solidFill>
                <a:highlight>
                  <a:srgbClr val="FFFFFF"/>
                </a:highlight>
              </a:rPr>
              <a:t>意見の偏りや多様性に配慮できていないメッセージの扱いに注意する。</a:t>
            </a:r>
            <a:endParaRPr b="0" i="0" sz="2000" u="none" cap="none" strike="noStrike">
              <a:solidFill>
                <a:srgbClr val="535353"/>
              </a:solidFill>
              <a:latin typeface="Arial"/>
              <a:ea typeface="Arial"/>
              <a:cs typeface="Arial"/>
              <a:sym typeface="Arial"/>
            </a:endParaRPr>
          </a:p>
        </p:txBody>
      </p:sp>
      <p:sp>
        <p:nvSpPr>
          <p:cNvPr id="456" name="Google Shape;456;p32"/>
          <p:cNvSpPr/>
          <p:nvPr/>
        </p:nvSpPr>
        <p:spPr>
          <a:xfrm>
            <a:off x="4778039" y="4567709"/>
            <a:ext cx="3562208" cy="3062890"/>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1. 候補書籍を複数冊選ぶ</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2. 候補書籍から2,3章を読む</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3. 重要な概念の説明方法は？</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4. 図・表を確認する</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2000"/>
              <a:buFont typeface="Arial"/>
              <a:buNone/>
            </a:pPr>
            <a:r>
              <a:rPr b="0" i="0" lang="ja-JP" sz="2000" u="none" cap="none" strike="noStrike">
                <a:solidFill>
                  <a:srgbClr val="535353"/>
                </a:solidFill>
                <a:latin typeface="Arial"/>
                <a:ea typeface="Arial"/>
                <a:cs typeface="Arial"/>
                <a:sym typeface="Arial"/>
              </a:rPr>
              <a:t>5. 価格が適切か確認する</a:t>
            </a:r>
            <a:endParaRPr b="0" i="0" sz="2000" u="none" cap="none" strike="noStrike">
              <a:solidFill>
                <a:srgbClr val="535353"/>
              </a:solidFill>
              <a:latin typeface="Arial"/>
              <a:ea typeface="Arial"/>
              <a:cs typeface="Arial"/>
              <a:sym typeface="Arial"/>
            </a:endParaRPr>
          </a:p>
          <a:p>
            <a:pPr indent="0" lvl="0" marL="0" marR="0" rtl="0" algn="l">
              <a:lnSpc>
                <a:spcPct val="125000"/>
              </a:lnSpc>
              <a:spcBef>
                <a:spcPts val="1200"/>
              </a:spcBef>
              <a:spcAft>
                <a:spcPts val="0"/>
              </a:spcAft>
              <a:buClr>
                <a:srgbClr val="535353"/>
              </a:buClr>
              <a:buSzPts val="1200"/>
              <a:buFont typeface="Arial"/>
              <a:buNone/>
            </a:pPr>
            <a:r>
              <a:rPr b="0" i="0" lang="ja-JP" sz="1200" u="none" cap="none" strike="noStrike">
                <a:solidFill>
                  <a:srgbClr val="535353"/>
                </a:solidFill>
                <a:latin typeface="Arial"/>
                <a:ea typeface="Arial"/>
                <a:cs typeface="Arial"/>
                <a:sym typeface="Arial"/>
              </a:rPr>
              <a:t>Svinicki and McKeachie (2014)</a:t>
            </a:r>
            <a:endParaRPr/>
          </a:p>
        </p:txBody>
      </p:sp>
      <p:sp>
        <p:nvSpPr>
          <p:cNvPr id="457" name="Google Shape;457;p3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t>９</a:t>
            </a:r>
            <a:r>
              <a:rPr b="1" lang="ja-JP">
                <a:latin typeface="Arial"/>
                <a:ea typeface="Arial"/>
                <a:cs typeface="Arial"/>
                <a:sym typeface="Arial"/>
              </a:rPr>
              <a:t>章 教材の準備③</a:t>
            </a:r>
            <a:endParaRPr/>
          </a:p>
        </p:txBody>
      </p:sp>
      <p:pic>
        <p:nvPicPr>
          <p:cNvPr id="458" name="Google Shape;458;p32"/>
          <p:cNvPicPr preferRelativeResize="0"/>
          <p:nvPr/>
        </p:nvPicPr>
        <p:blipFill rotWithShape="1">
          <a:blip r:embed="rId3">
            <a:alphaModFix/>
          </a:blip>
          <a:srcRect b="0" l="0" r="0" t="0"/>
          <a:stretch/>
        </p:blipFill>
        <p:spPr>
          <a:xfrm>
            <a:off x="1701208" y="6649404"/>
            <a:ext cx="1371827" cy="1371827"/>
          </a:xfrm>
          <a:prstGeom prst="rect">
            <a:avLst/>
          </a:prstGeom>
          <a:noFill/>
          <a:ln>
            <a:noFill/>
          </a:ln>
        </p:spPr>
      </p:pic>
      <p:sp>
        <p:nvSpPr>
          <p:cNvPr id="459" name="Google Shape;459;p32"/>
          <p:cNvSpPr txBox="1"/>
          <p:nvPr/>
        </p:nvSpPr>
        <p:spPr>
          <a:xfrm>
            <a:off x="10672763" y="9180000"/>
            <a:ext cx="22071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中島編(2016) </a:t>
            </a:r>
            <a:r>
              <a:rPr lang="ja-JP">
                <a:solidFill>
                  <a:schemeClr val="lt2"/>
                </a:solidFill>
              </a:rPr>
              <a:t>pp.</a:t>
            </a:r>
            <a:r>
              <a:rPr b="0" i="0" lang="ja-JP" sz="1400" u="none" cap="none" strike="noStrike">
                <a:solidFill>
                  <a:schemeClr val="lt2"/>
                </a:solidFill>
                <a:latin typeface="Arial"/>
                <a:ea typeface="Arial"/>
                <a:cs typeface="Arial"/>
                <a:sym typeface="Arial"/>
              </a:rPr>
              <a:t>97-102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3"/>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出典一覧</a:t>
            </a:r>
            <a:endParaRPr b="1">
              <a:latin typeface="Arial"/>
              <a:ea typeface="Arial"/>
              <a:cs typeface="Arial"/>
              <a:sym typeface="Arial"/>
            </a:endParaRPr>
          </a:p>
        </p:txBody>
      </p:sp>
      <p:sp>
        <p:nvSpPr>
          <p:cNvPr id="465" name="Google Shape;465;p33"/>
          <p:cNvSpPr txBox="1"/>
          <p:nvPr/>
        </p:nvSpPr>
        <p:spPr>
          <a:xfrm>
            <a:off x="343106" y="2138683"/>
            <a:ext cx="12443100" cy="6259500"/>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池田輝政、戸田山和久、近田政博、中井俊樹(2001)『成長するティップス先生ー授業デザインのための秘訣集』玉川大学出版部</a:t>
            </a:r>
            <a:endParaRPr b="0" i="0" sz="1600" u="none" cap="none" strike="noStrike">
              <a:solidFill>
                <a:srgbClr val="535353"/>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梶田叡一(2010)『教育評価(第2版補訂2版)』有斐閣</a:t>
            </a:r>
            <a:endParaRPr b="0" i="0" sz="1600" u="none" cap="none" strike="noStrike">
              <a:solidFill>
                <a:srgbClr val="535353"/>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ショーン,D.(佐藤学、秋田喜代美訳)(2001)『専門家の知恵ー反省的実践家は行為しながら考える』ゆみる出版</a:t>
            </a:r>
            <a:endParaRPr b="0" i="0" sz="1600" u="none" cap="none" strike="noStrike">
              <a:solidFill>
                <a:srgbClr val="535353"/>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中井俊樹(2010)「学習成果を評価する」夏目達也、近田政博、中井俊樹、斎藤芳子『大学教員準備講座』玉川大学出版部、</a:t>
            </a:r>
            <a:r>
              <a:rPr lang="ja-JP" sz="1600">
                <a:solidFill>
                  <a:srgbClr val="535353"/>
                </a:solidFill>
              </a:rPr>
              <a:t>pp.</a:t>
            </a:r>
            <a:r>
              <a:rPr b="0" i="0" lang="ja-JP" sz="1600" u="none" cap="none" strike="noStrike">
                <a:solidFill>
                  <a:srgbClr val="535353"/>
                </a:solidFill>
                <a:latin typeface="Arial"/>
                <a:ea typeface="Arial"/>
                <a:cs typeface="Arial"/>
                <a:sym typeface="Arial"/>
              </a:rPr>
              <a:t>49-62</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中井俊樹、山里敬也、中島英博、岡田啓(2003)『eラーニングハンドブックーステップでつくるスマートな教材』ダイテック</a:t>
            </a:r>
            <a:endParaRPr b="0" i="0" sz="1600" u="none" cap="none" strike="noStrike">
              <a:solidFill>
                <a:srgbClr val="535353"/>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日本教材学会編(2013)『教材辞典ー教材研究の理論と実践』東京堂出版</a:t>
            </a:r>
            <a:br>
              <a:rPr b="0" i="0" lang="ja-JP" sz="1600" u="none" cap="none" strike="noStrike">
                <a:solidFill>
                  <a:srgbClr val="535353"/>
                </a:solidFill>
                <a:latin typeface="Arial"/>
                <a:ea typeface="Arial"/>
                <a:cs typeface="Arial"/>
                <a:sym typeface="Arial"/>
              </a:rPr>
            </a:b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フィンク,D.(土持ゲーリー法監訳)(2011)『学習経験をつくる大学教授法』玉川大学出版部</a:t>
            </a:r>
            <a:endParaRPr b="0" i="0" sz="1600" u="none" cap="none" strike="noStrike">
              <a:solidFill>
                <a:srgbClr val="535353"/>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Barnett,D.(1999)”The Rehabilitation Nurse as Educator,” in Smith, M.(ed.) Rehabilitation in Adult Nursing Practice,</a:t>
            </a:r>
            <a:r>
              <a:rPr lang="ja-JP" sz="1600">
                <a:solidFill>
                  <a:srgbClr val="535353"/>
                </a:solidFill>
              </a:rPr>
              <a:t>pp.</a:t>
            </a:r>
            <a:r>
              <a:rPr b="0" i="0" lang="ja-JP" sz="1600" u="none" cap="none" strike="noStrike">
                <a:solidFill>
                  <a:srgbClr val="535353"/>
                </a:solidFill>
                <a:latin typeface="Arial"/>
                <a:ea typeface="Arial"/>
                <a:cs typeface="Arial"/>
                <a:sym typeface="Arial"/>
              </a:rPr>
              <a:t>53-76</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Bovend’Eerdt,T.,Botell,R. and Wade,D.(2009)”Writing SMART Rehabilitation Goals and Achieving Goal Attainment Scaling: A Practical Guide,” Clinical Rehabilitation,23,</a:t>
            </a:r>
            <a:r>
              <a:rPr lang="ja-JP" sz="1600">
                <a:solidFill>
                  <a:srgbClr val="535353"/>
                </a:solidFill>
              </a:rPr>
              <a:t>pp.</a:t>
            </a:r>
            <a:r>
              <a:rPr b="0" i="0" lang="ja-JP" sz="1600" u="none" cap="none" strike="noStrike">
                <a:solidFill>
                  <a:srgbClr val="535353"/>
                </a:solidFill>
                <a:latin typeface="Arial"/>
                <a:ea typeface="Arial"/>
                <a:cs typeface="Arial"/>
                <a:sym typeface="Arial"/>
              </a:rPr>
              <a:t>352-361</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Davis,B.(2009) Tools for Teaching, Second Edition, Jossey-Bass.</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Svinicki,M.D. and McKeachie, W.J.(2014) McKeachie’s Teaching Tips: Strategies, Research, and Theory for College and University Teachers(14</a:t>
            </a:r>
            <a:r>
              <a:rPr b="0" baseline="30000" i="0" lang="ja-JP" sz="1600" u="none" cap="none" strike="noStrike">
                <a:solidFill>
                  <a:srgbClr val="535353"/>
                </a:solidFill>
                <a:latin typeface="Arial"/>
                <a:ea typeface="Arial"/>
                <a:cs typeface="Arial"/>
                <a:sym typeface="Arial"/>
              </a:rPr>
              <a:t>th</a:t>
            </a:r>
            <a:r>
              <a:rPr b="0" i="0" lang="ja-JP" sz="1600" u="none" cap="none" strike="noStrike">
                <a:solidFill>
                  <a:srgbClr val="535353"/>
                </a:solidFill>
                <a:latin typeface="Arial"/>
                <a:ea typeface="Arial"/>
                <a:cs typeface="Arial"/>
                <a:sym typeface="Arial"/>
              </a:rPr>
              <a:t> edition), Wadsworth Publishing.</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35353"/>
              </a:solidFill>
              <a:latin typeface="Arial"/>
              <a:ea typeface="Arial"/>
              <a:cs typeface="Arial"/>
              <a:sym typeface="Arial"/>
            </a:endParaRPr>
          </a:p>
          <a:p>
            <a:pPr indent="-285750" lvl="0" marL="285750" marR="0" rtl="0" algn="l">
              <a:lnSpc>
                <a:spcPct val="100000"/>
              </a:lnSpc>
              <a:spcBef>
                <a:spcPts val="0"/>
              </a:spcBef>
              <a:spcAft>
                <a:spcPts val="0"/>
              </a:spcAft>
              <a:buClr>
                <a:srgbClr val="535353"/>
              </a:buClr>
              <a:buSzPts val="1600"/>
              <a:buFont typeface="Arial"/>
              <a:buChar char="•"/>
            </a:pPr>
            <a:r>
              <a:rPr b="0" i="0" lang="ja-JP" sz="1600" u="none" cap="none" strike="noStrike">
                <a:solidFill>
                  <a:srgbClr val="535353"/>
                </a:solidFill>
                <a:latin typeface="Arial"/>
                <a:ea typeface="Arial"/>
                <a:cs typeface="Arial"/>
                <a:sym typeface="Arial"/>
              </a:rPr>
              <a:t>Walvooed B. and Anderson,V.(2010) Effective Grading: A Tool for Learning and Assessment, Jossey-Bass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